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73" r:id="rId2"/>
    <p:sldMasterId id="2147483674" r:id="rId3"/>
  </p:sldMasterIdLst>
  <p:notesMasterIdLst>
    <p:notesMasterId r:id="rId5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562"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9ca1445a2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g89ca1445a2_2_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89ca1445a2_2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g89ca1445a2_2_16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89ca1445a2_2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g89ca1445a2_2_16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9ca1445a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g89ca1445a2_0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89ca1445a2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g89ca1445a2_0_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89ca1445a2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g89ca1445a2_0_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89ca1445a2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g89ca1445a2_0_1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89ca1445a2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g89ca1445a2_0_1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89ca1445a2_2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g89ca1445a2_2_18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89ca1445a2_2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89ca1445a2_2_19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89ca1445a2_2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g89ca1445a2_2_20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9ca1445a2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g89ca1445a2_2_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89ca1445a2_2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g89ca1445a2_2_20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89ca1445a2_2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g89ca1445a2_2_2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89ca1445a2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89ca1445a2_0_1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89ca1445a2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g89ca1445a2_0_1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89ca1445a2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g89ca1445a2_0_1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89ca1445a2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8" name="Google Shape;408;g89ca1445a2_0_1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89ca1445a2_2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g89ca1445a2_2_2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89ca1445a2_2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g89ca1445a2_2_2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89ca1445a2_2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 name="Google Shape;439;g89ca1445a2_2_2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89ca1445a2_2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g89ca1445a2_2_24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9ca1445a2_2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g89ca1445a2_2_1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89ca1445a2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g89ca1445a2_0_1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89ca1445a2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8" name="Google Shape;468;g89ca1445a2_0_1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89ca1445a2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g89ca1445a2_0_1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89ca1445a2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0" name="Google Shape;500;g89ca1445a2_0_2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89ca1445a2_2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1" name="Google Shape;511;g89ca1445a2_2_25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89ca1445a2_2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1" name="Google Shape;521;g89ca1445a2_2_26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89ca1445a2_2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9" name="Google Shape;529;g89ca1445a2_2_27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89ca1445a2_2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5" name="Google Shape;535;g89ca1445a2_2_28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89ca1445a2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1" name="Google Shape;541;g89ca1445a2_0_2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89ca1445a2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7" name="Google Shape;557;g89ca1445a2_0_2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89ca1445a2_2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g89ca1445a2_2_1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89ca1445a2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g89ca1445a2_0_2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89ca1445a2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9" name="Google Shape;589;g89ca1445a2_0_2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89ca1445a2_2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g89ca1445a2_2_29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9ca1445a2_2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0" name="Google Shape;610;g89ca1445a2_2_30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89ca1445a2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89ca1445a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89ca1445a2_2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4" name="Google Shape;624;g89ca1445a2_2_3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89ca1445a2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0" name="Google Shape;630;g89ca1445a2_0_2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89ca1445a2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1" name="Google Shape;651;g89ca1445a2_0_2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89ca1445a2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2" name="Google Shape;662;g89ca1445a2_0_2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89ca1445a2_2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8" name="Google Shape;678;g89ca1445a2_2_3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9ca1445a2_2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g89ca1445a2_2_1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89ca1445a2_2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5" name="Google Shape;685;g89ca1445a2_2_3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89ca1445a2_2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4" name="Google Shape;694;g89ca1445a2_2_3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89ca1445a2_2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0" name="Google Shape;700;g89ca1445a2_2_3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89ca1445a2_2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7" name="Google Shape;707;g89ca1445a2_2_3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89ca1445a2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89ca1445a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89ca1445a2_2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9" name="Google Shape;719;g89ca1445a2_2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89ca1445a2_2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89ca1445a2_2_1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89ca1445a2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g89ca1445a2_2_1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89ca1445a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89ca1445a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89ca1445a2_2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g89ca1445a2_2_15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slovni slajd"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lt1"/>
              </a:buClr>
              <a:buSzPts val="1800"/>
              <a:buNone/>
              <a:defRPr sz="18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slov i sadržaj"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lt1"/>
              </a:buClr>
              <a:buSzPts val="1400"/>
              <a:buChar char="•"/>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aslov i sadržaj" type="obj">
  <p:cSld name="OBJEC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Google Shape;78;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aslovni slajd" type="title">
  <p:cSld name="TITLE">
    <p:spTree>
      <p:nvGrpSpPr>
        <p:cNvPr id="1" name="Shape 80"/>
        <p:cNvGrpSpPr/>
        <p:nvPr/>
      </p:nvGrpSpPr>
      <p:grpSpPr>
        <a:xfrm>
          <a:off x="0" y="0"/>
          <a:ext cx="0" cy="0"/>
          <a:chOff x="0" y="0"/>
          <a:chExt cx="0" cy="0"/>
        </a:xfrm>
      </p:grpSpPr>
      <p:sp>
        <p:nvSpPr>
          <p:cNvPr id="81" name="Google Shape;81;p1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2" name="Google Shape;82;p18"/>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83" name="Google Shape;83;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Zaglavlje sekcije" type="secHead">
  <p:cSld name="SECTION_HEADER">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8" name="Google Shape;88;p19"/>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9" name="Google Shape;89;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va sadržaja" type="twoObj">
  <p:cSld name="TWO_OBJECTS">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4" name="Google Shape;94;p20"/>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5" name="Google Shape;95;p20"/>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Usporedba" type="twoTxTwoObj">
  <p:cSld name="TWO_OBJECTS_WITH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2" name="Google Shape;102;p21"/>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p21"/>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4" name="Google Shape;104;p21"/>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 name="Google Shape;105;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amo naslov" type="titleOnly">
  <p:cSld name="TITLE_ONLY">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razno" type="blank">
  <p:cSld name="BLANK">
    <p:spTree>
      <p:nvGrpSpPr>
        <p:cNvPr id="1" name="Shape 113"/>
        <p:cNvGrpSpPr/>
        <p:nvPr/>
      </p:nvGrpSpPr>
      <p:grpSpPr>
        <a:xfrm>
          <a:off x="0" y="0"/>
          <a:ext cx="0" cy="0"/>
          <a:chOff x="0" y="0"/>
          <a:chExt cx="0" cy="0"/>
        </a:xfrm>
      </p:grpSpPr>
      <p:sp>
        <p:nvSpPr>
          <p:cNvPr id="114" name="Google Shape;114;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adržaj s opisom" type="objTx">
  <p:cSld name="OBJECT_WITH_CAPTION_TEXT">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9" name="Google Shape;119;p24"/>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20" name="Google Shape;120;p24"/>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1" name="Google Shape;121;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ka s opisom" type="picTx">
  <p:cSld name="PICTURE_WITH_CAPTION_TEXT">
    <p:spTree>
      <p:nvGrpSpPr>
        <p:cNvPr id="1" name="Shape 124"/>
        <p:cNvGrpSpPr/>
        <p:nvPr/>
      </p:nvGrpSpPr>
      <p:grpSpPr>
        <a:xfrm>
          <a:off x="0" y="0"/>
          <a:ext cx="0" cy="0"/>
          <a:chOff x="0" y="0"/>
          <a:chExt cx="0" cy="0"/>
        </a:xfrm>
      </p:grpSpPr>
      <p:sp>
        <p:nvSpPr>
          <p:cNvPr id="125" name="Google Shape;125;p2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6" name="Google Shape;126;p25"/>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27" name="Google Shape;127;p25"/>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8" name="Google Shape;128;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aslov i okomiti tekst" type="vertTx">
  <p:cSld name="VERTICAL_TEXT">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3" name="Google Shape;133;p26"/>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4" name="Google Shape;134;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komiti naslov i tekst" type="vertTitleAndTx">
  <p:cSld name="VERTICAL_TITLE_AND_VERTICAL_TEXT">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7"/>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0" name="Google Shape;140;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1" name="Google Shape;141;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h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chemeClr val="lt1"/>
                </a:solidFill>
                <a:latin typeface="Calibri"/>
                <a:ea typeface="Calibri"/>
                <a:cs typeface="Calibri"/>
                <a:sym typeface="Calibri"/>
              </a:defRPr>
            </a:lvl1pPr>
            <a:lvl2pPr marL="0" marR="0" lvl="1" indent="0" algn="r" rtl="0">
              <a:spcBef>
                <a:spcPts val="0"/>
              </a:spcBef>
              <a:buNone/>
              <a:defRPr sz="900" b="0" i="0" u="none" strike="noStrike" cap="none">
                <a:solidFill>
                  <a:schemeClr val="lt1"/>
                </a:solidFill>
                <a:latin typeface="Calibri"/>
                <a:ea typeface="Calibri"/>
                <a:cs typeface="Calibri"/>
                <a:sym typeface="Calibri"/>
              </a:defRPr>
            </a:lvl2pPr>
            <a:lvl3pPr marL="0" marR="0" lvl="2" indent="0" algn="r" rtl="0">
              <a:spcBef>
                <a:spcPts val="0"/>
              </a:spcBef>
              <a:buNone/>
              <a:defRPr sz="900" b="0" i="0" u="none" strike="noStrike" cap="none">
                <a:solidFill>
                  <a:schemeClr val="lt1"/>
                </a:solidFill>
                <a:latin typeface="Calibri"/>
                <a:ea typeface="Calibri"/>
                <a:cs typeface="Calibri"/>
                <a:sym typeface="Calibri"/>
              </a:defRPr>
            </a:lvl3pPr>
            <a:lvl4pPr marL="0" marR="0" lvl="3" indent="0" algn="r" rtl="0">
              <a:spcBef>
                <a:spcPts val="0"/>
              </a:spcBef>
              <a:buNone/>
              <a:defRPr sz="900" b="0" i="0" u="none" strike="noStrike" cap="none">
                <a:solidFill>
                  <a:schemeClr val="lt1"/>
                </a:solidFill>
                <a:latin typeface="Calibri"/>
                <a:ea typeface="Calibri"/>
                <a:cs typeface="Calibri"/>
                <a:sym typeface="Calibri"/>
              </a:defRPr>
            </a:lvl4pPr>
            <a:lvl5pPr marL="0" marR="0" lvl="4" indent="0" algn="r" rtl="0">
              <a:spcBef>
                <a:spcPts val="0"/>
              </a:spcBef>
              <a:buNone/>
              <a:defRPr sz="900" b="0" i="0" u="none" strike="noStrike" cap="none">
                <a:solidFill>
                  <a:schemeClr val="lt1"/>
                </a:solidFill>
                <a:latin typeface="Calibri"/>
                <a:ea typeface="Calibri"/>
                <a:cs typeface="Calibri"/>
                <a:sym typeface="Calibri"/>
              </a:defRPr>
            </a:lvl5pPr>
            <a:lvl6pPr marL="0" marR="0" lvl="5" indent="0" algn="r" rtl="0">
              <a:spcBef>
                <a:spcPts val="0"/>
              </a:spcBef>
              <a:buNone/>
              <a:defRPr sz="900" b="0" i="0" u="none" strike="noStrike" cap="none">
                <a:solidFill>
                  <a:schemeClr val="lt1"/>
                </a:solidFill>
                <a:latin typeface="Calibri"/>
                <a:ea typeface="Calibri"/>
                <a:cs typeface="Calibri"/>
                <a:sym typeface="Calibri"/>
              </a:defRPr>
            </a:lvl6pPr>
            <a:lvl7pPr marL="0" marR="0" lvl="6" indent="0" algn="r" rtl="0">
              <a:spcBef>
                <a:spcPts val="0"/>
              </a:spcBef>
              <a:buNone/>
              <a:defRPr sz="900" b="0" i="0" u="none" strike="noStrike" cap="none">
                <a:solidFill>
                  <a:schemeClr val="lt1"/>
                </a:solidFill>
                <a:latin typeface="Calibri"/>
                <a:ea typeface="Calibri"/>
                <a:cs typeface="Calibri"/>
                <a:sym typeface="Calibri"/>
              </a:defRPr>
            </a:lvl7pPr>
            <a:lvl8pPr marL="0" marR="0" lvl="7" indent="0" algn="r" rtl="0">
              <a:spcBef>
                <a:spcPts val="0"/>
              </a:spcBef>
              <a:buNone/>
              <a:defRPr sz="900" b="0" i="0" u="none" strike="noStrike" cap="none">
                <a:solidFill>
                  <a:schemeClr val="lt1"/>
                </a:solidFill>
                <a:latin typeface="Calibri"/>
                <a:ea typeface="Calibri"/>
                <a:cs typeface="Calibri"/>
                <a:sym typeface="Calibri"/>
              </a:defRPr>
            </a:lvl8pPr>
            <a:lvl9pPr marL="0" marR="0" lvl="8" indent="0" algn="r" rtl="0">
              <a:spcBef>
                <a:spcPts val="0"/>
              </a:spcBef>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r"/>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0" name="Google Shape;70;p1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r"/>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drive.google.com/file/d/11EIlzHc7kvX6shuS_Lfgjqmkh_x3KBj7/view"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XiCrniLQGYc"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rpolpKTWrp4"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409-Z-7rmFs"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C7Jl9_59tfY"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25.jp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HobxLbPhrMc" TargetMode="External"/><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29.jpg"/></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49mfPFTZsHs"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www.youtube.com/watch?v=hdPZ7rw0wMc" TargetMode="External"/><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33.jp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hyperlink" Target="https://eportugal.gov.pt/cidadaos/cuidador-informal/contactos-linhas-de-apoio" TargetMode="External"/><Relationship Id="rId5" Type="http://schemas.openxmlformats.org/officeDocument/2006/relationships/hyperlink" Target="https://encontreumasaida.pt/" TargetMode="External"/><Relationship Id="rId4" Type="http://schemas.openxmlformats.org/officeDocument/2006/relationships/hyperlink" Target="https://www.ordemdospsicologos.pt/pt/apoio_utent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wdonline.ca/" TargetMode="External"/><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hyperlink" Target="http://escolasaudavelmente.pt/alunos/adolescentes/escola/testes-e-ansiedade" TargetMode="External"/><Relationship Id="rId5" Type="http://schemas.openxmlformats.org/officeDocument/2006/relationships/hyperlink" Target="https://teenshealth.org/en/teens/your-mind/?WT.ac=t-nav-your-mind#catmental-health" TargetMode="External"/><Relationship Id="rId4" Type="http://schemas.openxmlformats.org/officeDocument/2006/relationships/hyperlink" Target="http://teenmentalhealth.org/"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youtube.com/watch?time_continue=2&amp;v=xbagFzcyNiM&amp;feature=emb_title" TargetMode="External"/><Relationship Id="rId3" Type="http://schemas.openxmlformats.org/officeDocument/2006/relationships/hyperlink" Target="https://www.youtube.com/watch?v=OsRF8xGgbPA" TargetMode="External"/><Relationship Id="rId7" Type="http://schemas.openxmlformats.org/officeDocument/2006/relationships/hyperlink" Target="https://www.youtube.com/watch?v=K2sc_ck5BZU" TargetMode="External"/><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hyperlink" Target="https://www.youtube.com/watch?v=vYR9JPztdn4" TargetMode="External"/><Relationship Id="rId5" Type="http://schemas.openxmlformats.org/officeDocument/2006/relationships/hyperlink" Target="https://www.youtube.com/watch?v=z-IR48Mb3W0&amp;list=PLJicmE8fK0EgFqcHoA4ufzsPD6VQThV5S" TargetMode="External"/><Relationship Id="rId4" Type="http://schemas.openxmlformats.org/officeDocument/2006/relationships/hyperlink" Target="https://www.youtube.com/watch?time_continue=102&amp;v=zt4sOjWwV3M&amp;feature=emb_title" TargetMode="External"/><Relationship Id="rId9" Type="http://schemas.openxmlformats.org/officeDocument/2006/relationships/hyperlink" Target="https://www.youtube.com/watch?v=iPGd6l76l9A&amp;feature=emb_titl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teenmentalhealth.org/learn/mental-disorder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6"/>
        <p:cNvGrpSpPr/>
        <p:nvPr/>
      </p:nvGrpSpPr>
      <p:grpSpPr>
        <a:xfrm>
          <a:off x="0" y="0"/>
          <a:ext cx="0" cy="0"/>
          <a:chOff x="0" y="0"/>
          <a:chExt cx="0" cy="0"/>
        </a:xfrm>
      </p:grpSpPr>
      <p:sp>
        <p:nvSpPr>
          <p:cNvPr id="147" name="Google Shape;147;p28"/>
          <p:cNvSpPr/>
          <p:nvPr/>
        </p:nvSpPr>
        <p:spPr>
          <a:xfrm>
            <a:off x="0" y="0"/>
            <a:ext cx="9144000" cy="5143499"/>
          </a:xfrm>
          <a:prstGeom prst="rect">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48" name="Google Shape;148;p28" descr="Slika na kojoj se prikazuje grafiti, kišobran&#10;&#10;Opis je automatski generiran"/>
          <p:cNvPicPr preferRelativeResize="0"/>
          <p:nvPr/>
        </p:nvPicPr>
        <p:blipFill rotWithShape="1">
          <a:blip r:embed="rId3">
            <a:alphaModFix amt="50000"/>
          </a:blip>
          <a:srcRect b="15730"/>
          <a:stretch/>
        </p:blipFill>
        <p:spPr>
          <a:xfrm>
            <a:off x="15" y="1"/>
            <a:ext cx="9143985" cy="5143499"/>
          </a:xfrm>
          <a:prstGeom prst="rect">
            <a:avLst/>
          </a:prstGeom>
          <a:noFill/>
          <a:ln>
            <a:noFill/>
          </a:ln>
        </p:spPr>
      </p:pic>
      <p:sp>
        <p:nvSpPr>
          <p:cNvPr id="149" name="Google Shape;149;p28"/>
          <p:cNvSpPr txBox="1">
            <a:spLocks noGrp="1"/>
          </p:cNvSpPr>
          <p:nvPr>
            <p:ph type="ctrTitle"/>
          </p:nvPr>
        </p:nvSpPr>
        <p:spPr>
          <a:xfrm>
            <a:off x="1143000" y="1747952"/>
            <a:ext cx="6858000" cy="823797"/>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FFFFFF"/>
              </a:buClr>
              <a:buSzPts val="5000"/>
              <a:buFont typeface="Calibri"/>
              <a:buNone/>
            </a:pPr>
            <a:r>
              <a:rPr lang="hr" sz="5000" b="1">
                <a:solidFill>
                  <a:srgbClr val="FFFFFF"/>
                </a:solidFill>
                <a:latin typeface="Calibri"/>
                <a:ea typeface="Calibri"/>
                <a:cs typeface="Calibri"/>
                <a:sym typeface="Calibri"/>
              </a:rPr>
              <a:t>Mental </a:t>
            </a:r>
            <a:r>
              <a:rPr lang="hr" sz="5000" b="1">
                <a:solidFill>
                  <a:srgbClr val="FFFFFF"/>
                </a:solidFill>
              </a:rPr>
              <a:t>H</a:t>
            </a:r>
            <a:r>
              <a:rPr lang="hr" sz="5000" b="1">
                <a:solidFill>
                  <a:srgbClr val="FFFFFF"/>
                </a:solidFill>
                <a:latin typeface="Calibri"/>
                <a:ea typeface="Calibri"/>
                <a:cs typeface="Calibri"/>
                <a:sym typeface="Calibri"/>
              </a:rPr>
              <a:t>ealth </a:t>
            </a:r>
            <a:r>
              <a:rPr lang="hr" sz="5000" b="1">
                <a:solidFill>
                  <a:srgbClr val="FFFFFF"/>
                </a:solidFill>
              </a:rPr>
              <a:t>E</a:t>
            </a:r>
            <a:r>
              <a:rPr lang="hr" sz="5000" b="1">
                <a:solidFill>
                  <a:srgbClr val="FFFFFF"/>
                </a:solidFill>
                <a:latin typeface="Calibri"/>
                <a:ea typeface="Calibri"/>
                <a:cs typeface="Calibri"/>
                <a:sym typeface="Calibri"/>
              </a:rPr>
              <a:t>ducation</a:t>
            </a:r>
            <a:endParaRPr sz="5000"/>
          </a:p>
        </p:txBody>
      </p:sp>
      <p:sp>
        <p:nvSpPr>
          <p:cNvPr id="150" name="Google Shape;150;p28"/>
          <p:cNvSpPr txBox="1">
            <a:spLocks noGrp="1"/>
          </p:cNvSpPr>
          <p:nvPr>
            <p:ph type="subTitle" idx="1"/>
          </p:nvPr>
        </p:nvSpPr>
        <p:spPr>
          <a:xfrm>
            <a:off x="1285875" y="2922386"/>
            <a:ext cx="6572250" cy="438035"/>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rgbClr val="FFFFFF"/>
              </a:buClr>
              <a:buSzPts val="2500"/>
              <a:buNone/>
            </a:pPr>
            <a:r>
              <a:rPr lang="hr" sz="2500">
                <a:solidFill>
                  <a:srgbClr val="FFFFFF"/>
                </a:solidFill>
              </a:rPr>
              <a:t>Destigmatizing and demystifying mental illness</a:t>
            </a:r>
            <a:endParaRPr sz="1100"/>
          </a:p>
        </p:txBody>
      </p:sp>
      <p:cxnSp>
        <p:nvCxnSpPr>
          <p:cNvPr id="151" name="Google Shape;151;p28"/>
          <p:cNvCxnSpPr/>
          <p:nvPr/>
        </p:nvCxnSpPr>
        <p:spPr>
          <a:xfrm>
            <a:off x="2664619" y="2708910"/>
            <a:ext cx="4089083" cy="0"/>
          </a:xfrm>
          <a:prstGeom prst="straightConnector1">
            <a:avLst/>
          </a:prstGeom>
          <a:noFill/>
          <a:ln w="9525" cap="flat" cmpd="sng">
            <a:solidFill>
              <a:schemeClr val="lt1"/>
            </a:solidFill>
            <a:prstDash val="solid"/>
            <a:miter lim="800000"/>
            <a:headEnd type="none" w="sm" len="sm"/>
            <a:tailEnd type="none" w="sm" len="sm"/>
          </a:ln>
        </p:spPr>
      </p:cxnSp>
      <p:cxnSp>
        <p:nvCxnSpPr>
          <p:cNvPr id="152" name="Google Shape;152;p28"/>
          <p:cNvCxnSpPr/>
          <p:nvPr/>
        </p:nvCxnSpPr>
        <p:spPr>
          <a:xfrm>
            <a:off x="3444300" y="2770750"/>
            <a:ext cx="1469700" cy="14697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3"/>
        <p:cNvGrpSpPr/>
        <p:nvPr/>
      </p:nvGrpSpPr>
      <p:grpSpPr>
        <a:xfrm>
          <a:off x="0" y="0"/>
          <a:ext cx="0" cy="0"/>
          <a:chOff x="0" y="0"/>
          <a:chExt cx="0" cy="0"/>
        </a:xfrm>
      </p:grpSpPr>
      <p:sp>
        <p:nvSpPr>
          <p:cNvPr id="234" name="Google Shape;234;p3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endParaRPr sz="1100"/>
          </a:p>
        </p:txBody>
      </p:sp>
      <p:pic>
        <p:nvPicPr>
          <p:cNvPr id="235" name="Google Shape;235;p37" title="LIVING WITH DEPRESSION.mp4">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
        <p:nvSpPr>
          <p:cNvPr id="236" name="Google Shape;236;p37"/>
          <p:cNvSpPr txBox="1"/>
          <p:nvPr/>
        </p:nvSpPr>
        <p:spPr>
          <a:xfrm>
            <a:off x="3007500" y="273850"/>
            <a:ext cx="3129000" cy="44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r" sz="2500" b="1">
                <a:solidFill>
                  <a:srgbClr val="FFFFFF"/>
                </a:solidFill>
                <a:latin typeface="Calibri"/>
                <a:ea typeface="Calibri"/>
                <a:cs typeface="Calibri"/>
                <a:sym typeface="Calibri"/>
              </a:rPr>
              <a:t>Living with depression</a:t>
            </a:r>
            <a:endParaRPr sz="2500" b="1">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0000">
            <a:alpha val="80560"/>
          </a:srgbClr>
        </a:solidFill>
        <a:effectLst/>
      </p:bgPr>
    </p:bg>
    <p:spTree>
      <p:nvGrpSpPr>
        <p:cNvPr id="1" name="Shape 240"/>
        <p:cNvGrpSpPr/>
        <p:nvPr/>
      </p:nvGrpSpPr>
      <p:grpSpPr>
        <a:xfrm>
          <a:off x="0" y="0"/>
          <a:ext cx="0" cy="0"/>
          <a:chOff x="0" y="0"/>
          <a:chExt cx="0" cy="0"/>
        </a:xfrm>
      </p:grpSpPr>
      <p:pic>
        <p:nvPicPr>
          <p:cNvPr id="241" name="Google Shape;241;p38"/>
          <p:cNvPicPr preferRelativeResize="0"/>
          <p:nvPr/>
        </p:nvPicPr>
        <p:blipFill>
          <a:blip r:embed="rId3">
            <a:alphaModFix/>
          </a:blip>
          <a:stretch>
            <a:fillRect/>
          </a:stretch>
        </p:blipFill>
        <p:spPr>
          <a:xfrm>
            <a:off x="0" y="0"/>
            <a:ext cx="9220222" cy="5186375"/>
          </a:xfrm>
          <a:prstGeom prst="rect">
            <a:avLst/>
          </a:prstGeom>
          <a:noFill/>
          <a:ln>
            <a:noFill/>
          </a:ln>
        </p:spPr>
      </p:pic>
      <p:sp>
        <p:nvSpPr>
          <p:cNvPr id="242" name="Google Shape;242;p38"/>
          <p:cNvSpPr txBox="1">
            <a:spLocks noGrp="1"/>
          </p:cNvSpPr>
          <p:nvPr>
            <p:ph type="title"/>
          </p:nvPr>
        </p:nvSpPr>
        <p:spPr>
          <a:xfrm>
            <a:off x="244925" y="658250"/>
            <a:ext cx="3306300" cy="3551400"/>
          </a:xfrm>
          <a:prstGeom prst="rect">
            <a:avLst/>
          </a:prstGeom>
          <a:noFill/>
          <a:ln>
            <a:noFill/>
          </a:ln>
          <a:effectLst>
            <a:outerShdw blurRad="42863" dist="76200" dir="3600000" algn="bl" rotWithShape="0">
              <a:srgbClr val="000000">
                <a:alpha val="45000"/>
              </a:srgbClr>
            </a:outerShdw>
          </a:effectLst>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300"/>
              <a:buFont typeface="Calibri"/>
              <a:buNone/>
            </a:pPr>
            <a:r>
              <a:rPr lang="hr">
                <a:solidFill>
                  <a:srgbClr val="FFFFFF"/>
                </a:solidFill>
              </a:rPr>
              <a:t>Busting the most common myths and misconceptions: </a:t>
            </a:r>
            <a:endParaRPr>
              <a:solidFill>
                <a:srgbClr val="FFFFFF"/>
              </a:solidFill>
            </a:endParaRPr>
          </a:p>
          <a:p>
            <a:pPr marL="0" lvl="0" indent="0" algn="ctr" rtl="0">
              <a:lnSpc>
                <a:spcPct val="90000"/>
              </a:lnSpc>
              <a:spcBef>
                <a:spcPts val="0"/>
              </a:spcBef>
              <a:spcAft>
                <a:spcPts val="0"/>
              </a:spcAft>
              <a:buClr>
                <a:schemeClr val="dk1"/>
              </a:buClr>
              <a:buSzPts val="3300"/>
              <a:buFont typeface="Calibri"/>
              <a:buNone/>
            </a:pPr>
            <a:endParaRPr>
              <a:solidFill>
                <a:srgbClr val="FFFFFF"/>
              </a:solidFill>
            </a:endParaRPr>
          </a:p>
          <a:p>
            <a:pPr marL="0" lvl="0" indent="0" algn="ctr" rtl="0">
              <a:lnSpc>
                <a:spcPct val="90000"/>
              </a:lnSpc>
              <a:spcBef>
                <a:spcPts val="0"/>
              </a:spcBef>
              <a:spcAft>
                <a:spcPts val="0"/>
              </a:spcAft>
              <a:buClr>
                <a:schemeClr val="dk1"/>
              </a:buClr>
              <a:buSzPts val="3300"/>
              <a:buFont typeface="Calibri"/>
              <a:buNone/>
            </a:pPr>
            <a:r>
              <a:rPr lang="hr" b="1">
                <a:solidFill>
                  <a:srgbClr val="FFFFFF"/>
                </a:solidFill>
              </a:rPr>
              <a:t>DEPRESSION</a:t>
            </a:r>
            <a:endParaRPr b="1">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9"/>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9"/>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9"/>
          <p:cNvSpPr/>
          <p:nvPr/>
        </p:nvSpPr>
        <p:spPr>
          <a:xfrm>
            <a:off x="329650" y="166675"/>
            <a:ext cx="8511900" cy="21714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50" name="Google Shape;250;p39"/>
          <p:cNvSpPr txBox="1">
            <a:spLocks noGrp="1"/>
          </p:cNvSpPr>
          <p:nvPr>
            <p:ph type="body" idx="1"/>
          </p:nvPr>
        </p:nvSpPr>
        <p:spPr>
          <a:xfrm>
            <a:off x="697050" y="53281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251" name="Google Shape;251;p39"/>
          <p:cNvSpPr txBox="1">
            <a:spLocks noGrp="1"/>
          </p:cNvSpPr>
          <p:nvPr>
            <p:ph type="body" idx="1"/>
          </p:nvPr>
        </p:nvSpPr>
        <p:spPr>
          <a:xfrm>
            <a:off x="4683875" y="1666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252" name="Google Shape;252;p39"/>
          <p:cNvSpPr/>
          <p:nvPr/>
        </p:nvSpPr>
        <p:spPr>
          <a:xfrm>
            <a:off x="398000" y="2495200"/>
            <a:ext cx="8443500" cy="24993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53" name="Google Shape;253;p39"/>
          <p:cNvSpPr txBox="1">
            <a:spLocks noGrp="1"/>
          </p:cNvSpPr>
          <p:nvPr>
            <p:ph type="body" idx="1"/>
          </p:nvPr>
        </p:nvSpPr>
        <p:spPr>
          <a:xfrm>
            <a:off x="552150" y="3045250"/>
            <a:ext cx="3943200" cy="1399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lnSpc>
                <a:spcPct val="80000"/>
              </a:lnSpc>
              <a:spcBef>
                <a:spcPts val="800"/>
              </a:spcBef>
              <a:spcAft>
                <a:spcPts val="0"/>
              </a:spcAft>
              <a:buClr>
                <a:schemeClr val="dk1"/>
              </a:buClr>
              <a:buSzPts val="2100"/>
              <a:buNone/>
            </a:pPr>
            <a:r>
              <a:rPr lang="hr" sz="2000" b="1"/>
              <a:t>Depression is only brought on by a traumatic event.</a:t>
            </a:r>
            <a:endParaRPr sz="2000"/>
          </a:p>
        </p:txBody>
      </p:sp>
      <p:sp>
        <p:nvSpPr>
          <p:cNvPr id="254" name="Google Shape;254;p39"/>
          <p:cNvSpPr txBox="1">
            <a:spLocks noGrp="1"/>
          </p:cNvSpPr>
          <p:nvPr>
            <p:ph type="body" idx="1"/>
          </p:nvPr>
        </p:nvSpPr>
        <p:spPr>
          <a:xfrm>
            <a:off x="4683875" y="2495200"/>
            <a:ext cx="4157400" cy="21714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0" lvl="0" indent="0" algn="ctr" rtl="0">
              <a:lnSpc>
                <a:spcPct val="80000"/>
              </a:lnSpc>
              <a:spcBef>
                <a:spcPts val="800"/>
              </a:spcBef>
              <a:spcAft>
                <a:spcPts val="0"/>
              </a:spcAft>
              <a:buNone/>
            </a:pPr>
            <a:r>
              <a:rPr lang="hr" sz="1700"/>
              <a:t>A life event, like the loss of a loved one, triggers feelings of sadness, loneliness and emptiness in everyone. However, those who deal with depression are more likely to experience those feelings for long periods of time and more frequently. A traumatic event does not cause depression; it only heightens an already existing issue in someone who deals with depression.</a:t>
            </a:r>
            <a:endParaRPr sz="1700"/>
          </a:p>
        </p:txBody>
      </p:sp>
      <p:sp>
        <p:nvSpPr>
          <p:cNvPr id="255" name="Google Shape;255;p39"/>
          <p:cNvSpPr txBox="1"/>
          <p:nvPr/>
        </p:nvSpPr>
        <p:spPr>
          <a:xfrm>
            <a:off x="906600" y="1067125"/>
            <a:ext cx="3234300" cy="3705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Clr>
                <a:schemeClr val="dk1"/>
              </a:buClr>
              <a:buSzPts val="2100"/>
              <a:buFont typeface="Arial"/>
              <a:buNone/>
            </a:pPr>
            <a:r>
              <a:rPr lang="hr" sz="2000" b="1">
                <a:solidFill>
                  <a:schemeClr val="dk1"/>
                </a:solidFill>
                <a:latin typeface="Calibri"/>
                <a:ea typeface="Calibri"/>
                <a:cs typeface="Calibri"/>
                <a:sym typeface="Calibri"/>
              </a:rPr>
              <a:t>Depression is all in your head.</a:t>
            </a:r>
            <a:endParaRPr>
              <a:latin typeface="Calibri"/>
              <a:ea typeface="Calibri"/>
              <a:cs typeface="Calibri"/>
              <a:sym typeface="Calibri"/>
            </a:endParaRPr>
          </a:p>
        </p:txBody>
      </p:sp>
      <p:sp>
        <p:nvSpPr>
          <p:cNvPr id="256" name="Google Shape;256;p39"/>
          <p:cNvSpPr txBox="1"/>
          <p:nvPr/>
        </p:nvSpPr>
        <p:spPr>
          <a:xfrm>
            <a:off x="4735625" y="532825"/>
            <a:ext cx="3839700" cy="1325100"/>
          </a:xfrm>
          <a:prstGeom prst="rect">
            <a:avLst/>
          </a:prstGeom>
          <a:noFill/>
          <a:ln>
            <a:noFill/>
          </a:ln>
        </p:spPr>
        <p:txBody>
          <a:bodyPr spcFirstLastPara="1" wrap="square" lIns="91425" tIns="91425" rIns="91425" bIns="91425" anchor="t" anchorCtr="0">
            <a:noAutofit/>
          </a:bodyPr>
          <a:lstStyle/>
          <a:p>
            <a:pPr marL="177800" lvl="0" indent="0" algn="ctr" rtl="0">
              <a:lnSpc>
                <a:spcPct val="80000"/>
              </a:lnSpc>
              <a:spcBef>
                <a:spcPts val="800"/>
              </a:spcBef>
              <a:spcAft>
                <a:spcPts val="0"/>
              </a:spcAft>
              <a:buClr>
                <a:schemeClr val="dk1"/>
              </a:buClr>
              <a:buSzPts val="1100"/>
              <a:buFont typeface="Arial"/>
              <a:buNone/>
            </a:pPr>
            <a:r>
              <a:rPr lang="hr" sz="1700">
                <a:solidFill>
                  <a:schemeClr val="dk1"/>
                </a:solidFill>
                <a:latin typeface="Calibri"/>
                <a:ea typeface="Calibri"/>
                <a:cs typeface="Calibri"/>
                <a:sym typeface="Calibri"/>
              </a:rPr>
              <a:t>Depression is a psychological, social, and biological disorder that causes physical issues as well. It’s chronic and takes treatment to manage. Someone who is depressed can’t just shut it off. Depression is a real disease that takes time and treatment to manage.</a:t>
            </a:r>
            <a:endParaRPr sz="1700">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257" name="Google Shape;257;p39"/>
          <p:cNvSpPr txBox="1">
            <a:spLocks noGrp="1"/>
          </p:cNvSpPr>
          <p:nvPr>
            <p:ph type="body" idx="1"/>
          </p:nvPr>
        </p:nvSpPr>
        <p:spPr>
          <a:xfrm>
            <a:off x="697050" y="304524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258" name="Google Shape;258;p39"/>
          <p:cNvSpPr txBox="1">
            <a:spLocks noGrp="1"/>
          </p:cNvSpPr>
          <p:nvPr>
            <p:ph type="body" idx="1"/>
          </p:nvPr>
        </p:nvSpPr>
        <p:spPr>
          <a:xfrm>
            <a:off x="4683875" y="2495200"/>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0"/>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329650" y="166675"/>
            <a:ext cx="8511900" cy="25428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66" name="Google Shape;266;p40"/>
          <p:cNvSpPr txBox="1">
            <a:spLocks noGrp="1"/>
          </p:cNvSpPr>
          <p:nvPr>
            <p:ph type="body" idx="1"/>
          </p:nvPr>
        </p:nvSpPr>
        <p:spPr>
          <a:xfrm>
            <a:off x="697050" y="728113"/>
            <a:ext cx="3653400" cy="11751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2100"/>
              <a:buNone/>
            </a:pPr>
            <a:endParaRPr sz="2000" b="1"/>
          </a:p>
          <a:p>
            <a:pPr marL="0" lvl="0" indent="0" algn="ctr" rtl="0">
              <a:spcBef>
                <a:spcPts val="0"/>
              </a:spcBef>
              <a:spcAft>
                <a:spcPts val="0"/>
              </a:spcAft>
              <a:buClr>
                <a:schemeClr val="dk1"/>
              </a:buClr>
              <a:buSzPts val="2100"/>
              <a:buNone/>
            </a:pPr>
            <a:endParaRPr sz="2000" b="1"/>
          </a:p>
          <a:p>
            <a:pPr marL="0" lvl="0" indent="0" algn="ctr" rtl="0">
              <a:spcBef>
                <a:spcPts val="0"/>
              </a:spcBef>
              <a:spcAft>
                <a:spcPts val="0"/>
              </a:spcAft>
              <a:buClr>
                <a:schemeClr val="dk1"/>
              </a:buClr>
              <a:buSzPts val="2100"/>
              <a:buNone/>
            </a:pPr>
            <a:r>
              <a:rPr lang="hr" sz="2000" b="1"/>
              <a:t> Medication is the only way to manage depression.</a:t>
            </a:r>
            <a:endParaRPr sz="2000"/>
          </a:p>
          <a:p>
            <a:pPr marL="0" lvl="0" indent="0" algn="l" rtl="0">
              <a:spcBef>
                <a:spcPts val="800"/>
              </a:spcBef>
              <a:spcAft>
                <a:spcPts val="0"/>
              </a:spcAft>
              <a:buClr>
                <a:schemeClr val="dk1"/>
              </a:buClr>
              <a:buSzPts val="2100"/>
              <a:buNone/>
            </a:pPr>
            <a:endParaRPr sz="1100"/>
          </a:p>
          <a:p>
            <a:pPr marL="139700" lvl="0" indent="0" algn="l" rtl="0">
              <a:spcBef>
                <a:spcPts val="800"/>
              </a:spcBef>
              <a:spcAft>
                <a:spcPts val="0"/>
              </a:spcAft>
              <a:buClr>
                <a:schemeClr val="dk1"/>
              </a:buClr>
              <a:buSzPts val="2100"/>
              <a:buFont typeface="Arial"/>
              <a:buNone/>
            </a:pPr>
            <a:endParaRPr sz="1100"/>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267" name="Google Shape;267;p40"/>
          <p:cNvSpPr txBox="1">
            <a:spLocks noGrp="1"/>
          </p:cNvSpPr>
          <p:nvPr>
            <p:ph type="body" idx="1"/>
          </p:nvPr>
        </p:nvSpPr>
        <p:spPr>
          <a:xfrm>
            <a:off x="4495350" y="166675"/>
            <a:ext cx="4346100" cy="24375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spcBef>
                <a:spcPts val="800"/>
              </a:spcBef>
              <a:spcAft>
                <a:spcPts val="0"/>
              </a:spcAft>
              <a:buNone/>
            </a:pPr>
            <a:r>
              <a:rPr lang="hr" sz="1600"/>
              <a:t>Medication is only one type of depression treatment. Therapy is another option, and research shows that cognitive behavioral therapy (CBT) is especially effective in helping people with depression. Generally, the combination of antidepressant medication and CBT are most effective in treating depression. Many people have to try different combinations of treatment before they find one that works.</a:t>
            </a:r>
            <a:endParaRPr sz="1600"/>
          </a:p>
          <a:p>
            <a:pPr marL="177800" lvl="0" indent="0" algn="ctr" rtl="0">
              <a:lnSpc>
                <a:spcPct val="80000"/>
              </a:lnSpc>
              <a:spcBef>
                <a:spcPts val="800"/>
              </a:spcBef>
              <a:spcAft>
                <a:spcPts val="0"/>
              </a:spcAft>
              <a:buNone/>
            </a:pPr>
            <a:endParaRPr sz="1600"/>
          </a:p>
          <a:p>
            <a:pPr marL="0" lvl="0" indent="0" algn="l" rtl="0">
              <a:lnSpc>
                <a:spcPct val="80000"/>
              </a:lnSpc>
              <a:spcBef>
                <a:spcPts val="800"/>
              </a:spcBef>
              <a:spcAft>
                <a:spcPts val="0"/>
              </a:spcAft>
              <a:buNone/>
            </a:pPr>
            <a:endParaRPr sz="1100"/>
          </a:p>
        </p:txBody>
      </p:sp>
      <p:sp>
        <p:nvSpPr>
          <p:cNvPr id="268" name="Google Shape;268;p40"/>
          <p:cNvSpPr/>
          <p:nvPr/>
        </p:nvSpPr>
        <p:spPr>
          <a:xfrm>
            <a:off x="363850" y="2823125"/>
            <a:ext cx="8443500" cy="21714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69" name="Google Shape;269;p40"/>
          <p:cNvSpPr txBox="1">
            <a:spLocks noGrp="1"/>
          </p:cNvSpPr>
          <p:nvPr>
            <p:ph type="body" idx="1"/>
          </p:nvPr>
        </p:nvSpPr>
        <p:spPr>
          <a:xfrm>
            <a:off x="552150" y="3082625"/>
            <a:ext cx="3943200" cy="1399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spcBef>
                <a:spcPts val="800"/>
              </a:spcBef>
              <a:spcAft>
                <a:spcPts val="0"/>
              </a:spcAft>
              <a:buClr>
                <a:schemeClr val="dk1"/>
              </a:buClr>
              <a:buSzPts val="2100"/>
              <a:buNone/>
            </a:pPr>
            <a:r>
              <a:rPr lang="hr" sz="2000" b="1"/>
              <a:t>Depression is something that you have to deal with by yourself.</a:t>
            </a:r>
            <a:endParaRPr sz="2900" b="1"/>
          </a:p>
        </p:txBody>
      </p:sp>
      <p:sp>
        <p:nvSpPr>
          <p:cNvPr id="270" name="Google Shape;270;p40"/>
          <p:cNvSpPr txBox="1">
            <a:spLocks noGrp="1"/>
          </p:cNvSpPr>
          <p:nvPr>
            <p:ph type="body" idx="1"/>
          </p:nvPr>
        </p:nvSpPr>
        <p:spPr>
          <a:xfrm>
            <a:off x="4649950" y="2823125"/>
            <a:ext cx="4157400" cy="21714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177800" lvl="0" indent="0" algn="ctr" rtl="0">
              <a:spcBef>
                <a:spcPts val="800"/>
              </a:spcBef>
              <a:spcAft>
                <a:spcPts val="0"/>
              </a:spcAft>
              <a:buNone/>
            </a:pPr>
            <a:r>
              <a:rPr lang="hr" sz="1600"/>
              <a:t>Those who deal with depression don’t have to fight it alone. You can get help, and we encourage it. It’s possible to manage your depression. Depression is also not a normal part of getting older. Even though your life goes through many changes, being depressed is not something with which you have to live.</a:t>
            </a:r>
            <a:endParaRPr sz="1600"/>
          </a:p>
          <a:p>
            <a:pPr marL="0" lvl="0" indent="0" algn="ctr" rtl="0">
              <a:lnSpc>
                <a:spcPct val="80000"/>
              </a:lnSpc>
              <a:spcBef>
                <a:spcPts val="800"/>
              </a:spcBef>
              <a:spcAft>
                <a:spcPts val="0"/>
              </a:spcAft>
              <a:buNone/>
            </a:pPr>
            <a:endParaRPr sz="1600"/>
          </a:p>
        </p:txBody>
      </p:sp>
      <p:sp>
        <p:nvSpPr>
          <p:cNvPr id="271" name="Google Shape;271;p40"/>
          <p:cNvSpPr txBox="1">
            <a:spLocks noGrp="1"/>
          </p:cNvSpPr>
          <p:nvPr>
            <p:ph type="body" idx="1"/>
          </p:nvPr>
        </p:nvSpPr>
        <p:spPr>
          <a:xfrm>
            <a:off x="4757050" y="1666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272" name="Google Shape;272;p40"/>
          <p:cNvSpPr txBox="1">
            <a:spLocks noGrp="1"/>
          </p:cNvSpPr>
          <p:nvPr>
            <p:ph type="body" idx="1"/>
          </p:nvPr>
        </p:nvSpPr>
        <p:spPr>
          <a:xfrm>
            <a:off x="4757050" y="282312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273" name="Google Shape;273;p40"/>
          <p:cNvSpPr txBox="1">
            <a:spLocks noGrp="1"/>
          </p:cNvSpPr>
          <p:nvPr>
            <p:ph type="body" idx="1"/>
          </p:nvPr>
        </p:nvSpPr>
        <p:spPr>
          <a:xfrm>
            <a:off x="697050" y="66104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274" name="Google Shape;274;p40"/>
          <p:cNvSpPr txBox="1">
            <a:spLocks noGrp="1"/>
          </p:cNvSpPr>
          <p:nvPr>
            <p:ph type="body" idx="1"/>
          </p:nvPr>
        </p:nvSpPr>
        <p:spPr>
          <a:xfrm>
            <a:off x="697050" y="308261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1"/>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1"/>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1"/>
          <p:cNvSpPr/>
          <p:nvPr/>
        </p:nvSpPr>
        <p:spPr>
          <a:xfrm>
            <a:off x="329650" y="166675"/>
            <a:ext cx="8511900" cy="21714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82" name="Google Shape;282;p41"/>
          <p:cNvSpPr txBox="1">
            <a:spLocks noGrp="1"/>
          </p:cNvSpPr>
          <p:nvPr>
            <p:ph type="body" idx="1"/>
          </p:nvPr>
        </p:nvSpPr>
        <p:spPr>
          <a:xfrm>
            <a:off x="697050" y="544413"/>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lnSpc>
                <a:spcPct val="80000"/>
              </a:lnSpc>
              <a:spcBef>
                <a:spcPts val="0"/>
              </a:spcBef>
              <a:spcAft>
                <a:spcPts val="0"/>
              </a:spcAft>
              <a:buClr>
                <a:schemeClr val="dk1"/>
              </a:buClr>
              <a:buSzPts val="2100"/>
              <a:buNone/>
            </a:pPr>
            <a:endParaRPr sz="2000" b="1"/>
          </a:p>
          <a:p>
            <a:pPr marL="0" lvl="0" indent="0" algn="ctr" rtl="0">
              <a:spcBef>
                <a:spcPts val="0"/>
              </a:spcBef>
              <a:spcAft>
                <a:spcPts val="0"/>
              </a:spcAft>
              <a:buClr>
                <a:schemeClr val="dk1"/>
              </a:buClr>
              <a:buSzPts val="2100"/>
              <a:buNone/>
            </a:pPr>
            <a:r>
              <a:rPr lang="hr" sz="2000" b="1"/>
              <a:t>If you have a family member with depression, you will have it, too.</a:t>
            </a:r>
            <a:endParaRPr sz="2000" b="1"/>
          </a:p>
          <a:p>
            <a:pPr marL="0" lvl="0" indent="0" algn="ctr" rtl="0">
              <a:lnSpc>
                <a:spcPct val="80000"/>
              </a:lnSpc>
              <a:spcBef>
                <a:spcPts val="0"/>
              </a:spcBef>
              <a:spcAft>
                <a:spcPts val="0"/>
              </a:spcAft>
              <a:buClr>
                <a:schemeClr val="dk1"/>
              </a:buClr>
              <a:buSzPts val="2100"/>
              <a:buNone/>
            </a:pPr>
            <a:endParaRPr sz="1100" b="1"/>
          </a:p>
          <a:p>
            <a:pPr marL="0" lvl="0" indent="0" algn="ctr" rtl="0">
              <a:lnSpc>
                <a:spcPct val="80000"/>
              </a:lnSpc>
              <a:spcBef>
                <a:spcPts val="0"/>
              </a:spcBef>
              <a:spcAft>
                <a:spcPts val="0"/>
              </a:spcAft>
              <a:buClr>
                <a:schemeClr val="dk1"/>
              </a:buClr>
              <a:buSzPts val="2100"/>
              <a:buNone/>
            </a:pPr>
            <a:endParaRPr sz="1100" b="1"/>
          </a:p>
          <a:p>
            <a:pPr marL="0" lvl="0" indent="0" algn="ctr" rtl="0">
              <a:lnSpc>
                <a:spcPct val="80000"/>
              </a:lnSpc>
              <a:spcBef>
                <a:spcPts val="0"/>
              </a:spcBef>
              <a:spcAft>
                <a:spcPts val="0"/>
              </a:spcAft>
              <a:buClr>
                <a:schemeClr val="dk1"/>
              </a:buClr>
              <a:buSzPts val="2100"/>
              <a:buNone/>
            </a:pPr>
            <a:endParaRPr sz="1100" b="1"/>
          </a:p>
          <a:p>
            <a:pPr marL="0" lvl="0" indent="0" algn="ctr" rtl="0">
              <a:lnSpc>
                <a:spcPct val="80000"/>
              </a:lnSpc>
              <a:spcBef>
                <a:spcPts val="0"/>
              </a:spcBef>
              <a:spcAft>
                <a:spcPts val="0"/>
              </a:spcAft>
              <a:buClr>
                <a:schemeClr val="dk1"/>
              </a:buClr>
              <a:buSzPts val="2100"/>
              <a:buNone/>
            </a:pPr>
            <a:endParaRPr sz="1100" b="1"/>
          </a:p>
          <a:p>
            <a:pPr marL="0" lvl="0" indent="0" algn="ctr" rtl="0">
              <a:lnSpc>
                <a:spcPct val="80000"/>
              </a:lnSpc>
              <a:spcBef>
                <a:spcPts val="0"/>
              </a:spcBef>
              <a:spcAft>
                <a:spcPts val="0"/>
              </a:spcAft>
              <a:buClr>
                <a:schemeClr val="dk1"/>
              </a:buClr>
              <a:buSzPts val="2100"/>
              <a:buNone/>
            </a:pPr>
            <a:endParaRPr sz="1100" b="1"/>
          </a:p>
          <a:p>
            <a:pPr marL="177800" lvl="0" indent="0" algn="ctr" rtl="0">
              <a:lnSpc>
                <a:spcPct val="80000"/>
              </a:lnSpc>
              <a:spcBef>
                <a:spcPts val="800"/>
              </a:spcBef>
              <a:spcAft>
                <a:spcPts val="0"/>
              </a:spcAft>
              <a:buNone/>
            </a:pPr>
            <a:endParaRPr sz="1100"/>
          </a:p>
          <a:p>
            <a:pPr marL="0" lvl="0" indent="0" algn="ctr" rtl="0">
              <a:lnSpc>
                <a:spcPct val="80000"/>
              </a:lnSpc>
              <a:spcBef>
                <a:spcPts val="800"/>
              </a:spcBef>
              <a:spcAft>
                <a:spcPts val="0"/>
              </a:spcAft>
              <a:buClr>
                <a:schemeClr val="dk1"/>
              </a:buClr>
              <a:buSzPts val="2100"/>
              <a:buNone/>
            </a:pPr>
            <a:endParaRPr sz="1100"/>
          </a:p>
        </p:txBody>
      </p:sp>
      <p:sp>
        <p:nvSpPr>
          <p:cNvPr id="283" name="Google Shape;283;p41"/>
          <p:cNvSpPr txBox="1">
            <a:spLocks noGrp="1"/>
          </p:cNvSpPr>
          <p:nvPr>
            <p:ph type="body" idx="1"/>
          </p:nvPr>
        </p:nvSpPr>
        <p:spPr>
          <a:xfrm>
            <a:off x="4683875" y="306150"/>
            <a:ext cx="39432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spcBef>
                <a:spcPts val="800"/>
              </a:spcBef>
              <a:spcAft>
                <a:spcPts val="0"/>
              </a:spcAft>
              <a:buNone/>
            </a:pPr>
            <a:r>
              <a:rPr lang="hr" sz="1700"/>
              <a:t>While there is a genetic component in depression, research shows it’s small. Of people who have a relative who deals with depression, only 10 to 15 % will also develop depression.</a:t>
            </a:r>
            <a:endParaRPr sz="1700"/>
          </a:p>
          <a:p>
            <a:pPr marL="177800" lvl="0" indent="0" algn="ctr" rtl="0">
              <a:lnSpc>
                <a:spcPct val="80000"/>
              </a:lnSpc>
              <a:spcBef>
                <a:spcPts val="800"/>
              </a:spcBef>
              <a:spcAft>
                <a:spcPts val="0"/>
              </a:spcAft>
              <a:buNone/>
            </a:pPr>
            <a:endParaRPr sz="1600"/>
          </a:p>
          <a:p>
            <a:pPr marL="0" lvl="0" indent="0" algn="l" rtl="0">
              <a:lnSpc>
                <a:spcPct val="80000"/>
              </a:lnSpc>
              <a:spcBef>
                <a:spcPts val="800"/>
              </a:spcBef>
              <a:spcAft>
                <a:spcPts val="0"/>
              </a:spcAft>
              <a:buNone/>
            </a:pPr>
            <a:endParaRPr sz="1100"/>
          </a:p>
        </p:txBody>
      </p:sp>
      <p:sp>
        <p:nvSpPr>
          <p:cNvPr id="284" name="Google Shape;284;p41"/>
          <p:cNvSpPr/>
          <p:nvPr/>
        </p:nvSpPr>
        <p:spPr>
          <a:xfrm>
            <a:off x="398000" y="2571750"/>
            <a:ext cx="8443500" cy="24228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85" name="Google Shape;285;p41"/>
          <p:cNvSpPr txBox="1">
            <a:spLocks noGrp="1"/>
          </p:cNvSpPr>
          <p:nvPr>
            <p:ph type="body" idx="1"/>
          </p:nvPr>
        </p:nvSpPr>
        <p:spPr>
          <a:xfrm>
            <a:off x="552150" y="2914225"/>
            <a:ext cx="3943200" cy="1399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spcBef>
                <a:spcPts val="800"/>
              </a:spcBef>
              <a:spcAft>
                <a:spcPts val="0"/>
              </a:spcAft>
              <a:buClr>
                <a:schemeClr val="dk1"/>
              </a:buClr>
              <a:buSzPts val="2100"/>
              <a:buNone/>
            </a:pPr>
            <a:r>
              <a:rPr lang="hr" sz="1100" b="1"/>
              <a:t> </a:t>
            </a:r>
            <a:r>
              <a:rPr lang="hr" sz="2000" b="1"/>
              <a:t>Everyone experiences depression in the same way.</a:t>
            </a:r>
            <a:endParaRPr sz="2000"/>
          </a:p>
        </p:txBody>
      </p:sp>
      <p:sp>
        <p:nvSpPr>
          <p:cNvPr id="286" name="Google Shape;286;p41"/>
          <p:cNvSpPr txBox="1">
            <a:spLocks noGrp="1"/>
          </p:cNvSpPr>
          <p:nvPr>
            <p:ph type="body" idx="1"/>
          </p:nvPr>
        </p:nvSpPr>
        <p:spPr>
          <a:xfrm>
            <a:off x="4683875" y="2635275"/>
            <a:ext cx="4157400" cy="21714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177800" lvl="0" indent="0" algn="ctr" rtl="0">
              <a:spcBef>
                <a:spcPts val="800"/>
              </a:spcBef>
              <a:spcAft>
                <a:spcPts val="0"/>
              </a:spcAft>
              <a:buNone/>
            </a:pPr>
            <a:r>
              <a:rPr lang="hr" sz="1700"/>
              <a:t>People who experience depression may have physical differences in their brains than the average person. These differences don’t always act the same way in everyone’s brain. The changes in the brain, plus hormone changes, can influence the severity of moods, thoughts, and physical issues.</a:t>
            </a:r>
            <a:endParaRPr sz="1700" b="1"/>
          </a:p>
          <a:p>
            <a:pPr marL="0" lvl="0" indent="0" algn="ctr" rtl="0">
              <a:lnSpc>
                <a:spcPct val="80000"/>
              </a:lnSpc>
              <a:spcBef>
                <a:spcPts val="0"/>
              </a:spcBef>
              <a:spcAft>
                <a:spcPts val="0"/>
              </a:spcAft>
              <a:buClr>
                <a:schemeClr val="dk1"/>
              </a:buClr>
              <a:buSzPts val="2100"/>
              <a:buFont typeface="Arial"/>
              <a:buNone/>
            </a:pPr>
            <a:endParaRPr sz="1100" b="1"/>
          </a:p>
          <a:p>
            <a:pPr marL="0" lvl="0" indent="0" algn="ctr" rtl="0">
              <a:lnSpc>
                <a:spcPct val="80000"/>
              </a:lnSpc>
              <a:spcBef>
                <a:spcPts val="800"/>
              </a:spcBef>
              <a:spcAft>
                <a:spcPts val="0"/>
              </a:spcAft>
              <a:buNone/>
            </a:pPr>
            <a:endParaRPr sz="1600"/>
          </a:p>
        </p:txBody>
      </p:sp>
      <p:sp>
        <p:nvSpPr>
          <p:cNvPr id="287" name="Google Shape;287;p41"/>
          <p:cNvSpPr txBox="1">
            <a:spLocks noGrp="1"/>
          </p:cNvSpPr>
          <p:nvPr>
            <p:ph type="body" idx="1"/>
          </p:nvPr>
        </p:nvSpPr>
        <p:spPr>
          <a:xfrm>
            <a:off x="4683875" y="237900"/>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288" name="Google Shape;288;p41"/>
          <p:cNvSpPr txBox="1">
            <a:spLocks noGrp="1"/>
          </p:cNvSpPr>
          <p:nvPr>
            <p:ph type="body" idx="1"/>
          </p:nvPr>
        </p:nvSpPr>
        <p:spPr>
          <a:xfrm>
            <a:off x="4790975" y="26352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289" name="Google Shape;289;p41"/>
          <p:cNvSpPr txBox="1">
            <a:spLocks noGrp="1"/>
          </p:cNvSpPr>
          <p:nvPr>
            <p:ph type="body" idx="1"/>
          </p:nvPr>
        </p:nvSpPr>
        <p:spPr>
          <a:xfrm>
            <a:off x="697050" y="54441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290" name="Google Shape;290;p41"/>
          <p:cNvSpPr txBox="1">
            <a:spLocks noGrp="1"/>
          </p:cNvSpPr>
          <p:nvPr>
            <p:ph type="body" idx="1"/>
          </p:nvPr>
        </p:nvSpPr>
        <p:spPr>
          <a:xfrm>
            <a:off x="697050" y="291421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2"/>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2"/>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2"/>
          <p:cNvSpPr/>
          <p:nvPr/>
        </p:nvSpPr>
        <p:spPr>
          <a:xfrm>
            <a:off x="329650" y="166675"/>
            <a:ext cx="8511900" cy="20361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98" name="Google Shape;298;p42"/>
          <p:cNvSpPr txBox="1">
            <a:spLocks noGrp="1"/>
          </p:cNvSpPr>
          <p:nvPr>
            <p:ph type="body" idx="1"/>
          </p:nvPr>
        </p:nvSpPr>
        <p:spPr>
          <a:xfrm>
            <a:off x="697050" y="728113"/>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lnSpc>
                <a:spcPct val="80000"/>
              </a:lnSpc>
              <a:spcBef>
                <a:spcPts val="0"/>
              </a:spcBef>
              <a:spcAft>
                <a:spcPts val="0"/>
              </a:spcAft>
              <a:buClr>
                <a:schemeClr val="dk1"/>
              </a:buClr>
              <a:buSzPts val="2100"/>
              <a:buNone/>
            </a:pPr>
            <a:r>
              <a:rPr lang="hr" sz="2000" b="1"/>
              <a:t>Only women get depressed.</a:t>
            </a:r>
            <a:endParaRPr sz="2000"/>
          </a:p>
          <a:p>
            <a:pPr marL="0" lvl="0" indent="0" algn="l" rtl="0">
              <a:lnSpc>
                <a:spcPct val="80000"/>
              </a:lnSpc>
              <a:spcBef>
                <a:spcPts val="800"/>
              </a:spcBef>
              <a:spcAft>
                <a:spcPts val="0"/>
              </a:spcAft>
              <a:buNone/>
            </a:pPr>
            <a:endParaRPr sz="1600"/>
          </a:p>
          <a:p>
            <a:pPr marL="0" lvl="0" indent="0" algn="ctr" rtl="0">
              <a:spcBef>
                <a:spcPts val="0"/>
              </a:spcBef>
              <a:spcAft>
                <a:spcPts val="0"/>
              </a:spcAft>
              <a:buClr>
                <a:schemeClr val="dk1"/>
              </a:buClr>
              <a:buSzPts val="2100"/>
              <a:buNone/>
            </a:pPr>
            <a:endParaRPr sz="2000" b="1"/>
          </a:p>
          <a:p>
            <a:pPr marL="0" lvl="0" indent="0" algn="ctr" rtl="0">
              <a:lnSpc>
                <a:spcPct val="80000"/>
              </a:lnSpc>
              <a:spcBef>
                <a:spcPts val="0"/>
              </a:spcBef>
              <a:spcAft>
                <a:spcPts val="0"/>
              </a:spcAft>
              <a:buClr>
                <a:schemeClr val="dk1"/>
              </a:buClr>
              <a:buSzPts val="2100"/>
              <a:buNone/>
            </a:pPr>
            <a:endParaRPr sz="1100" b="1"/>
          </a:p>
          <a:p>
            <a:pPr marL="0" lvl="0" indent="0" algn="ctr" rtl="0">
              <a:lnSpc>
                <a:spcPct val="80000"/>
              </a:lnSpc>
              <a:spcBef>
                <a:spcPts val="0"/>
              </a:spcBef>
              <a:spcAft>
                <a:spcPts val="0"/>
              </a:spcAft>
              <a:buClr>
                <a:schemeClr val="dk1"/>
              </a:buClr>
              <a:buSzPts val="2100"/>
              <a:buNone/>
            </a:pPr>
            <a:endParaRPr sz="1100" b="1"/>
          </a:p>
          <a:p>
            <a:pPr marL="0" lvl="0" indent="0" algn="ctr" rtl="0">
              <a:lnSpc>
                <a:spcPct val="80000"/>
              </a:lnSpc>
              <a:spcBef>
                <a:spcPts val="0"/>
              </a:spcBef>
              <a:spcAft>
                <a:spcPts val="0"/>
              </a:spcAft>
              <a:buClr>
                <a:schemeClr val="dk1"/>
              </a:buClr>
              <a:buSzPts val="2100"/>
              <a:buNone/>
            </a:pPr>
            <a:endParaRPr sz="1100" b="1"/>
          </a:p>
          <a:p>
            <a:pPr marL="0" lvl="0" indent="0" algn="ctr" rtl="0">
              <a:lnSpc>
                <a:spcPct val="80000"/>
              </a:lnSpc>
              <a:spcBef>
                <a:spcPts val="0"/>
              </a:spcBef>
              <a:spcAft>
                <a:spcPts val="0"/>
              </a:spcAft>
              <a:buClr>
                <a:schemeClr val="dk1"/>
              </a:buClr>
              <a:buSzPts val="2100"/>
              <a:buNone/>
            </a:pPr>
            <a:endParaRPr sz="1100" b="1"/>
          </a:p>
          <a:p>
            <a:pPr marL="0" lvl="0" indent="0" algn="ctr" rtl="0">
              <a:lnSpc>
                <a:spcPct val="80000"/>
              </a:lnSpc>
              <a:spcBef>
                <a:spcPts val="0"/>
              </a:spcBef>
              <a:spcAft>
                <a:spcPts val="0"/>
              </a:spcAft>
              <a:buClr>
                <a:schemeClr val="dk1"/>
              </a:buClr>
              <a:buSzPts val="2100"/>
              <a:buNone/>
            </a:pPr>
            <a:endParaRPr sz="1100" b="1"/>
          </a:p>
          <a:p>
            <a:pPr marL="177800" lvl="0" indent="0" algn="ctr" rtl="0">
              <a:lnSpc>
                <a:spcPct val="80000"/>
              </a:lnSpc>
              <a:spcBef>
                <a:spcPts val="800"/>
              </a:spcBef>
              <a:spcAft>
                <a:spcPts val="0"/>
              </a:spcAft>
              <a:buNone/>
            </a:pPr>
            <a:endParaRPr sz="1100"/>
          </a:p>
          <a:p>
            <a:pPr marL="0" lvl="0" indent="0" algn="ctr" rtl="0">
              <a:lnSpc>
                <a:spcPct val="80000"/>
              </a:lnSpc>
              <a:spcBef>
                <a:spcPts val="800"/>
              </a:spcBef>
              <a:spcAft>
                <a:spcPts val="0"/>
              </a:spcAft>
              <a:buClr>
                <a:schemeClr val="dk1"/>
              </a:buClr>
              <a:buSzPts val="2100"/>
              <a:buNone/>
            </a:pPr>
            <a:endParaRPr sz="1100"/>
          </a:p>
        </p:txBody>
      </p:sp>
      <p:sp>
        <p:nvSpPr>
          <p:cNvPr id="299" name="Google Shape;299;p42"/>
          <p:cNvSpPr txBox="1">
            <a:spLocks noGrp="1"/>
          </p:cNvSpPr>
          <p:nvPr>
            <p:ph type="body" idx="1"/>
          </p:nvPr>
        </p:nvSpPr>
        <p:spPr>
          <a:xfrm>
            <a:off x="4683875" y="297625"/>
            <a:ext cx="39432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lnSpc>
                <a:spcPct val="80000"/>
              </a:lnSpc>
              <a:spcBef>
                <a:spcPts val="800"/>
              </a:spcBef>
              <a:spcAft>
                <a:spcPts val="0"/>
              </a:spcAft>
              <a:buNone/>
            </a:pPr>
            <a:r>
              <a:rPr lang="hr" sz="1700"/>
              <a:t>It’s not that there isn’t any depression in men, it’s just that men don’t talk about it as often as women. Some signs of depression in men are different than in women. More often men will feel anger, and women guilt. </a:t>
            </a:r>
            <a:br>
              <a:rPr lang="hr" sz="1700"/>
            </a:br>
            <a:endParaRPr sz="1700"/>
          </a:p>
          <a:p>
            <a:pPr marL="177800" lvl="0" indent="0" algn="ctr" rtl="0">
              <a:spcBef>
                <a:spcPts val="800"/>
              </a:spcBef>
              <a:spcAft>
                <a:spcPts val="0"/>
              </a:spcAft>
              <a:buNone/>
            </a:pPr>
            <a:endParaRPr sz="1600"/>
          </a:p>
          <a:p>
            <a:pPr marL="177800" lvl="0" indent="0" algn="ctr" rtl="0">
              <a:lnSpc>
                <a:spcPct val="80000"/>
              </a:lnSpc>
              <a:spcBef>
                <a:spcPts val="800"/>
              </a:spcBef>
              <a:spcAft>
                <a:spcPts val="0"/>
              </a:spcAft>
              <a:buNone/>
            </a:pPr>
            <a:endParaRPr sz="1600"/>
          </a:p>
          <a:p>
            <a:pPr marL="0" lvl="0" indent="0" algn="l" rtl="0">
              <a:lnSpc>
                <a:spcPct val="80000"/>
              </a:lnSpc>
              <a:spcBef>
                <a:spcPts val="800"/>
              </a:spcBef>
              <a:spcAft>
                <a:spcPts val="0"/>
              </a:spcAft>
              <a:buNone/>
            </a:pPr>
            <a:endParaRPr sz="1100"/>
          </a:p>
        </p:txBody>
      </p:sp>
      <p:sp>
        <p:nvSpPr>
          <p:cNvPr id="300" name="Google Shape;300;p42"/>
          <p:cNvSpPr/>
          <p:nvPr/>
        </p:nvSpPr>
        <p:spPr>
          <a:xfrm>
            <a:off x="398000" y="2342250"/>
            <a:ext cx="8443500" cy="26523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01" name="Google Shape;301;p42"/>
          <p:cNvSpPr txBox="1">
            <a:spLocks noGrp="1"/>
          </p:cNvSpPr>
          <p:nvPr>
            <p:ph type="body" idx="1"/>
          </p:nvPr>
        </p:nvSpPr>
        <p:spPr>
          <a:xfrm>
            <a:off x="552150" y="2968800"/>
            <a:ext cx="3943200" cy="1399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lnSpc>
                <a:spcPct val="80000"/>
              </a:lnSpc>
              <a:spcBef>
                <a:spcPts val="800"/>
              </a:spcBef>
              <a:spcAft>
                <a:spcPts val="0"/>
              </a:spcAft>
              <a:buClr>
                <a:schemeClr val="dk1"/>
              </a:buClr>
              <a:buSzPts val="2100"/>
              <a:buNone/>
            </a:pPr>
            <a:r>
              <a:rPr lang="hr" sz="2000" b="1"/>
              <a:t>Depression is the same as being sad.</a:t>
            </a:r>
            <a:endParaRPr sz="2000"/>
          </a:p>
          <a:p>
            <a:pPr marL="0" lvl="0" indent="0" algn="ctr" rtl="0">
              <a:spcBef>
                <a:spcPts val="800"/>
              </a:spcBef>
              <a:spcAft>
                <a:spcPts val="0"/>
              </a:spcAft>
              <a:buClr>
                <a:schemeClr val="dk1"/>
              </a:buClr>
              <a:buSzPts val="2100"/>
              <a:buNone/>
            </a:pPr>
            <a:endParaRPr sz="1100" b="1"/>
          </a:p>
        </p:txBody>
      </p:sp>
      <p:sp>
        <p:nvSpPr>
          <p:cNvPr id="302" name="Google Shape;302;p42"/>
          <p:cNvSpPr txBox="1">
            <a:spLocks noGrp="1"/>
          </p:cNvSpPr>
          <p:nvPr>
            <p:ph type="body" idx="1"/>
          </p:nvPr>
        </p:nvSpPr>
        <p:spPr>
          <a:xfrm>
            <a:off x="4576775" y="2342250"/>
            <a:ext cx="4157400" cy="21714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177800" lvl="0" indent="0" algn="ctr" rtl="0">
              <a:lnSpc>
                <a:spcPct val="80000"/>
              </a:lnSpc>
              <a:spcBef>
                <a:spcPts val="800"/>
              </a:spcBef>
              <a:spcAft>
                <a:spcPts val="0"/>
              </a:spcAft>
              <a:buNone/>
            </a:pPr>
            <a:r>
              <a:rPr lang="hr" sz="1600"/>
              <a:t>Depression can be brought on by feelings of sadness, but feeling down doesn’t last as long as an episode of depression. Depression can last from a few weeks to an entire year. People with depression have many other emotions other than feeling sad. They can feel anxious, tense, empty and experience other negative emotions. Depression also does not go away with time or encouragement from friends and loved ones like sadness does.</a:t>
            </a:r>
            <a:endParaRPr sz="1600"/>
          </a:p>
          <a:p>
            <a:pPr marL="0" lvl="0" indent="0" algn="ctr" rtl="0">
              <a:spcBef>
                <a:spcPts val="0"/>
              </a:spcBef>
              <a:spcAft>
                <a:spcPts val="0"/>
              </a:spcAft>
              <a:buClr>
                <a:schemeClr val="dk1"/>
              </a:buClr>
              <a:buSzPts val="2100"/>
              <a:buFont typeface="Arial"/>
              <a:buNone/>
            </a:pPr>
            <a:endParaRPr sz="2000" b="1"/>
          </a:p>
          <a:p>
            <a:pPr marL="177800" lvl="0" indent="0" algn="ctr" rtl="0">
              <a:spcBef>
                <a:spcPts val="800"/>
              </a:spcBef>
              <a:spcAft>
                <a:spcPts val="0"/>
              </a:spcAft>
              <a:buNone/>
            </a:pPr>
            <a:endParaRPr sz="1600"/>
          </a:p>
          <a:p>
            <a:pPr marL="0" lvl="0" indent="0" algn="ctr" rtl="0">
              <a:lnSpc>
                <a:spcPct val="80000"/>
              </a:lnSpc>
              <a:spcBef>
                <a:spcPts val="0"/>
              </a:spcBef>
              <a:spcAft>
                <a:spcPts val="0"/>
              </a:spcAft>
              <a:buNone/>
            </a:pPr>
            <a:endParaRPr sz="1100" b="1"/>
          </a:p>
          <a:p>
            <a:pPr marL="0" lvl="0" indent="0" algn="ctr" rtl="0">
              <a:lnSpc>
                <a:spcPct val="80000"/>
              </a:lnSpc>
              <a:spcBef>
                <a:spcPts val="800"/>
              </a:spcBef>
              <a:spcAft>
                <a:spcPts val="0"/>
              </a:spcAft>
              <a:buNone/>
            </a:pPr>
            <a:endParaRPr sz="1600"/>
          </a:p>
        </p:txBody>
      </p:sp>
      <p:sp>
        <p:nvSpPr>
          <p:cNvPr id="303" name="Google Shape;303;p42"/>
          <p:cNvSpPr txBox="1">
            <a:spLocks noGrp="1"/>
          </p:cNvSpPr>
          <p:nvPr>
            <p:ph type="body" idx="1"/>
          </p:nvPr>
        </p:nvSpPr>
        <p:spPr>
          <a:xfrm>
            <a:off x="4790975" y="1666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304" name="Google Shape;304;p42"/>
          <p:cNvSpPr txBox="1">
            <a:spLocks noGrp="1"/>
          </p:cNvSpPr>
          <p:nvPr>
            <p:ph type="body" idx="1"/>
          </p:nvPr>
        </p:nvSpPr>
        <p:spPr>
          <a:xfrm>
            <a:off x="4683875" y="2290950"/>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305" name="Google Shape;305;p42"/>
          <p:cNvSpPr txBox="1">
            <a:spLocks noGrp="1"/>
          </p:cNvSpPr>
          <p:nvPr>
            <p:ph type="body" idx="1"/>
          </p:nvPr>
        </p:nvSpPr>
        <p:spPr>
          <a:xfrm>
            <a:off x="697050" y="39756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306" name="Google Shape;306;p42"/>
          <p:cNvSpPr txBox="1">
            <a:spLocks noGrp="1"/>
          </p:cNvSpPr>
          <p:nvPr>
            <p:ph type="body" idx="1"/>
          </p:nvPr>
        </p:nvSpPr>
        <p:spPr>
          <a:xfrm>
            <a:off x="697050" y="296879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3"/>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3"/>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3"/>
          <p:cNvSpPr/>
          <p:nvPr/>
        </p:nvSpPr>
        <p:spPr>
          <a:xfrm>
            <a:off x="329650" y="166675"/>
            <a:ext cx="8511900" cy="27240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14" name="Google Shape;314;p43"/>
          <p:cNvSpPr txBox="1">
            <a:spLocks noGrp="1"/>
          </p:cNvSpPr>
          <p:nvPr>
            <p:ph type="body" idx="1"/>
          </p:nvPr>
        </p:nvSpPr>
        <p:spPr>
          <a:xfrm>
            <a:off x="697050" y="941113"/>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spcBef>
                <a:spcPts val="0"/>
              </a:spcBef>
              <a:spcAft>
                <a:spcPts val="0"/>
              </a:spcAft>
              <a:buClr>
                <a:schemeClr val="dk1"/>
              </a:buClr>
              <a:buSzPts val="2100"/>
              <a:buNone/>
            </a:pPr>
            <a:r>
              <a:rPr lang="hr" sz="2000" b="1"/>
              <a:t>Depression isn’t a big deal.</a:t>
            </a:r>
            <a:endParaRPr sz="2000" b="1"/>
          </a:p>
          <a:p>
            <a:pPr marL="0" lvl="0" indent="0" algn="ctr" rtl="0">
              <a:lnSpc>
                <a:spcPct val="80000"/>
              </a:lnSpc>
              <a:spcBef>
                <a:spcPts val="0"/>
              </a:spcBef>
              <a:spcAft>
                <a:spcPts val="0"/>
              </a:spcAft>
              <a:buClr>
                <a:schemeClr val="dk1"/>
              </a:buClr>
              <a:buSzPts val="2100"/>
              <a:buNone/>
            </a:pPr>
            <a:endParaRPr sz="1100" b="1"/>
          </a:p>
          <a:p>
            <a:pPr marL="0" lvl="0" indent="0" algn="ctr" rtl="0">
              <a:lnSpc>
                <a:spcPct val="80000"/>
              </a:lnSpc>
              <a:spcBef>
                <a:spcPts val="0"/>
              </a:spcBef>
              <a:spcAft>
                <a:spcPts val="0"/>
              </a:spcAft>
              <a:buClr>
                <a:schemeClr val="dk1"/>
              </a:buClr>
              <a:buSzPts val="2100"/>
              <a:buNone/>
            </a:pPr>
            <a:endParaRPr sz="1100" b="1"/>
          </a:p>
          <a:p>
            <a:pPr marL="0" lvl="0" indent="0" algn="ctr" rtl="0">
              <a:lnSpc>
                <a:spcPct val="80000"/>
              </a:lnSpc>
              <a:spcBef>
                <a:spcPts val="0"/>
              </a:spcBef>
              <a:spcAft>
                <a:spcPts val="0"/>
              </a:spcAft>
              <a:buClr>
                <a:schemeClr val="dk1"/>
              </a:buClr>
              <a:buSzPts val="2100"/>
              <a:buNone/>
            </a:pPr>
            <a:endParaRPr sz="1100" b="1"/>
          </a:p>
          <a:p>
            <a:pPr marL="0" lvl="0" indent="0" algn="ctr" rtl="0">
              <a:lnSpc>
                <a:spcPct val="80000"/>
              </a:lnSpc>
              <a:spcBef>
                <a:spcPts val="0"/>
              </a:spcBef>
              <a:spcAft>
                <a:spcPts val="0"/>
              </a:spcAft>
              <a:buClr>
                <a:schemeClr val="dk1"/>
              </a:buClr>
              <a:buSzPts val="2100"/>
              <a:buNone/>
            </a:pPr>
            <a:endParaRPr sz="1100" b="1"/>
          </a:p>
          <a:p>
            <a:pPr marL="177800" lvl="0" indent="0" algn="ctr" rtl="0">
              <a:lnSpc>
                <a:spcPct val="80000"/>
              </a:lnSpc>
              <a:spcBef>
                <a:spcPts val="800"/>
              </a:spcBef>
              <a:spcAft>
                <a:spcPts val="0"/>
              </a:spcAft>
              <a:buNone/>
            </a:pPr>
            <a:endParaRPr sz="1100"/>
          </a:p>
          <a:p>
            <a:pPr marL="0" lvl="0" indent="0" algn="ctr" rtl="0">
              <a:lnSpc>
                <a:spcPct val="80000"/>
              </a:lnSpc>
              <a:spcBef>
                <a:spcPts val="800"/>
              </a:spcBef>
              <a:spcAft>
                <a:spcPts val="0"/>
              </a:spcAft>
              <a:buClr>
                <a:schemeClr val="dk1"/>
              </a:buClr>
              <a:buSzPts val="2100"/>
              <a:buNone/>
            </a:pPr>
            <a:endParaRPr sz="1100"/>
          </a:p>
        </p:txBody>
      </p:sp>
      <p:sp>
        <p:nvSpPr>
          <p:cNvPr id="315" name="Google Shape;315;p43"/>
          <p:cNvSpPr txBox="1">
            <a:spLocks noGrp="1"/>
          </p:cNvSpPr>
          <p:nvPr>
            <p:ph type="body" idx="1"/>
          </p:nvPr>
        </p:nvSpPr>
        <p:spPr>
          <a:xfrm>
            <a:off x="4683875" y="229625"/>
            <a:ext cx="39432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spcBef>
                <a:spcPts val="800"/>
              </a:spcBef>
              <a:spcAft>
                <a:spcPts val="0"/>
              </a:spcAft>
              <a:buNone/>
            </a:pPr>
            <a:r>
              <a:rPr lang="hr" sz="1700"/>
              <a:t>Clinical depression is a serious condition that causes those who suffer from it to withdraw from loved ones, take dangerous risks or even start conflicts with others. It requires treatment to manage and overcome. The fact that depression can lead directly to thoughts or actions of a suicidal nature make depression a very big deal.</a:t>
            </a:r>
            <a:endParaRPr sz="1700"/>
          </a:p>
          <a:p>
            <a:pPr marL="177800" lvl="0" indent="0" algn="ctr" rtl="0">
              <a:spcBef>
                <a:spcPts val="800"/>
              </a:spcBef>
              <a:spcAft>
                <a:spcPts val="0"/>
              </a:spcAft>
              <a:buNone/>
            </a:pPr>
            <a:endParaRPr sz="1600"/>
          </a:p>
          <a:p>
            <a:pPr marL="177800" lvl="0" indent="0" algn="ctr" rtl="0">
              <a:lnSpc>
                <a:spcPct val="80000"/>
              </a:lnSpc>
              <a:spcBef>
                <a:spcPts val="800"/>
              </a:spcBef>
              <a:spcAft>
                <a:spcPts val="0"/>
              </a:spcAft>
              <a:buNone/>
            </a:pPr>
            <a:endParaRPr sz="1600"/>
          </a:p>
          <a:p>
            <a:pPr marL="0" lvl="0" indent="0" algn="l" rtl="0">
              <a:lnSpc>
                <a:spcPct val="80000"/>
              </a:lnSpc>
              <a:spcBef>
                <a:spcPts val="800"/>
              </a:spcBef>
              <a:spcAft>
                <a:spcPts val="0"/>
              </a:spcAft>
              <a:buNone/>
            </a:pPr>
            <a:endParaRPr sz="1100"/>
          </a:p>
        </p:txBody>
      </p:sp>
      <p:sp>
        <p:nvSpPr>
          <p:cNvPr id="316" name="Google Shape;316;p43"/>
          <p:cNvSpPr/>
          <p:nvPr/>
        </p:nvSpPr>
        <p:spPr>
          <a:xfrm>
            <a:off x="398000" y="2958425"/>
            <a:ext cx="8443500" cy="21039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17" name="Google Shape;317;p43"/>
          <p:cNvSpPr txBox="1">
            <a:spLocks noGrp="1"/>
          </p:cNvSpPr>
          <p:nvPr>
            <p:ph type="body" idx="1"/>
          </p:nvPr>
        </p:nvSpPr>
        <p:spPr>
          <a:xfrm>
            <a:off x="552150" y="3082625"/>
            <a:ext cx="3943200" cy="1399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lnSpc>
                <a:spcPct val="80000"/>
              </a:lnSpc>
              <a:spcBef>
                <a:spcPts val="800"/>
              </a:spcBef>
              <a:spcAft>
                <a:spcPts val="0"/>
              </a:spcAft>
              <a:buClr>
                <a:schemeClr val="dk1"/>
              </a:buClr>
              <a:buSzPts val="2100"/>
              <a:buNone/>
            </a:pPr>
            <a:endParaRPr sz="2000" b="1"/>
          </a:p>
          <a:p>
            <a:pPr marL="0" lvl="0" indent="0" algn="ctr" rtl="0">
              <a:spcBef>
                <a:spcPts val="800"/>
              </a:spcBef>
              <a:spcAft>
                <a:spcPts val="0"/>
              </a:spcAft>
              <a:buClr>
                <a:schemeClr val="dk1"/>
              </a:buClr>
              <a:buSzPts val="2100"/>
              <a:buNone/>
            </a:pPr>
            <a:r>
              <a:rPr lang="hr" sz="2000" b="1"/>
              <a:t>Depression is a weakness.</a:t>
            </a:r>
            <a:endParaRPr sz="2000"/>
          </a:p>
          <a:p>
            <a:pPr marL="0" lvl="0" indent="0" algn="ctr" rtl="0">
              <a:spcBef>
                <a:spcPts val="800"/>
              </a:spcBef>
              <a:spcAft>
                <a:spcPts val="0"/>
              </a:spcAft>
              <a:buClr>
                <a:schemeClr val="dk1"/>
              </a:buClr>
              <a:buSzPts val="2100"/>
              <a:buNone/>
            </a:pPr>
            <a:endParaRPr sz="1100" b="1"/>
          </a:p>
        </p:txBody>
      </p:sp>
      <p:sp>
        <p:nvSpPr>
          <p:cNvPr id="318" name="Google Shape;318;p43"/>
          <p:cNvSpPr txBox="1">
            <a:spLocks noGrp="1"/>
          </p:cNvSpPr>
          <p:nvPr>
            <p:ph type="body" idx="1"/>
          </p:nvPr>
        </p:nvSpPr>
        <p:spPr>
          <a:xfrm>
            <a:off x="4683875" y="2890775"/>
            <a:ext cx="4157400" cy="21714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177800" lvl="0" indent="0" algn="ctr" rtl="0">
              <a:spcBef>
                <a:spcPts val="800"/>
              </a:spcBef>
              <a:spcAft>
                <a:spcPts val="0"/>
              </a:spcAft>
              <a:buNone/>
            </a:pPr>
            <a:r>
              <a:rPr lang="hr" sz="1700"/>
              <a:t>Depression does not discriminate. You do not decide to become depressed. The only reason depression is viewed as a weakness is that society has stigmatized the condition. Depression is a biological and psychological condition that has nothing to do with how strong you are.</a:t>
            </a:r>
            <a:endParaRPr sz="1700"/>
          </a:p>
          <a:p>
            <a:pPr marL="0" lvl="0" indent="0" algn="ctr" rtl="0">
              <a:spcBef>
                <a:spcPts val="0"/>
              </a:spcBef>
              <a:spcAft>
                <a:spcPts val="0"/>
              </a:spcAft>
              <a:buClr>
                <a:schemeClr val="dk1"/>
              </a:buClr>
              <a:buSzPts val="2100"/>
              <a:buFont typeface="Arial"/>
              <a:buNone/>
            </a:pPr>
            <a:endParaRPr sz="2000" b="1"/>
          </a:p>
          <a:p>
            <a:pPr marL="177800" lvl="0" indent="0" algn="ctr" rtl="0">
              <a:spcBef>
                <a:spcPts val="800"/>
              </a:spcBef>
              <a:spcAft>
                <a:spcPts val="0"/>
              </a:spcAft>
              <a:buNone/>
            </a:pPr>
            <a:endParaRPr sz="1600"/>
          </a:p>
          <a:p>
            <a:pPr marL="0" lvl="0" indent="0" algn="ctr" rtl="0">
              <a:lnSpc>
                <a:spcPct val="80000"/>
              </a:lnSpc>
              <a:spcBef>
                <a:spcPts val="0"/>
              </a:spcBef>
              <a:spcAft>
                <a:spcPts val="0"/>
              </a:spcAft>
              <a:buNone/>
            </a:pPr>
            <a:endParaRPr sz="1100" b="1"/>
          </a:p>
          <a:p>
            <a:pPr marL="0" lvl="0" indent="0" algn="ctr" rtl="0">
              <a:lnSpc>
                <a:spcPct val="80000"/>
              </a:lnSpc>
              <a:spcBef>
                <a:spcPts val="800"/>
              </a:spcBef>
              <a:spcAft>
                <a:spcPts val="0"/>
              </a:spcAft>
              <a:buNone/>
            </a:pPr>
            <a:endParaRPr sz="1600"/>
          </a:p>
        </p:txBody>
      </p:sp>
      <p:sp>
        <p:nvSpPr>
          <p:cNvPr id="319" name="Google Shape;319;p43"/>
          <p:cNvSpPr txBox="1">
            <a:spLocks noGrp="1"/>
          </p:cNvSpPr>
          <p:nvPr>
            <p:ph type="body" idx="1"/>
          </p:nvPr>
        </p:nvSpPr>
        <p:spPr>
          <a:xfrm>
            <a:off x="4683875" y="22962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320" name="Google Shape;320;p43"/>
          <p:cNvSpPr txBox="1">
            <a:spLocks noGrp="1"/>
          </p:cNvSpPr>
          <p:nvPr>
            <p:ph type="body" idx="1"/>
          </p:nvPr>
        </p:nvSpPr>
        <p:spPr>
          <a:xfrm>
            <a:off x="4790975" y="28907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321" name="Google Shape;321;p43"/>
          <p:cNvSpPr txBox="1">
            <a:spLocks noGrp="1"/>
          </p:cNvSpPr>
          <p:nvPr>
            <p:ph type="body" idx="1"/>
          </p:nvPr>
        </p:nvSpPr>
        <p:spPr>
          <a:xfrm>
            <a:off x="697050" y="57179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322" name="Google Shape;322;p43"/>
          <p:cNvSpPr txBox="1">
            <a:spLocks noGrp="1"/>
          </p:cNvSpPr>
          <p:nvPr>
            <p:ph type="body" idx="1"/>
          </p:nvPr>
        </p:nvSpPr>
        <p:spPr>
          <a:xfrm>
            <a:off x="697050" y="339231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6"/>
        <p:cNvGrpSpPr/>
        <p:nvPr/>
      </p:nvGrpSpPr>
      <p:grpSpPr>
        <a:xfrm>
          <a:off x="0" y="0"/>
          <a:ext cx="0" cy="0"/>
          <a:chOff x="0" y="0"/>
          <a:chExt cx="0" cy="0"/>
        </a:xfrm>
      </p:grpSpPr>
      <p:sp>
        <p:nvSpPr>
          <p:cNvPr id="327" name="Google Shape;327;p4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endParaRPr sz="1100"/>
          </a:p>
        </p:txBody>
      </p:sp>
      <p:pic>
        <p:nvPicPr>
          <p:cNvPr id="328" name="Google Shape;328;p44" descr="At its worst, depression can be a frightening, debilitating condition. Millions of people around the world live with depression. Many of these individuals and their families are afraid to talk about their struggles, and don't know where to turn for help. However, depression is largely preventable and treatable. Recognizing depression and seeking help is the first and most critical towards recovery. &#10;&#10;In collaboration with WHO to mark World Mental Health Day, writer and illustrator Matthew Johnstone tells the story of overcoming the &quot;black dog of depression&quot;. More information on the book can be found here: http://matthewjohnstone.com.au/&#10; &#10;For more information on mental health, please visit: http://www.who.int/topics/mental_health/en/&#10;&#10;Disclaimer: This video may contain links and references to third party-websites. WHO is not responsible for, and does not endorse or promote, the content of any of these websites and the use thereof." title="I had a black dog, his name was depression">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332"/>
        <p:cNvGrpSpPr/>
        <p:nvPr/>
      </p:nvGrpSpPr>
      <p:grpSpPr>
        <a:xfrm>
          <a:off x="0" y="0"/>
          <a:ext cx="0" cy="0"/>
          <a:chOff x="0" y="0"/>
          <a:chExt cx="0" cy="0"/>
        </a:xfrm>
      </p:grpSpPr>
      <p:sp>
        <p:nvSpPr>
          <p:cNvPr id="333" name="Google Shape;333;p45"/>
          <p:cNvSpPr/>
          <p:nvPr/>
        </p:nvSpPr>
        <p:spPr>
          <a:xfrm>
            <a:off x="0" y="-2493"/>
            <a:ext cx="9144000" cy="5145993"/>
          </a:xfrm>
          <a:prstGeom prst="rect">
            <a:avLst/>
          </a:prstGeom>
          <a:solidFill>
            <a:schemeClr val="dk1">
              <a:alpha val="8627"/>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34" name="Google Shape;334;p45"/>
          <p:cNvSpPr/>
          <p:nvPr/>
        </p:nvSpPr>
        <p:spPr>
          <a:xfrm>
            <a:off x="0" y="0"/>
            <a:ext cx="8840065" cy="5143500"/>
          </a:xfrm>
          <a:custGeom>
            <a:avLst/>
            <a:gdLst/>
            <a:ahLst/>
            <a:cxnLst/>
            <a:rect l="l" t="t" r="r" b="b"/>
            <a:pathLst>
              <a:path w="11786754" h="6858000" extrusionOk="0">
                <a:moveTo>
                  <a:pt x="0" y="0"/>
                </a:moveTo>
                <a:lnTo>
                  <a:pt x="8610600" y="0"/>
                </a:lnTo>
                <a:lnTo>
                  <a:pt x="11786754" y="6858000"/>
                </a:lnTo>
                <a:lnTo>
                  <a:pt x="0" y="6858000"/>
                </a:lnTo>
                <a:close/>
              </a:path>
            </a:pathLst>
          </a:custGeom>
          <a:solidFill>
            <a:schemeClr val="dk1">
              <a:alpha val="29803"/>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35" name="Google Shape;335;p45"/>
          <p:cNvSpPr/>
          <p:nvPr/>
        </p:nvSpPr>
        <p:spPr>
          <a:xfrm>
            <a:off x="0" y="0"/>
            <a:ext cx="2686050" cy="5143500"/>
          </a:xfrm>
          <a:custGeom>
            <a:avLst/>
            <a:gdLst/>
            <a:ahLst/>
            <a:cxnLst/>
            <a:rect l="l" t="t" r="r" b="b"/>
            <a:pathLst>
              <a:path w="3581400" h="6858000" extrusionOk="0">
                <a:moveTo>
                  <a:pt x="0" y="0"/>
                </a:moveTo>
                <a:lnTo>
                  <a:pt x="405246" y="0"/>
                </a:lnTo>
                <a:lnTo>
                  <a:pt x="3581400" y="6858000"/>
                </a:lnTo>
                <a:lnTo>
                  <a:pt x="0" y="6858000"/>
                </a:lnTo>
                <a:close/>
              </a:path>
            </a:pathLst>
          </a:custGeom>
          <a:solidFill>
            <a:schemeClr val="dk1">
              <a:alpha val="29803"/>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36" name="Google Shape;336;p45"/>
          <p:cNvSpPr txBox="1">
            <a:spLocks noGrp="1"/>
          </p:cNvSpPr>
          <p:nvPr>
            <p:ph type="title"/>
          </p:nvPr>
        </p:nvSpPr>
        <p:spPr>
          <a:xfrm>
            <a:off x="171333" y="162421"/>
            <a:ext cx="4595901"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FB1A1"/>
              </a:buClr>
              <a:buSzPts val="3300"/>
              <a:buFont typeface="Calibri"/>
              <a:buNone/>
            </a:pPr>
            <a:r>
              <a:rPr lang="hr" sz="3000" b="1">
                <a:solidFill>
                  <a:srgbClr val="FFB1A1"/>
                </a:solidFill>
              </a:rPr>
              <a:t>What signs to look out for:</a:t>
            </a:r>
            <a:endParaRPr sz="3000"/>
          </a:p>
        </p:txBody>
      </p:sp>
      <p:sp>
        <p:nvSpPr>
          <p:cNvPr id="337" name="Google Shape;337;p45"/>
          <p:cNvSpPr txBox="1">
            <a:spLocks noGrp="1"/>
          </p:cNvSpPr>
          <p:nvPr>
            <p:ph type="body" idx="1"/>
          </p:nvPr>
        </p:nvSpPr>
        <p:spPr>
          <a:xfrm>
            <a:off x="241300" y="1156600"/>
            <a:ext cx="4330800" cy="3755400"/>
          </a:xfrm>
          <a:prstGeom prst="rect">
            <a:avLst/>
          </a:prstGeom>
          <a:noFill/>
          <a:ln>
            <a:noFill/>
          </a:ln>
        </p:spPr>
        <p:txBody>
          <a:bodyPr spcFirstLastPara="1" wrap="square" lIns="68575" tIns="34275" rIns="68575" bIns="34275" anchor="t" anchorCtr="0">
            <a:noAutofit/>
          </a:bodyPr>
          <a:lstStyle/>
          <a:p>
            <a:pPr marL="177800" lvl="0" indent="-177800" algn="l" rtl="0">
              <a:lnSpc>
                <a:spcPct val="90000"/>
              </a:lnSpc>
              <a:spcBef>
                <a:spcPts val="0"/>
              </a:spcBef>
              <a:spcAft>
                <a:spcPts val="0"/>
              </a:spcAft>
              <a:buClr>
                <a:schemeClr val="lt1"/>
              </a:buClr>
              <a:buSzPts val="1800"/>
              <a:buChar char="•"/>
            </a:pPr>
            <a:r>
              <a:rPr lang="hr" sz="1800"/>
              <a:t>Loss of interest in activities that used to bring joy and pleasure</a:t>
            </a:r>
            <a:endParaRPr sz="1100"/>
          </a:p>
          <a:p>
            <a:pPr marL="177800" lvl="0" indent="-177800" algn="l" rtl="0">
              <a:lnSpc>
                <a:spcPct val="90000"/>
              </a:lnSpc>
              <a:spcBef>
                <a:spcPts val="800"/>
              </a:spcBef>
              <a:spcAft>
                <a:spcPts val="0"/>
              </a:spcAft>
              <a:buClr>
                <a:schemeClr val="lt1"/>
              </a:buClr>
              <a:buSzPts val="1800"/>
              <a:buChar char="•"/>
            </a:pPr>
            <a:r>
              <a:rPr lang="hr" sz="1800"/>
              <a:t>Overall sadness</a:t>
            </a:r>
            <a:endParaRPr sz="1100"/>
          </a:p>
          <a:p>
            <a:pPr marL="177800" lvl="0" indent="-177800" algn="l" rtl="0">
              <a:lnSpc>
                <a:spcPct val="90000"/>
              </a:lnSpc>
              <a:spcBef>
                <a:spcPts val="800"/>
              </a:spcBef>
              <a:spcAft>
                <a:spcPts val="0"/>
              </a:spcAft>
              <a:buClr>
                <a:schemeClr val="lt1"/>
              </a:buClr>
              <a:buSzPts val="1800"/>
              <a:buChar char="•"/>
            </a:pPr>
            <a:r>
              <a:rPr lang="hr" sz="1800"/>
              <a:t>Feeling fatigued</a:t>
            </a:r>
            <a:endParaRPr sz="1100"/>
          </a:p>
          <a:p>
            <a:pPr marL="177800" lvl="0" indent="-177800" algn="l" rtl="0">
              <a:lnSpc>
                <a:spcPct val="90000"/>
              </a:lnSpc>
              <a:spcBef>
                <a:spcPts val="800"/>
              </a:spcBef>
              <a:spcAft>
                <a:spcPts val="0"/>
              </a:spcAft>
              <a:buClr>
                <a:schemeClr val="lt1"/>
              </a:buClr>
              <a:buSzPts val="1800"/>
              <a:buChar char="•"/>
            </a:pPr>
            <a:r>
              <a:rPr lang="hr" sz="1800"/>
              <a:t>Not being able to remember details</a:t>
            </a:r>
            <a:endParaRPr sz="1100"/>
          </a:p>
          <a:p>
            <a:pPr marL="177800" lvl="0" indent="-177800" algn="l" rtl="0">
              <a:lnSpc>
                <a:spcPct val="90000"/>
              </a:lnSpc>
              <a:spcBef>
                <a:spcPts val="800"/>
              </a:spcBef>
              <a:spcAft>
                <a:spcPts val="0"/>
              </a:spcAft>
              <a:buClr>
                <a:schemeClr val="lt1"/>
              </a:buClr>
              <a:buSzPts val="1800"/>
              <a:buChar char="•"/>
            </a:pPr>
            <a:r>
              <a:rPr lang="hr" sz="1800"/>
              <a:t>Overeating or not wanting to eat at all</a:t>
            </a:r>
            <a:endParaRPr sz="1100"/>
          </a:p>
          <a:p>
            <a:pPr marL="177800" lvl="0" indent="-177800" algn="l" rtl="0">
              <a:lnSpc>
                <a:spcPct val="90000"/>
              </a:lnSpc>
              <a:spcBef>
                <a:spcPts val="800"/>
              </a:spcBef>
              <a:spcAft>
                <a:spcPts val="0"/>
              </a:spcAft>
              <a:buClr>
                <a:schemeClr val="lt1"/>
              </a:buClr>
              <a:buSzPts val="1800"/>
              <a:buChar char="•"/>
            </a:pPr>
            <a:r>
              <a:rPr lang="hr" sz="1800"/>
              <a:t>Sleeping too much or not being able to sleep</a:t>
            </a:r>
            <a:endParaRPr sz="1100"/>
          </a:p>
          <a:p>
            <a:pPr marL="177800" lvl="0" indent="-177800" algn="l" rtl="0">
              <a:lnSpc>
                <a:spcPct val="90000"/>
              </a:lnSpc>
              <a:spcBef>
                <a:spcPts val="800"/>
              </a:spcBef>
              <a:spcAft>
                <a:spcPts val="0"/>
              </a:spcAft>
              <a:buClr>
                <a:schemeClr val="lt1"/>
              </a:buClr>
              <a:buSzPts val="1800"/>
              <a:buChar char="•"/>
            </a:pPr>
            <a:r>
              <a:rPr lang="hr" sz="1800"/>
              <a:t>Thoughts of suicide or suicide attempts</a:t>
            </a:r>
            <a:endParaRPr sz="1100"/>
          </a:p>
          <a:p>
            <a:pPr marL="177800" lvl="0" indent="-177800" algn="l" rtl="0">
              <a:lnSpc>
                <a:spcPct val="90000"/>
              </a:lnSpc>
              <a:spcBef>
                <a:spcPts val="800"/>
              </a:spcBef>
              <a:spcAft>
                <a:spcPts val="0"/>
              </a:spcAft>
              <a:buClr>
                <a:schemeClr val="lt1"/>
              </a:buClr>
              <a:buSzPts val="1800"/>
              <a:buChar char="•"/>
            </a:pPr>
            <a:r>
              <a:rPr lang="hr" sz="1800"/>
              <a:t>Aches, pains, headaches, cramps</a:t>
            </a:r>
            <a:endParaRPr sz="1100"/>
          </a:p>
          <a:p>
            <a:pPr marL="177800" lvl="0" indent="-177800" algn="l" rtl="0">
              <a:lnSpc>
                <a:spcPct val="90000"/>
              </a:lnSpc>
              <a:spcBef>
                <a:spcPts val="800"/>
              </a:spcBef>
              <a:spcAft>
                <a:spcPts val="0"/>
              </a:spcAft>
              <a:buClr>
                <a:schemeClr val="lt1"/>
              </a:buClr>
              <a:buSzPts val="1800"/>
              <a:buChar char="•"/>
            </a:pPr>
            <a:r>
              <a:rPr lang="hr" sz="1800"/>
              <a:t>Inability to meet daily responsibilities</a:t>
            </a:r>
            <a:endParaRPr sz="1100"/>
          </a:p>
        </p:txBody>
      </p:sp>
      <p:pic>
        <p:nvPicPr>
          <p:cNvPr id="338" name="Google Shape;338;p45" descr="Slika na kojoj se prikazuje oslikano, grafiti, vlak, umjetnička slika&#10;&#10;Opis je automatski generiran"/>
          <p:cNvPicPr preferRelativeResize="0"/>
          <p:nvPr/>
        </p:nvPicPr>
        <p:blipFill rotWithShape="1">
          <a:blip r:embed="rId3">
            <a:alphaModFix/>
          </a:blip>
          <a:srcRect l="7870" r="1" b="2"/>
          <a:stretch/>
        </p:blipFill>
        <p:spPr>
          <a:xfrm>
            <a:off x="4813301" y="0"/>
            <a:ext cx="4330699"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46"/>
          <p:cNvPicPr preferRelativeResize="0">
            <a:picLocks noGrp="1"/>
          </p:cNvPicPr>
          <p:nvPr>
            <p:ph type="body" idx="1"/>
          </p:nvPr>
        </p:nvPicPr>
        <p:blipFill rotWithShape="1">
          <a:blip r:embed="rId3">
            <a:alphaModFix amt="52000"/>
          </a:blip>
          <a:srcRect b="23102"/>
          <a:stretch/>
        </p:blipFill>
        <p:spPr>
          <a:xfrm>
            <a:off x="0" y="0"/>
            <a:ext cx="9144000" cy="5143500"/>
          </a:xfrm>
          <a:prstGeom prst="rect">
            <a:avLst/>
          </a:prstGeom>
          <a:noFill/>
          <a:ln>
            <a:noFill/>
          </a:ln>
          <a:effectLst>
            <a:outerShdw dist="50800" dir="4200000" sx="1000" sy="1000" algn="ctr" rotWithShape="0">
              <a:srgbClr val="000000"/>
            </a:outerShdw>
          </a:effectLst>
        </p:spPr>
      </p:pic>
      <p:sp>
        <p:nvSpPr>
          <p:cNvPr id="344" name="Google Shape;344;p46"/>
          <p:cNvSpPr/>
          <p:nvPr/>
        </p:nvSpPr>
        <p:spPr>
          <a:xfrm>
            <a:off x="694372" y="917257"/>
            <a:ext cx="7800975" cy="1363028"/>
          </a:xfrm>
          <a:prstGeom prst="roundRect">
            <a:avLst>
              <a:gd name="adj" fmla="val 16667"/>
            </a:avLst>
          </a:prstGeom>
          <a:solidFill>
            <a:srgbClr val="E9DFDD">
              <a:alpha val="76862"/>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5" name="Google Shape;345;p46"/>
          <p:cNvSpPr txBox="1">
            <a:spLocks noGrp="1"/>
          </p:cNvSpPr>
          <p:nvPr>
            <p:ph type="title"/>
          </p:nvPr>
        </p:nvSpPr>
        <p:spPr>
          <a:xfrm>
            <a:off x="767239" y="720090"/>
            <a:ext cx="7609500" cy="16623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5000"/>
              <a:buFont typeface="Calibri"/>
              <a:buNone/>
            </a:pPr>
            <a:r>
              <a:rPr lang="hr" sz="5000" b="1">
                <a:latin typeface="Calibri"/>
                <a:ea typeface="Calibri"/>
                <a:cs typeface="Calibri"/>
                <a:sym typeface="Calibri"/>
              </a:rPr>
              <a:t>Anxiety </a:t>
            </a:r>
            <a:r>
              <a:rPr lang="hr" sz="5000" b="1"/>
              <a:t>D</a:t>
            </a:r>
            <a:r>
              <a:rPr lang="hr" sz="5000" b="1">
                <a:latin typeface="Calibri"/>
                <a:ea typeface="Calibri"/>
                <a:cs typeface="Calibri"/>
                <a:sym typeface="Calibri"/>
              </a:rPr>
              <a:t>isorders</a:t>
            </a:r>
            <a:br>
              <a:rPr lang="hr" sz="5000" b="1">
                <a:latin typeface="Calibri"/>
                <a:ea typeface="Calibri"/>
                <a:cs typeface="Calibri"/>
                <a:sym typeface="Calibri"/>
              </a:rPr>
            </a:br>
            <a:r>
              <a:rPr lang="hr" sz="2900">
                <a:latin typeface="Calibri"/>
                <a:ea typeface="Calibri"/>
                <a:cs typeface="Calibri"/>
                <a:sym typeface="Calibri"/>
              </a:rPr>
              <a:t>(Generalized </a:t>
            </a:r>
            <a:r>
              <a:rPr lang="hr" sz="2900"/>
              <a:t>A</a:t>
            </a:r>
            <a:r>
              <a:rPr lang="hr" sz="2900">
                <a:latin typeface="Calibri"/>
                <a:ea typeface="Calibri"/>
                <a:cs typeface="Calibri"/>
                <a:sym typeface="Calibri"/>
              </a:rPr>
              <a:t>nxiety </a:t>
            </a:r>
            <a:r>
              <a:rPr lang="hr" sz="2900"/>
              <a:t>D</a:t>
            </a:r>
            <a:r>
              <a:rPr lang="hr" sz="2900">
                <a:latin typeface="Calibri"/>
                <a:ea typeface="Calibri"/>
                <a:cs typeface="Calibri"/>
                <a:sym typeface="Calibri"/>
              </a:rPr>
              <a:t>isorder and Panic </a:t>
            </a:r>
            <a:r>
              <a:rPr lang="hr" sz="2900"/>
              <a:t>D</a:t>
            </a:r>
            <a:r>
              <a:rPr lang="hr" sz="2900">
                <a:latin typeface="Calibri"/>
                <a:ea typeface="Calibri"/>
                <a:cs typeface="Calibri"/>
                <a:sym typeface="Calibri"/>
              </a:rPr>
              <a:t>isorder)</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6"/>
        <p:cNvGrpSpPr/>
        <p:nvPr/>
      </p:nvGrpSpPr>
      <p:grpSpPr>
        <a:xfrm>
          <a:off x="0" y="0"/>
          <a:ext cx="0" cy="0"/>
          <a:chOff x="0" y="0"/>
          <a:chExt cx="0" cy="0"/>
        </a:xfrm>
      </p:grpSpPr>
      <p:sp>
        <p:nvSpPr>
          <p:cNvPr id="157" name="Google Shape;157;p29"/>
          <p:cNvSpPr/>
          <p:nvPr/>
        </p:nvSpPr>
        <p:spPr>
          <a:xfrm>
            <a:off x="0" y="0"/>
            <a:ext cx="9144000" cy="5143500"/>
          </a:xfrm>
          <a:prstGeom prst="rect">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58" name="Google Shape;158;p29" descr="Stigma vrlo često prati pojavu zaraznih bolesti: Pola ispitanika ..."/>
          <p:cNvPicPr preferRelativeResize="0"/>
          <p:nvPr/>
        </p:nvPicPr>
        <p:blipFill rotWithShape="1">
          <a:blip r:embed="rId3">
            <a:alphaModFix amt="35000"/>
          </a:blip>
          <a:srcRect t="4301" b="11428"/>
          <a:stretch/>
        </p:blipFill>
        <p:spPr>
          <a:xfrm>
            <a:off x="15" y="-17137"/>
            <a:ext cx="9143985" cy="5143493"/>
          </a:xfrm>
          <a:prstGeom prst="rect">
            <a:avLst/>
          </a:prstGeom>
          <a:noFill/>
          <a:ln>
            <a:noFill/>
          </a:ln>
        </p:spPr>
      </p:pic>
      <p:sp>
        <p:nvSpPr>
          <p:cNvPr id="159" name="Google Shape;159;p29"/>
          <p:cNvSpPr txBox="1">
            <a:spLocks noGrp="1"/>
          </p:cNvSpPr>
          <p:nvPr>
            <p:ph type="title"/>
          </p:nvPr>
        </p:nvSpPr>
        <p:spPr>
          <a:xfrm>
            <a:off x="628663" y="262419"/>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FFFFF"/>
              </a:buClr>
              <a:buSzPts val="3300"/>
              <a:buFont typeface="Calibri"/>
              <a:buNone/>
            </a:pPr>
            <a:r>
              <a:rPr lang="hr" sz="4000" b="1">
                <a:solidFill>
                  <a:srgbClr val="FFFFFF"/>
                </a:solidFill>
                <a:latin typeface="Calibri"/>
                <a:ea typeface="Calibri"/>
                <a:cs typeface="Calibri"/>
                <a:sym typeface="Calibri"/>
              </a:rPr>
              <a:t>What is stigma?</a:t>
            </a:r>
            <a:endParaRPr sz="4000"/>
          </a:p>
        </p:txBody>
      </p:sp>
      <p:sp>
        <p:nvSpPr>
          <p:cNvPr id="160" name="Google Shape;160;p29"/>
          <p:cNvSpPr txBox="1">
            <a:spLocks noGrp="1"/>
          </p:cNvSpPr>
          <p:nvPr>
            <p:ph type="body" idx="1"/>
          </p:nvPr>
        </p:nvSpPr>
        <p:spPr>
          <a:xfrm>
            <a:off x="628650" y="1763554"/>
            <a:ext cx="7886700" cy="3263504"/>
          </a:xfrm>
          <a:prstGeom prst="rect">
            <a:avLst/>
          </a:prstGeom>
          <a:noFill/>
          <a:ln>
            <a:noFill/>
          </a:ln>
        </p:spPr>
        <p:txBody>
          <a:bodyPr spcFirstLastPara="1" wrap="square" lIns="68575" tIns="34275" rIns="68575" bIns="34275" anchor="t" anchorCtr="0">
            <a:noAutofit/>
          </a:bodyPr>
          <a:lstStyle/>
          <a:p>
            <a:pPr marL="177800" lvl="0" indent="-165100" algn="l" rtl="0">
              <a:lnSpc>
                <a:spcPct val="90000"/>
              </a:lnSpc>
              <a:spcBef>
                <a:spcPts val="0"/>
              </a:spcBef>
              <a:spcAft>
                <a:spcPts val="0"/>
              </a:spcAft>
              <a:buClr>
                <a:srgbClr val="FFFFFF"/>
              </a:buClr>
              <a:buSzPts val="2000"/>
              <a:buChar char="•"/>
            </a:pPr>
            <a:r>
              <a:rPr lang="hr" sz="2000" b="1">
                <a:solidFill>
                  <a:srgbClr val="FFFFFF"/>
                </a:solidFill>
              </a:rPr>
              <a:t>Stigma</a:t>
            </a:r>
            <a:r>
              <a:rPr lang="hr" sz="2000">
                <a:solidFill>
                  <a:srgbClr val="FFFFFF"/>
                </a:solidFill>
              </a:rPr>
              <a:t> involves negative attitudes or discrimination against someone based on a distinguishing characteristic such as a mental illness, a health condition, or a disability. Social stigmas can also be related to other characteristics including gender, sexuality, race, religion, and culture. </a:t>
            </a:r>
            <a:endParaRPr sz="2000"/>
          </a:p>
          <a:p>
            <a:pPr marL="0" lvl="0" indent="0" algn="l" rtl="0">
              <a:lnSpc>
                <a:spcPct val="90000"/>
              </a:lnSpc>
              <a:spcBef>
                <a:spcPts val="800"/>
              </a:spcBef>
              <a:spcAft>
                <a:spcPts val="0"/>
              </a:spcAft>
              <a:buClr>
                <a:schemeClr val="lt1"/>
              </a:buClr>
              <a:buSzPts val="2100"/>
              <a:buNone/>
            </a:pPr>
            <a:endParaRPr sz="2000">
              <a:solidFill>
                <a:srgbClr val="FFFFFF"/>
              </a:solidFill>
            </a:endParaRPr>
          </a:p>
          <a:p>
            <a:pPr marL="177800" lvl="0" indent="-165100" algn="l" rtl="0">
              <a:lnSpc>
                <a:spcPct val="90000"/>
              </a:lnSpc>
              <a:spcBef>
                <a:spcPts val="800"/>
              </a:spcBef>
              <a:spcAft>
                <a:spcPts val="0"/>
              </a:spcAft>
              <a:buClr>
                <a:srgbClr val="FFFFFF"/>
              </a:buClr>
              <a:buSzPts val="2000"/>
              <a:buChar char="•"/>
            </a:pPr>
            <a:r>
              <a:rPr lang="hr" sz="2000">
                <a:solidFill>
                  <a:srgbClr val="FFFFFF"/>
                </a:solidFill>
              </a:rPr>
              <a:t>Unfortunately, stigma surrounding mental health is still very common. Attitudes towards psychiatric illnesses tend to be more negative than attitudes toward physical conditions.</a:t>
            </a:r>
            <a:endParaRPr sz="2000"/>
          </a:p>
          <a:p>
            <a:pPr marL="177800" lvl="0" indent="-38100" algn="l" rtl="0">
              <a:lnSpc>
                <a:spcPct val="90000"/>
              </a:lnSpc>
              <a:spcBef>
                <a:spcPts val="800"/>
              </a:spcBef>
              <a:spcAft>
                <a:spcPts val="0"/>
              </a:spcAft>
              <a:buClr>
                <a:schemeClr val="lt1"/>
              </a:buClr>
              <a:buSzPts val="2100"/>
              <a:buNone/>
            </a:pPr>
            <a:endParaRPr sz="2000">
              <a:solidFill>
                <a:srgbClr val="FFFFFF"/>
              </a:solidFill>
            </a:endParaRPr>
          </a:p>
        </p:txBody>
      </p:sp>
      <p:cxnSp>
        <p:nvCxnSpPr>
          <p:cNvPr id="161" name="Google Shape;161;p29"/>
          <p:cNvCxnSpPr/>
          <p:nvPr/>
        </p:nvCxnSpPr>
        <p:spPr>
          <a:xfrm>
            <a:off x="628650" y="1256588"/>
            <a:ext cx="3426142" cy="0"/>
          </a:xfrm>
          <a:prstGeom prst="straightConnector1">
            <a:avLst/>
          </a:prstGeom>
          <a:noFill/>
          <a:ln w="12700" cap="flat" cmpd="sng">
            <a:solidFill>
              <a:schemeClr val="lt1"/>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9"/>
        <p:cNvGrpSpPr/>
        <p:nvPr/>
      </p:nvGrpSpPr>
      <p:grpSpPr>
        <a:xfrm>
          <a:off x="0" y="0"/>
          <a:ext cx="0" cy="0"/>
          <a:chOff x="0" y="0"/>
          <a:chExt cx="0" cy="0"/>
        </a:xfrm>
      </p:grpSpPr>
      <p:sp>
        <p:nvSpPr>
          <p:cNvPr id="350" name="Google Shape;350;p4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endParaRPr sz="1100"/>
          </a:p>
        </p:txBody>
      </p:sp>
      <p:pic>
        <p:nvPicPr>
          <p:cNvPr id="351" name="Google Shape;351;p47" descr="This video teaches teens how anxiety is a normal biological response – called “Fight, Flight, Freeze” – that can get triggered inappropriately in the modern world.&#10;&#10;Anxiety Canada created this video with support from BC Partners for Mental Health and Addictions Information. &#10;&#10;The BC Partners are a group of seven leading provincial mental health and addictions non-profit agencies: Anxiety Canada, BC Schizophrenia Society, Centre for Addictions Research of BC, Canadian Mental Health Association's BC Division, FORCE Society for Kids' Mental Health, Family Services of the North Shore's Jessie's Legacy Program and Mood Disorders Association of BC.&#10;&#10;For further information, please visit the following sites:&#10;www.AnxietyCanada.com&#10;http://www.HereToHelp.bc.ca" title="Fight Flight Freeze – Anxiety Explained For Teens">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48"/>
          <p:cNvPicPr preferRelativeResize="0"/>
          <p:nvPr/>
        </p:nvPicPr>
        <p:blipFill>
          <a:blip r:embed="rId3">
            <a:alphaModFix amt="79000"/>
          </a:blip>
          <a:stretch>
            <a:fillRect/>
          </a:stretch>
        </p:blipFill>
        <p:spPr>
          <a:xfrm>
            <a:off x="0" y="-75"/>
            <a:ext cx="9143966" cy="5143500"/>
          </a:xfrm>
          <a:prstGeom prst="rect">
            <a:avLst/>
          </a:prstGeom>
          <a:noFill/>
          <a:ln>
            <a:noFill/>
          </a:ln>
        </p:spPr>
      </p:pic>
      <p:sp>
        <p:nvSpPr>
          <p:cNvPr id="357" name="Google Shape;357;p48"/>
          <p:cNvSpPr txBox="1">
            <a:spLocks noGrp="1"/>
          </p:cNvSpPr>
          <p:nvPr>
            <p:ph type="title"/>
          </p:nvPr>
        </p:nvSpPr>
        <p:spPr>
          <a:xfrm>
            <a:off x="5304700" y="600375"/>
            <a:ext cx="3064800" cy="3942600"/>
          </a:xfrm>
          <a:prstGeom prst="rect">
            <a:avLst/>
          </a:prstGeom>
          <a:noFill/>
          <a:ln>
            <a:noFill/>
          </a:ln>
          <a:effectLst>
            <a:outerShdw blurRad="14288" dist="66675" dir="2220000" algn="bl" rotWithShape="0">
              <a:srgbClr val="000000">
                <a:alpha val="57000"/>
              </a:srgbClr>
            </a:outerShdw>
          </a:effectLst>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300"/>
              <a:buFont typeface="Calibri"/>
              <a:buNone/>
            </a:pPr>
            <a:r>
              <a:rPr lang="hr">
                <a:solidFill>
                  <a:srgbClr val="FFFFFF"/>
                </a:solidFill>
              </a:rPr>
              <a:t>Busting the most common myths and misconceptions:</a:t>
            </a:r>
            <a:endParaRPr>
              <a:solidFill>
                <a:srgbClr val="FFFFFF"/>
              </a:solidFill>
            </a:endParaRPr>
          </a:p>
          <a:p>
            <a:pPr marL="0" lvl="0" indent="0" algn="ctr" rtl="0">
              <a:lnSpc>
                <a:spcPct val="90000"/>
              </a:lnSpc>
              <a:spcBef>
                <a:spcPts val="0"/>
              </a:spcBef>
              <a:spcAft>
                <a:spcPts val="0"/>
              </a:spcAft>
              <a:buClr>
                <a:schemeClr val="dk1"/>
              </a:buClr>
              <a:buSzPts val="3300"/>
              <a:buFont typeface="Calibri"/>
              <a:buNone/>
            </a:pPr>
            <a:endParaRPr>
              <a:solidFill>
                <a:srgbClr val="FFFFFF"/>
              </a:solidFill>
            </a:endParaRPr>
          </a:p>
          <a:p>
            <a:pPr marL="0" lvl="0" indent="0" algn="ctr" rtl="0">
              <a:lnSpc>
                <a:spcPct val="90000"/>
              </a:lnSpc>
              <a:spcBef>
                <a:spcPts val="0"/>
              </a:spcBef>
              <a:spcAft>
                <a:spcPts val="0"/>
              </a:spcAft>
              <a:buClr>
                <a:schemeClr val="dk1"/>
              </a:buClr>
              <a:buSzPts val="3300"/>
              <a:buFont typeface="Calibri"/>
              <a:buNone/>
            </a:pPr>
            <a:r>
              <a:rPr lang="hr" b="1">
                <a:solidFill>
                  <a:srgbClr val="FFFFFF"/>
                </a:solidFill>
              </a:rPr>
              <a:t>ANXIETY</a:t>
            </a:r>
            <a:endParaRPr b="1">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9"/>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9"/>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9"/>
          <p:cNvSpPr/>
          <p:nvPr/>
        </p:nvSpPr>
        <p:spPr>
          <a:xfrm>
            <a:off x="329650" y="166675"/>
            <a:ext cx="8511900" cy="25887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65" name="Google Shape;365;p49"/>
          <p:cNvSpPr txBox="1">
            <a:spLocks noGrp="1"/>
          </p:cNvSpPr>
          <p:nvPr>
            <p:ph type="body" idx="1"/>
          </p:nvPr>
        </p:nvSpPr>
        <p:spPr>
          <a:xfrm>
            <a:off x="697050" y="728113"/>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spcBef>
                <a:spcPts val="0"/>
              </a:spcBef>
              <a:spcAft>
                <a:spcPts val="0"/>
              </a:spcAft>
              <a:buClr>
                <a:schemeClr val="dk1"/>
              </a:buClr>
              <a:buSzPts val="2100"/>
              <a:buNone/>
            </a:pPr>
            <a:r>
              <a:rPr lang="hr" sz="2000" b="1"/>
              <a:t> People with Generalized Anxiety Disorder (GAD) are just drama queens.</a:t>
            </a:r>
            <a:endParaRPr sz="2000"/>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366" name="Google Shape;366;p49"/>
          <p:cNvSpPr txBox="1">
            <a:spLocks noGrp="1"/>
          </p:cNvSpPr>
          <p:nvPr>
            <p:ph type="body" idx="1"/>
          </p:nvPr>
        </p:nvSpPr>
        <p:spPr>
          <a:xfrm>
            <a:off x="4683875" y="306150"/>
            <a:ext cx="39432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spcBef>
                <a:spcPts val="800"/>
              </a:spcBef>
              <a:spcAft>
                <a:spcPts val="0"/>
              </a:spcAft>
              <a:buNone/>
            </a:pPr>
            <a:r>
              <a:rPr lang="hr" sz="1700"/>
              <a:t>For someone experiencing this condition, the worry is difficult or impossible to control. While you may feel worried about an upcoming test, someone with generalized anxiety disorder may fixate on the worst-case scenario and it will cause them significant distress and even physical symptoms. </a:t>
            </a:r>
            <a:endParaRPr sz="2200"/>
          </a:p>
          <a:p>
            <a:pPr marL="0" lvl="0" indent="0" algn="l" rtl="0">
              <a:lnSpc>
                <a:spcPct val="80000"/>
              </a:lnSpc>
              <a:spcBef>
                <a:spcPts val="800"/>
              </a:spcBef>
              <a:spcAft>
                <a:spcPts val="0"/>
              </a:spcAft>
              <a:buNone/>
            </a:pPr>
            <a:endParaRPr sz="1100"/>
          </a:p>
        </p:txBody>
      </p:sp>
      <p:sp>
        <p:nvSpPr>
          <p:cNvPr id="367" name="Google Shape;367;p49"/>
          <p:cNvSpPr/>
          <p:nvPr/>
        </p:nvSpPr>
        <p:spPr>
          <a:xfrm>
            <a:off x="398000" y="2958425"/>
            <a:ext cx="8443500" cy="20361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68" name="Google Shape;368;p49"/>
          <p:cNvSpPr txBox="1">
            <a:spLocks noGrp="1"/>
          </p:cNvSpPr>
          <p:nvPr>
            <p:ph type="body" idx="1"/>
          </p:nvPr>
        </p:nvSpPr>
        <p:spPr>
          <a:xfrm>
            <a:off x="552150" y="3082625"/>
            <a:ext cx="3943200" cy="1399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spcBef>
                <a:spcPts val="800"/>
              </a:spcBef>
              <a:spcAft>
                <a:spcPts val="0"/>
              </a:spcAft>
              <a:buClr>
                <a:schemeClr val="dk1"/>
              </a:buClr>
              <a:buSzPts val="2100"/>
              <a:buNone/>
            </a:pPr>
            <a:r>
              <a:rPr lang="hr" sz="2000" b="1"/>
              <a:t>Generalized Anxiety Disorder has no physical symptoms.</a:t>
            </a:r>
            <a:endParaRPr sz="2900"/>
          </a:p>
        </p:txBody>
      </p:sp>
      <p:sp>
        <p:nvSpPr>
          <p:cNvPr id="369" name="Google Shape;369;p49"/>
          <p:cNvSpPr txBox="1">
            <a:spLocks noGrp="1"/>
          </p:cNvSpPr>
          <p:nvPr>
            <p:ph type="body" idx="1"/>
          </p:nvPr>
        </p:nvSpPr>
        <p:spPr>
          <a:xfrm>
            <a:off x="4683875" y="3082625"/>
            <a:ext cx="4157400" cy="19119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177800" lvl="0" indent="0" algn="ctr" rtl="0">
              <a:spcBef>
                <a:spcPts val="800"/>
              </a:spcBef>
              <a:spcAft>
                <a:spcPts val="0"/>
              </a:spcAft>
              <a:buNone/>
            </a:pPr>
            <a:r>
              <a:rPr lang="hr" sz="1700"/>
              <a:t>Even though GAD is a mental health condition, it can cause very real symptoms in the body such as sweating, shaking, difficulty swallowing, headaches, stomach aches or unexplained pains.</a:t>
            </a:r>
            <a:endParaRPr sz="1700"/>
          </a:p>
          <a:p>
            <a:pPr marL="0" lvl="0" indent="0" algn="ctr" rtl="0">
              <a:lnSpc>
                <a:spcPct val="80000"/>
              </a:lnSpc>
              <a:spcBef>
                <a:spcPts val="0"/>
              </a:spcBef>
              <a:spcAft>
                <a:spcPts val="0"/>
              </a:spcAft>
              <a:buClr>
                <a:schemeClr val="dk1"/>
              </a:buClr>
              <a:buSzPts val="2100"/>
              <a:buFont typeface="Arial"/>
              <a:buNone/>
            </a:pPr>
            <a:endParaRPr sz="2000" b="1"/>
          </a:p>
          <a:p>
            <a:pPr marL="0" lvl="0" indent="0" algn="ctr" rtl="0">
              <a:lnSpc>
                <a:spcPct val="80000"/>
              </a:lnSpc>
              <a:spcBef>
                <a:spcPts val="800"/>
              </a:spcBef>
              <a:spcAft>
                <a:spcPts val="0"/>
              </a:spcAft>
              <a:buNone/>
            </a:pPr>
            <a:endParaRPr sz="1600"/>
          </a:p>
        </p:txBody>
      </p:sp>
      <p:sp>
        <p:nvSpPr>
          <p:cNvPr id="370" name="Google Shape;370;p49"/>
          <p:cNvSpPr txBox="1">
            <a:spLocks noGrp="1"/>
          </p:cNvSpPr>
          <p:nvPr>
            <p:ph type="body" idx="1"/>
          </p:nvPr>
        </p:nvSpPr>
        <p:spPr>
          <a:xfrm>
            <a:off x="4683875" y="2236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371" name="Google Shape;371;p49"/>
          <p:cNvSpPr txBox="1">
            <a:spLocks noGrp="1"/>
          </p:cNvSpPr>
          <p:nvPr>
            <p:ph type="body" idx="1"/>
          </p:nvPr>
        </p:nvSpPr>
        <p:spPr>
          <a:xfrm>
            <a:off x="4790975" y="295842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372" name="Google Shape;372;p49"/>
          <p:cNvSpPr txBox="1">
            <a:spLocks noGrp="1"/>
          </p:cNvSpPr>
          <p:nvPr>
            <p:ph type="body" idx="1"/>
          </p:nvPr>
        </p:nvSpPr>
        <p:spPr>
          <a:xfrm>
            <a:off x="697050" y="44991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373" name="Google Shape;373;p49"/>
          <p:cNvSpPr txBox="1">
            <a:spLocks noGrp="1"/>
          </p:cNvSpPr>
          <p:nvPr>
            <p:ph type="body" idx="1"/>
          </p:nvPr>
        </p:nvSpPr>
        <p:spPr>
          <a:xfrm>
            <a:off x="697050" y="308261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0"/>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0"/>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0"/>
          <p:cNvSpPr/>
          <p:nvPr/>
        </p:nvSpPr>
        <p:spPr>
          <a:xfrm>
            <a:off x="329650" y="166675"/>
            <a:ext cx="8511900" cy="24051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81" name="Google Shape;381;p50"/>
          <p:cNvSpPr txBox="1">
            <a:spLocks noGrp="1"/>
          </p:cNvSpPr>
          <p:nvPr>
            <p:ph type="body" idx="1"/>
          </p:nvPr>
        </p:nvSpPr>
        <p:spPr>
          <a:xfrm>
            <a:off x="697050" y="781663"/>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spcBef>
                <a:spcPts val="0"/>
              </a:spcBef>
              <a:spcAft>
                <a:spcPts val="0"/>
              </a:spcAft>
              <a:buClr>
                <a:schemeClr val="dk1"/>
              </a:buClr>
              <a:buSzPts val="2100"/>
              <a:buNone/>
            </a:pPr>
            <a:r>
              <a:rPr lang="hr" sz="2000" b="1"/>
              <a:t>Medication is the only way to manage generalized anxiety.</a:t>
            </a:r>
            <a:endParaRPr sz="2000"/>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382" name="Google Shape;382;p50"/>
          <p:cNvSpPr txBox="1">
            <a:spLocks noGrp="1"/>
          </p:cNvSpPr>
          <p:nvPr>
            <p:ph type="body" idx="1"/>
          </p:nvPr>
        </p:nvSpPr>
        <p:spPr>
          <a:xfrm>
            <a:off x="4683875" y="166675"/>
            <a:ext cx="39432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spcBef>
                <a:spcPts val="800"/>
              </a:spcBef>
              <a:spcAft>
                <a:spcPts val="0"/>
              </a:spcAft>
              <a:buNone/>
            </a:pPr>
            <a:r>
              <a:rPr lang="hr" sz="1700"/>
              <a:t>Everybody’s journey to recovery from anxiety is different, but most experts agree that counseling is an effective option whether or not the person uses medication. Therapy for generalized anxiety disorder is effective, it allows someone to challenge their fears and insecurities in order to overcome them. </a:t>
            </a:r>
            <a:endParaRPr sz="1700"/>
          </a:p>
          <a:p>
            <a:pPr marL="177800" lvl="0" indent="0" algn="ctr" rtl="0">
              <a:lnSpc>
                <a:spcPct val="80000"/>
              </a:lnSpc>
              <a:spcBef>
                <a:spcPts val="800"/>
              </a:spcBef>
              <a:spcAft>
                <a:spcPts val="0"/>
              </a:spcAft>
              <a:buNone/>
            </a:pPr>
            <a:endParaRPr sz="1600"/>
          </a:p>
          <a:p>
            <a:pPr marL="0" lvl="0" indent="0" algn="l" rtl="0">
              <a:lnSpc>
                <a:spcPct val="80000"/>
              </a:lnSpc>
              <a:spcBef>
                <a:spcPts val="800"/>
              </a:spcBef>
              <a:spcAft>
                <a:spcPts val="0"/>
              </a:spcAft>
              <a:buNone/>
            </a:pPr>
            <a:endParaRPr sz="1100"/>
          </a:p>
        </p:txBody>
      </p:sp>
      <p:sp>
        <p:nvSpPr>
          <p:cNvPr id="383" name="Google Shape;383;p50"/>
          <p:cNvSpPr/>
          <p:nvPr/>
        </p:nvSpPr>
        <p:spPr>
          <a:xfrm>
            <a:off x="398000" y="2696525"/>
            <a:ext cx="8443500" cy="22980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84" name="Google Shape;384;p50"/>
          <p:cNvSpPr txBox="1">
            <a:spLocks noGrp="1"/>
          </p:cNvSpPr>
          <p:nvPr>
            <p:ph type="body" idx="1"/>
          </p:nvPr>
        </p:nvSpPr>
        <p:spPr>
          <a:xfrm>
            <a:off x="552150" y="2957850"/>
            <a:ext cx="3943200" cy="1399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spcBef>
                <a:spcPts val="800"/>
              </a:spcBef>
              <a:spcAft>
                <a:spcPts val="0"/>
              </a:spcAft>
              <a:buClr>
                <a:schemeClr val="dk1"/>
              </a:buClr>
              <a:buSzPts val="2100"/>
              <a:buNone/>
            </a:pPr>
            <a:r>
              <a:rPr lang="hr" sz="2000" b="1"/>
              <a:t>There’s nothing you can do to help someone with GAD.</a:t>
            </a:r>
            <a:endParaRPr sz="2000"/>
          </a:p>
          <a:p>
            <a:pPr marL="0" lvl="0" indent="0" algn="ctr" rtl="0">
              <a:lnSpc>
                <a:spcPct val="80000"/>
              </a:lnSpc>
              <a:spcBef>
                <a:spcPts val="800"/>
              </a:spcBef>
              <a:spcAft>
                <a:spcPts val="0"/>
              </a:spcAft>
              <a:buClr>
                <a:schemeClr val="dk1"/>
              </a:buClr>
              <a:buSzPts val="2100"/>
              <a:buNone/>
            </a:pPr>
            <a:endParaRPr sz="2000" b="1"/>
          </a:p>
        </p:txBody>
      </p:sp>
      <p:sp>
        <p:nvSpPr>
          <p:cNvPr id="385" name="Google Shape;385;p50"/>
          <p:cNvSpPr txBox="1">
            <a:spLocks noGrp="1"/>
          </p:cNvSpPr>
          <p:nvPr>
            <p:ph type="body" idx="1"/>
          </p:nvPr>
        </p:nvSpPr>
        <p:spPr>
          <a:xfrm>
            <a:off x="4683875" y="2571750"/>
            <a:ext cx="4157400" cy="21714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0" lvl="0" indent="0" algn="ctr" rtl="0">
              <a:spcBef>
                <a:spcPts val="800"/>
              </a:spcBef>
              <a:spcAft>
                <a:spcPts val="0"/>
              </a:spcAft>
              <a:buClr>
                <a:schemeClr val="dk1"/>
              </a:buClr>
              <a:buSzPts val="2100"/>
              <a:buFont typeface="Arial"/>
              <a:buNone/>
            </a:pPr>
            <a:r>
              <a:rPr lang="hr" sz="1700"/>
              <a:t>Empathy is the first step to help someone with GAD.</a:t>
            </a:r>
            <a:r>
              <a:rPr lang="hr" sz="1700" b="1"/>
              <a:t> </a:t>
            </a:r>
            <a:r>
              <a:rPr lang="hr" sz="1700"/>
              <a:t>It might seem difficult to know how to help, but trying your best to understand and listen to what they’re going through is a great first step. It is also good to watch out for signs that someone might be using substances such as alcohol or drugs to help manage their anxiety on their own. </a:t>
            </a:r>
            <a:endParaRPr b="1"/>
          </a:p>
          <a:p>
            <a:pPr marL="0" lvl="0" indent="0" algn="l" rtl="0">
              <a:lnSpc>
                <a:spcPct val="80000"/>
              </a:lnSpc>
              <a:spcBef>
                <a:spcPts val="0"/>
              </a:spcBef>
              <a:spcAft>
                <a:spcPts val="0"/>
              </a:spcAft>
              <a:buClr>
                <a:schemeClr val="dk1"/>
              </a:buClr>
              <a:buSzPts val="2100"/>
              <a:buFont typeface="Arial"/>
              <a:buNone/>
            </a:pPr>
            <a:endParaRPr sz="1100" b="1"/>
          </a:p>
          <a:p>
            <a:pPr marL="0" lvl="0" indent="0" algn="ctr" rtl="0">
              <a:lnSpc>
                <a:spcPct val="80000"/>
              </a:lnSpc>
              <a:spcBef>
                <a:spcPts val="800"/>
              </a:spcBef>
              <a:spcAft>
                <a:spcPts val="0"/>
              </a:spcAft>
              <a:buNone/>
            </a:pPr>
            <a:endParaRPr sz="1600"/>
          </a:p>
        </p:txBody>
      </p:sp>
      <p:sp>
        <p:nvSpPr>
          <p:cNvPr id="386" name="Google Shape;386;p50"/>
          <p:cNvSpPr txBox="1">
            <a:spLocks noGrp="1"/>
          </p:cNvSpPr>
          <p:nvPr>
            <p:ph type="body" idx="1"/>
          </p:nvPr>
        </p:nvSpPr>
        <p:spPr>
          <a:xfrm>
            <a:off x="4790975" y="1666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387" name="Google Shape;387;p50"/>
          <p:cNvSpPr txBox="1">
            <a:spLocks noGrp="1"/>
          </p:cNvSpPr>
          <p:nvPr>
            <p:ph type="body" idx="1"/>
          </p:nvPr>
        </p:nvSpPr>
        <p:spPr>
          <a:xfrm>
            <a:off x="4683875" y="25717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388" name="Google Shape;388;p50"/>
          <p:cNvSpPr txBox="1">
            <a:spLocks noGrp="1"/>
          </p:cNvSpPr>
          <p:nvPr>
            <p:ph type="body" idx="1"/>
          </p:nvPr>
        </p:nvSpPr>
        <p:spPr>
          <a:xfrm>
            <a:off x="697050" y="39451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389" name="Google Shape;389;p50"/>
          <p:cNvSpPr txBox="1">
            <a:spLocks noGrp="1"/>
          </p:cNvSpPr>
          <p:nvPr>
            <p:ph type="body" idx="1"/>
          </p:nvPr>
        </p:nvSpPr>
        <p:spPr>
          <a:xfrm>
            <a:off x="697050" y="295784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1"/>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1"/>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1"/>
          <p:cNvSpPr/>
          <p:nvPr/>
        </p:nvSpPr>
        <p:spPr>
          <a:xfrm>
            <a:off x="329650" y="166675"/>
            <a:ext cx="8511900" cy="33759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97" name="Google Shape;397;p51"/>
          <p:cNvSpPr txBox="1">
            <a:spLocks noGrp="1"/>
          </p:cNvSpPr>
          <p:nvPr>
            <p:ph type="body" idx="1"/>
          </p:nvPr>
        </p:nvSpPr>
        <p:spPr>
          <a:xfrm>
            <a:off x="697050" y="1267063"/>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spcBef>
                <a:spcPts val="0"/>
              </a:spcBef>
              <a:spcAft>
                <a:spcPts val="0"/>
              </a:spcAft>
              <a:buClr>
                <a:schemeClr val="dk1"/>
              </a:buClr>
              <a:buSzPts val="2100"/>
              <a:buNone/>
            </a:pPr>
            <a:r>
              <a:rPr lang="hr" sz="2000" b="1"/>
              <a:t> People with anxiety fake panic attacks to get attention.</a:t>
            </a:r>
            <a:endParaRPr sz="2000"/>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398" name="Google Shape;398;p51"/>
          <p:cNvSpPr txBox="1">
            <a:spLocks noGrp="1"/>
          </p:cNvSpPr>
          <p:nvPr>
            <p:ph type="body" idx="1"/>
          </p:nvPr>
        </p:nvSpPr>
        <p:spPr>
          <a:xfrm>
            <a:off x="4683875" y="306150"/>
            <a:ext cx="39432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spcBef>
                <a:spcPts val="800"/>
              </a:spcBef>
              <a:spcAft>
                <a:spcPts val="0"/>
              </a:spcAft>
              <a:buNone/>
            </a:pPr>
            <a:r>
              <a:rPr lang="hr" sz="1600"/>
              <a:t>While panic disorder and generalized anxiety disorder are different conditions, they are not mutually exclusive, and people with panic disorder are not faking these attacks for attention. In fact, 28.3% of people will have a panic attack throughout their lifetime, and many of these people won’t be diagnosed with panic disorder. Although people have associated generalized anxiety disorder with panic attacks, each of these conditions can exist without the other.</a:t>
            </a:r>
            <a:br>
              <a:rPr lang="hr" sz="1600"/>
            </a:br>
            <a:endParaRPr sz="1600"/>
          </a:p>
          <a:p>
            <a:pPr marL="0" lvl="0" indent="0" algn="l" rtl="0">
              <a:lnSpc>
                <a:spcPct val="80000"/>
              </a:lnSpc>
              <a:spcBef>
                <a:spcPts val="800"/>
              </a:spcBef>
              <a:spcAft>
                <a:spcPts val="0"/>
              </a:spcAft>
              <a:buNone/>
            </a:pPr>
            <a:endParaRPr sz="1100"/>
          </a:p>
        </p:txBody>
      </p:sp>
      <p:sp>
        <p:nvSpPr>
          <p:cNvPr id="399" name="Google Shape;399;p51"/>
          <p:cNvSpPr/>
          <p:nvPr/>
        </p:nvSpPr>
        <p:spPr>
          <a:xfrm>
            <a:off x="398000" y="3658625"/>
            <a:ext cx="8443500" cy="13359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00" name="Google Shape;400;p51"/>
          <p:cNvSpPr txBox="1">
            <a:spLocks noGrp="1"/>
          </p:cNvSpPr>
          <p:nvPr>
            <p:ph type="body" idx="1"/>
          </p:nvPr>
        </p:nvSpPr>
        <p:spPr>
          <a:xfrm>
            <a:off x="552150" y="3758350"/>
            <a:ext cx="3943200" cy="1399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spcBef>
                <a:spcPts val="800"/>
              </a:spcBef>
              <a:spcAft>
                <a:spcPts val="0"/>
              </a:spcAft>
              <a:buClr>
                <a:schemeClr val="dk1"/>
              </a:buClr>
              <a:buSzPts val="2100"/>
              <a:buNone/>
            </a:pPr>
            <a:r>
              <a:rPr lang="hr" sz="2000" b="1"/>
              <a:t>Panic attacks cause fainting.</a:t>
            </a:r>
            <a:endParaRPr sz="2000"/>
          </a:p>
          <a:p>
            <a:pPr marL="0" lvl="0" indent="0" algn="ctr" rtl="0">
              <a:lnSpc>
                <a:spcPct val="80000"/>
              </a:lnSpc>
              <a:spcBef>
                <a:spcPts val="800"/>
              </a:spcBef>
              <a:spcAft>
                <a:spcPts val="0"/>
              </a:spcAft>
              <a:buClr>
                <a:schemeClr val="dk1"/>
              </a:buClr>
              <a:buSzPts val="2100"/>
              <a:buNone/>
            </a:pPr>
            <a:endParaRPr sz="2000" b="1"/>
          </a:p>
        </p:txBody>
      </p:sp>
      <p:sp>
        <p:nvSpPr>
          <p:cNvPr id="401" name="Google Shape;401;p51"/>
          <p:cNvSpPr txBox="1">
            <a:spLocks noGrp="1"/>
          </p:cNvSpPr>
          <p:nvPr>
            <p:ph type="body" idx="1"/>
          </p:nvPr>
        </p:nvSpPr>
        <p:spPr>
          <a:xfrm>
            <a:off x="4683875" y="3658625"/>
            <a:ext cx="4157400" cy="18345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177800" lvl="0" indent="0" algn="ctr" rtl="0">
              <a:spcBef>
                <a:spcPts val="800"/>
              </a:spcBef>
              <a:spcAft>
                <a:spcPts val="0"/>
              </a:spcAft>
              <a:buNone/>
            </a:pPr>
            <a:r>
              <a:rPr lang="hr" sz="1700"/>
              <a:t>Fainting during panic attacks is pretty rare. More often, fainting can be attributed to another health condition.</a:t>
            </a:r>
            <a:endParaRPr b="1"/>
          </a:p>
          <a:p>
            <a:pPr marL="0" lvl="0" indent="0" algn="l" rtl="0">
              <a:lnSpc>
                <a:spcPct val="80000"/>
              </a:lnSpc>
              <a:spcBef>
                <a:spcPts val="0"/>
              </a:spcBef>
              <a:spcAft>
                <a:spcPts val="0"/>
              </a:spcAft>
              <a:buClr>
                <a:schemeClr val="dk1"/>
              </a:buClr>
              <a:buSzPts val="2100"/>
              <a:buFont typeface="Arial"/>
              <a:buNone/>
            </a:pPr>
            <a:endParaRPr sz="1100" b="1"/>
          </a:p>
          <a:p>
            <a:pPr marL="0" lvl="0" indent="0" algn="l" rtl="0">
              <a:lnSpc>
                <a:spcPct val="80000"/>
              </a:lnSpc>
              <a:spcBef>
                <a:spcPts val="0"/>
              </a:spcBef>
              <a:spcAft>
                <a:spcPts val="0"/>
              </a:spcAft>
              <a:buClr>
                <a:schemeClr val="dk1"/>
              </a:buClr>
              <a:buSzPts val="2100"/>
              <a:buFont typeface="Arial"/>
              <a:buNone/>
            </a:pPr>
            <a:endParaRPr sz="1100" b="1"/>
          </a:p>
          <a:p>
            <a:pPr marL="0" lvl="0" indent="0" algn="l" rtl="0">
              <a:lnSpc>
                <a:spcPct val="80000"/>
              </a:lnSpc>
              <a:spcBef>
                <a:spcPts val="0"/>
              </a:spcBef>
              <a:spcAft>
                <a:spcPts val="0"/>
              </a:spcAft>
              <a:buClr>
                <a:schemeClr val="dk1"/>
              </a:buClr>
              <a:buSzPts val="2100"/>
              <a:buFont typeface="Arial"/>
              <a:buNone/>
            </a:pPr>
            <a:endParaRPr sz="1100" b="1"/>
          </a:p>
          <a:p>
            <a:pPr marL="0" lvl="0" indent="0" algn="l" rtl="0">
              <a:lnSpc>
                <a:spcPct val="80000"/>
              </a:lnSpc>
              <a:spcBef>
                <a:spcPts val="0"/>
              </a:spcBef>
              <a:spcAft>
                <a:spcPts val="0"/>
              </a:spcAft>
              <a:buClr>
                <a:schemeClr val="dk1"/>
              </a:buClr>
              <a:buSzPts val="2100"/>
              <a:buFont typeface="Arial"/>
              <a:buNone/>
            </a:pPr>
            <a:endParaRPr sz="1100" b="1"/>
          </a:p>
          <a:p>
            <a:pPr marL="0" lvl="0" indent="0" algn="ctr" rtl="0">
              <a:lnSpc>
                <a:spcPct val="80000"/>
              </a:lnSpc>
              <a:spcBef>
                <a:spcPts val="800"/>
              </a:spcBef>
              <a:spcAft>
                <a:spcPts val="0"/>
              </a:spcAft>
              <a:buNone/>
            </a:pPr>
            <a:endParaRPr sz="1600"/>
          </a:p>
        </p:txBody>
      </p:sp>
      <p:sp>
        <p:nvSpPr>
          <p:cNvPr id="402" name="Google Shape;402;p51"/>
          <p:cNvSpPr txBox="1">
            <a:spLocks noGrp="1"/>
          </p:cNvSpPr>
          <p:nvPr>
            <p:ph type="body" idx="1"/>
          </p:nvPr>
        </p:nvSpPr>
        <p:spPr>
          <a:xfrm>
            <a:off x="4683875" y="2368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403" name="Google Shape;403;p51"/>
          <p:cNvSpPr txBox="1">
            <a:spLocks noGrp="1"/>
          </p:cNvSpPr>
          <p:nvPr>
            <p:ph type="body" idx="1"/>
          </p:nvPr>
        </p:nvSpPr>
        <p:spPr>
          <a:xfrm>
            <a:off x="4790975" y="365862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404" name="Google Shape;404;p51"/>
          <p:cNvSpPr txBox="1">
            <a:spLocks noGrp="1"/>
          </p:cNvSpPr>
          <p:nvPr>
            <p:ph type="body" idx="1"/>
          </p:nvPr>
        </p:nvSpPr>
        <p:spPr>
          <a:xfrm>
            <a:off x="697050" y="79846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405" name="Google Shape;405;p51"/>
          <p:cNvSpPr txBox="1">
            <a:spLocks noGrp="1"/>
          </p:cNvSpPr>
          <p:nvPr>
            <p:ph type="body" idx="1"/>
          </p:nvPr>
        </p:nvSpPr>
        <p:spPr>
          <a:xfrm>
            <a:off x="697050" y="381534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2"/>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2"/>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2"/>
          <p:cNvSpPr/>
          <p:nvPr/>
        </p:nvSpPr>
        <p:spPr>
          <a:xfrm>
            <a:off x="329650" y="166675"/>
            <a:ext cx="8511900" cy="31914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13" name="Google Shape;413;p52"/>
          <p:cNvSpPr txBox="1">
            <a:spLocks noGrp="1"/>
          </p:cNvSpPr>
          <p:nvPr>
            <p:ph type="body" idx="1"/>
          </p:nvPr>
        </p:nvSpPr>
        <p:spPr>
          <a:xfrm>
            <a:off x="697050" y="1174813"/>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spcBef>
                <a:spcPts val="0"/>
              </a:spcBef>
              <a:spcAft>
                <a:spcPts val="0"/>
              </a:spcAft>
              <a:buClr>
                <a:schemeClr val="dk1"/>
              </a:buClr>
              <a:buSzPts val="2100"/>
              <a:buNone/>
            </a:pPr>
            <a:r>
              <a:rPr lang="hr" sz="2000" b="1"/>
              <a:t> Panic attacks cause extreme harm</a:t>
            </a:r>
            <a:endParaRPr sz="2000"/>
          </a:p>
          <a:p>
            <a:pPr marL="0" lvl="0" indent="0" algn="l" rtl="0">
              <a:spcBef>
                <a:spcPts val="800"/>
              </a:spcBef>
              <a:spcAft>
                <a:spcPts val="0"/>
              </a:spcAft>
              <a:buNone/>
            </a:pPr>
            <a:endParaRPr sz="1600" b="1"/>
          </a:p>
          <a:p>
            <a:pPr marL="0" lvl="0" indent="0" algn="l" rtl="0">
              <a:spcBef>
                <a:spcPts val="800"/>
              </a:spcBef>
              <a:spcAft>
                <a:spcPts val="0"/>
              </a:spcAft>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414" name="Google Shape;414;p52"/>
          <p:cNvSpPr txBox="1">
            <a:spLocks noGrp="1"/>
          </p:cNvSpPr>
          <p:nvPr>
            <p:ph type="body" idx="1"/>
          </p:nvPr>
        </p:nvSpPr>
        <p:spPr>
          <a:xfrm>
            <a:off x="4683875" y="306150"/>
            <a:ext cx="39432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spcBef>
                <a:spcPts val="800"/>
              </a:spcBef>
              <a:spcAft>
                <a:spcPts val="0"/>
              </a:spcAft>
              <a:buNone/>
            </a:pPr>
            <a:r>
              <a:rPr lang="hr" sz="1700"/>
              <a:t>Panic attacks can feel terrible, but are not life-threatening. Panic attacks are often described as one of the most frightening experiences a person can have. The symptoms can become so severe that a person mistakenly thinks they are having a heart attack, dying or “losing their mind”. In spite of the severity of such symptoms, most panic attacks can last anywhere from 15 seconds to 30 minutes or longer.</a:t>
            </a:r>
            <a:br>
              <a:rPr lang="hr" sz="1700"/>
            </a:br>
            <a:endParaRPr sz="1700"/>
          </a:p>
          <a:p>
            <a:pPr marL="0" lvl="0" indent="0" algn="l" rtl="0">
              <a:lnSpc>
                <a:spcPct val="80000"/>
              </a:lnSpc>
              <a:spcBef>
                <a:spcPts val="800"/>
              </a:spcBef>
              <a:spcAft>
                <a:spcPts val="0"/>
              </a:spcAft>
              <a:buNone/>
            </a:pPr>
            <a:endParaRPr sz="1100"/>
          </a:p>
        </p:txBody>
      </p:sp>
      <p:sp>
        <p:nvSpPr>
          <p:cNvPr id="415" name="Google Shape;415;p52"/>
          <p:cNvSpPr/>
          <p:nvPr/>
        </p:nvSpPr>
        <p:spPr>
          <a:xfrm>
            <a:off x="398000" y="3444300"/>
            <a:ext cx="8443500" cy="15501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16" name="Google Shape;416;p52"/>
          <p:cNvSpPr txBox="1">
            <a:spLocks noGrp="1"/>
          </p:cNvSpPr>
          <p:nvPr>
            <p:ph type="body" idx="1"/>
          </p:nvPr>
        </p:nvSpPr>
        <p:spPr>
          <a:xfrm>
            <a:off x="552150" y="3444300"/>
            <a:ext cx="3943200" cy="12744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spcBef>
                <a:spcPts val="800"/>
              </a:spcBef>
              <a:spcAft>
                <a:spcPts val="0"/>
              </a:spcAft>
              <a:buClr>
                <a:schemeClr val="dk1"/>
              </a:buClr>
              <a:buSzPts val="2100"/>
              <a:buNone/>
            </a:pPr>
            <a:r>
              <a:rPr lang="hr" sz="2000" b="1"/>
              <a:t>People having a panic attack lose all control</a:t>
            </a:r>
            <a:endParaRPr sz="2000"/>
          </a:p>
          <a:p>
            <a:pPr marL="0" lvl="0" indent="0" algn="ctr" rtl="0">
              <a:lnSpc>
                <a:spcPct val="80000"/>
              </a:lnSpc>
              <a:spcBef>
                <a:spcPts val="800"/>
              </a:spcBef>
              <a:spcAft>
                <a:spcPts val="0"/>
              </a:spcAft>
              <a:buClr>
                <a:schemeClr val="dk1"/>
              </a:buClr>
              <a:buSzPts val="2100"/>
              <a:buNone/>
            </a:pPr>
            <a:endParaRPr sz="2000" b="1"/>
          </a:p>
        </p:txBody>
      </p:sp>
      <p:sp>
        <p:nvSpPr>
          <p:cNvPr id="417" name="Google Shape;417;p52"/>
          <p:cNvSpPr txBox="1">
            <a:spLocks noGrp="1"/>
          </p:cNvSpPr>
          <p:nvPr>
            <p:ph type="body" idx="1"/>
          </p:nvPr>
        </p:nvSpPr>
        <p:spPr>
          <a:xfrm>
            <a:off x="4683875" y="3444300"/>
            <a:ext cx="4157400" cy="21714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177800" lvl="0" indent="0" algn="ctr" rtl="0">
              <a:spcBef>
                <a:spcPts val="800"/>
              </a:spcBef>
              <a:spcAft>
                <a:spcPts val="0"/>
              </a:spcAft>
              <a:buNone/>
            </a:pPr>
            <a:r>
              <a:rPr lang="hr" sz="1700"/>
              <a:t>People having a panic attack may feel out of control but that is not the same as actually losing control.</a:t>
            </a:r>
            <a:endParaRPr sz="1700"/>
          </a:p>
        </p:txBody>
      </p:sp>
      <p:sp>
        <p:nvSpPr>
          <p:cNvPr id="418" name="Google Shape;418;p52"/>
          <p:cNvSpPr txBox="1">
            <a:spLocks noGrp="1"/>
          </p:cNvSpPr>
          <p:nvPr>
            <p:ph type="body" idx="1"/>
          </p:nvPr>
        </p:nvSpPr>
        <p:spPr>
          <a:xfrm>
            <a:off x="4683875" y="1666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419" name="Google Shape;419;p52"/>
          <p:cNvSpPr txBox="1">
            <a:spLocks noGrp="1"/>
          </p:cNvSpPr>
          <p:nvPr>
            <p:ph type="body" idx="1"/>
          </p:nvPr>
        </p:nvSpPr>
        <p:spPr>
          <a:xfrm>
            <a:off x="4790975" y="3444300"/>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420" name="Google Shape;420;p52"/>
          <p:cNvSpPr txBox="1">
            <a:spLocks noGrp="1"/>
          </p:cNvSpPr>
          <p:nvPr>
            <p:ph type="body" idx="1"/>
          </p:nvPr>
        </p:nvSpPr>
        <p:spPr>
          <a:xfrm>
            <a:off x="697050" y="80656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421" name="Google Shape;421;p52"/>
          <p:cNvSpPr txBox="1">
            <a:spLocks noGrp="1"/>
          </p:cNvSpPr>
          <p:nvPr>
            <p:ph type="body" idx="1"/>
          </p:nvPr>
        </p:nvSpPr>
        <p:spPr>
          <a:xfrm>
            <a:off x="697050" y="357754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0C6EC"/>
        </a:solidFill>
        <a:effectLst/>
      </p:bgPr>
    </p:bg>
    <p:spTree>
      <p:nvGrpSpPr>
        <p:cNvPr id="1" name="Shape 425"/>
        <p:cNvGrpSpPr/>
        <p:nvPr/>
      </p:nvGrpSpPr>
      <p:grpSpPr>
        <a:xfrm>
          <a:off x="0" y="0"/>
          <a:ext cx="0" cy="0"/>
          <a:chOff x="0" y="0"/>
          <a:chExt cx="0" cy="0"/>
        </a:xfrm>
      </p:grpSpPr>
      <p:sp>
        <p:nvSpPr>
          <p:cNvPr id="426" name="Google Shape;426;p53"/>
          <p:cNvSpPr txBox="1">
            <a:spLocks noGrp="1"/>
          </p:cNvSpPr>
          <p:nvPr>
            <p:ph type="title"/>
          </p:nvPr>
        </p:nvSpPr>
        <p:spPr>
          <a:xfrm>
            <a:off x="126480" y="0"/>
            <a:ext cx="4939868" cy="125745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1E6797"/>
              </a:buClr>
              <a:buSzPts val="3300"/>
              <a:buFont typeface="Calibri"/>
              <a:buNone/>
            </a:pPr>
            <a:r>
              <a:rPr lang="hr" sz="3000" b="1">
                <a:solidFill>
                  <a:srgbClr val="1E6797"/>
                </a:solidFill>
              </a:rPr>
              <a:t>What signs to look out for:</a:t>
            </a:r>
            <a:endParaRPr sz="3000"/>
          </a:p>
        </p:txBody>
      </p:sp>
      <p:sp>
        <p:nvSpPr>
          <p:cNvPr id="427" name="Google Shape;427;p53"/>
          <p:cNvSpPr txBox="1">
            <a:spLocks noGrp="1"/>
          </p:cNvSpPr>
          <p:nvPr>
            <p:ph type="body" idx="1"/>
          </p:nvPr>
        </p:nvSpPr>
        <p:spPr>
          <a:xfrm>
            <a:off x="126480" y="1088707"/>
            <a:ext cx="4939868" cy="3909060"/>
          </a:xfrm>
          <a:prstGeom prst="rect">
            <a:avLst/>
          </a:prstGeom>
          <a:noFill/>
          <a:ln>
            <a:noFill/>
          </a:ln>
        </p:spPr>
        <p:txBody>
          <a:bodyPr spcFirstLastPara="1" wrap="square" lIns="68575" tIns="34275" rIns="68575" bIns="34275" anchor="t" anchorCtr="0">
            <a:noAutofit/>
          </a:bodyPr>
          <a:lstStyle/>
          <a:p>
            <a:pPr marL="177800" lvl="0" indent="-184150" algn="l" rtl="0">
              <a:lnSpc>
                <a:spcPct val="70000"/>
              </a:lnSpc>
              <a:spcBef>
                <a:spcPts val="0"/>
              </a:spcBef>
              <a:spcAft>
                <a:spcPts val="0"/>
              </a:spcAft>
              <a:buClr>
                <a:schemeClr val="dk1"/>
              </a:buClr>
              <a:buSzPts val="1700"/>
              <a:buChar char="•"/>
            </a:pPr>
            <a:r>
              <a:rPr lang="hr" sz="1700"/>
              <a:t>Worrying more than usual about everyday issues</a:t>
            </a:r>
            <a:endParaRPr sz="1100"/>
          </a:p>
          <a:p>
            <a:pPr marL="177800" lvl="0" indent="-184150" algn="l" rtl="0">
              <a:lnSpc>
                <a:spcPct val="70000"/>
              </a:lnSpc>
              <a:spcBef>
                <a:spcPts val="800"/>
              </a:spcBef>
              <a:spcAft>
                <a:spcPts val="0"/>
              </a:spcAft>
              <a:buClr>
                <a:schemeClr val="dk1"/>
              </a:buClr>
              <a:buSzPts val="1700"/>
              <a:buChar char="•"/>
            </a:pPr>
            <a:r>
              <a:rPr lang="hr" sz="1700"/>
              <a:t>Trouble controlling thoughts</a:t>
            </a:r>
            <a:endParaRPr sz="1100"/>
          </a:p>
          <a:p>
            <a:pPr marL="177800" lvl="0" indent="-184150" algn="l" rtl="0">
              <a:lnSpc>
                <a:spcPct val="70000"/>
              </a:lnSpc>
              <a:spcBef>
                <a:spcPts val="800"/>
              </a:spcBef>
              <a:spcAft>
                <a:spcPts val="0"/>
              </a:spcAft>
              <a:buClr>
                <a:schemeClr val="dk1"/>
              </a:buClr>
              <a:buSzPts val="1700"/>
              <a:buChar char="•"/>
            </a:pPr>
            <a:r>
              <a:rPr lang="hr" sz="1700"/>
              <a:t>Nervousness</a:t>
            </a:r>
            <a:endParaRPr sz="1100"/>
          </a:p>
          <a:p>
            <a:pPr marL="177800" lvl="0" indent="-184150" algn="l" rtl="0">
              <a:lnSpc>
                <a:spcPct val="70000"/>
              </a:lnSpc>
              <a:spcBef>
                <a:spcPts val="800"/>
              </a:spcBef>
              <a:spcAft>
                <a:spcPts val="0"/>
              </a:spcAft>
              <a:buClr>
                <a:schemeClr val="dk1"/>
              </a:buClr>
              <a:buSzPts val="1700"/>
              <a:buChar char="•"/>
            </a:pPr>
            <a:r>
              <a:rPr lang="hr" sz="1700"/>
              <a:t>Fatigue</a:t>
            </a:r>
            <a:endParaRPr sz="1100"/>
          </a:p>
          <a:p>
            <a:pPr marL="177800" lvl="0" indent="-184150" algn="l" rtl="0">
              <a:lnSpc>
                <a:spcPct val="70000"/>
              </a:lnSpc>
              <a:spcBef>
                <a:spcPts val="800"/>
              </a:spcBef>
              <a:spcAft>
                <a:spcPts val="0"/>
              </a:spcAft>
              <a:buClr>
                <a:schemeClr val="dk1"/>
              </a:buClr>
              <a:buSzPts val="1700"/>
              <a:buChar char="•"/>
            </a:pPr>
            <a:r>
              <a:rPr lang="hr" sz="1700"/>
              <a:t>Difficulty concentrating</a:t>
            </a:r>
            <a:endParaRPr sz="1100"/>
          </a:p>
          <a:p>
            <a:pPr marL="177800" lvl="0" indent="-184150" algn="l" rtl="0">
              <a:lnSpc>
                <a:spcPct val="70000"/>
              </a:lnSpc>
              <a:spcBef>
                <a:spcPts val="800"/>
              </a:spcBef>
              <a:spcAft>
                <a:spcPts val="0"/>
              </a:spcAft>
              <a:buClr>
                <a:schemeClr val="dk1"/>
              </a:buClr>
              <a:buSzPts val="1700"/>
              <a:buChar char="•"/>
            </a:pPr>
            <a:r>
              <a:rPr lang="hr" sz="1700"/>
              <a:t>Muscle tension</a:t>
            </a:r>
            <a:endParaRPr sz="1100"/>
          </a:p>
          <a:p>
            <a:pPr marL="177800" lvl="0" indent="-184150" algn="l" rtl="0">
              <a:lnSpc>
                <a:spcPct val="70000"/>
              </a:lnSpc>
              <a:spcBef>
                <a:spcPts val="800"/>
              </a:spcBef>
              <a:spcAft>
                <a:spcPts val="0"/>
              </a:spcAft>
              <a:buClr>
                <a:schemeClr val="dk1"/>
              </a:buClr>
              <a:buSzPts val="1700"/>
              <a:buChar char="•"/>
            </a:pPr>
            <a:r>
              <a:rPr lang="hr" sz="1700"/>
              <a:t>Sleep issues</a:t>
            </a:r>
            <a:endParaRPr sz="1100"/>
          </a:p>
          <a:p>
            <a:pPr marL="0" lvl="0" indent="0" algn="l" rtl="0">
              <a:lnSpc>
                <a:spcPct val="70000"/>
              </a:lnSpc>
              <a:spcBef>
                <a:spcPts val="800"/>
              </a:spcBef>
              <a:spcAft>
                <a:spcPts val="0"/>
              </a:spcAft>
              <a:buNone/>
            </a:pPr>
            <a:r>
              <a:rPr lang="hr" sz="1700"/>
              <a:t>Just because someone isn’t exhibiting obvious symptoms doesn’t mean they are not affected by anxiety. </a:t>
            </a:r>
            <a:endParaRPr sz="1100"/>
          </a:p>
          <a:p>
            <a:pPr marL="0" lvl="0" indent="0" algn="l" rtl="0">
              <a:lnSpc>
                <a:spcPct val="70000"/>
              </a:lnSpc>
              <a:spcBef>
                <a:spcPts val="800"/>
              </a:spcBef>
              <a:spcAft>
                <a:spcPts val="0"/>
              </a:spcAft>
              <a:buNone/>
            </a:pPr>
            <a:r>
              <a:rPr lang="hr" sz="1700"/>
              <a:t>The anxiety has to be severe enough to </a:t>
            </a:r>
            <a:r>
              <a:rPr lang="hr" sz="1700" b="1"/>
              <a:t>prevent someone from functioning optimally</a:t>
            </a:r>
            <a:r>
              <a:rPr lang="hr" sz="1700"/>
              <a:t> in different areas of life. If the person cannot control the worry and it causes him or her significant distress, telling them to calm down will not be helpful.</a:t>
            </a:r>
            <a:endParaRPr sz="1100"/>
          </a:p>
          <a:p>
            <a:pPr marL="177800" lvl="0" indent="-114300" algn="l" rtl="0">
              <a:lnSpc>
                <a:spcPct val="70000"/>
              </a:lnSpc>
              <a:spcBef>
                <a:spcPts val="800"/>
              </a:spcBef>
              <a:spcAft>
                <a:spcPts val="0"/>
              </a:spcAft>
              <a:buClr>
                <a:schemeClr val="dk1"/>
              </a:buClr>
              <a:buSzPts val="900"/>
              <a:buNone/>
            </a:pPr>
            <a:endParaRPr sz="900"/>
          </a:p>
          <a:p>
            <a:pPr marL="177800" lvl="0" indent="-114300" algn="l" rtl="0">
              <a:lnSpc>
                <a:spcPct val="70000"/>
              </a:lnSpc>
              <a:spcBef>
                <a:spcPts val="800"/>
              </a:spcBef>
              <a:spcAft>
                <a:spcPts val="0"/>
              </a:spcAft>
              <a:buClr>
                <a:schemeClr val="dk1"/>
              </a:buClr>
              <a:buSzPts val="900"/>
              <a:buNone/>
            </a:pPr>
            <a:endParaRPr sz="900"/>
          </a:p>
          <a:p>
            <a:pPr marL="177800" lvl="0" indent="-114300" algn="l" rtl="0">
              <a:lnSpc>
                <a:spcPct val="70000"/>
              </a:lnSpc>
              <a:spcBef>
                <a:spcPts val="800"/>
              </a:spcBef>
              <a:spcAft>
                <a:spcPts val="0"/>
              </a:spcAft>
              <a:buClr>
                <a:schemeClr val="dk1"/>
              </a:buClr>
              <a:buSzPts val="900"/>
              <a:buNone/>
            </a:pPr>
            <a:endParaRPr sz="900"/>
          </a:p>
        </p:txBody>
      </p:sp>
      <p:pic>
        <p:nvPicPr>
          <p:cNvPr id="428" name="Google Shape;428;p53" descr="Slika na kojoj se prikazuje košulja, šešir&#10;&#10;Opis je automatski generiran"/>
          <p:cNvPicPr preferRelativeResize="0"/>
          <p:nvPr/>
        </p:nvPicPr>
        <p:blipFill rotWithShape="1">
          <a:blip r:embed="rId3">
            <a:alphaModFix/>
          </a:blip>
          <a:srcRect l="12202" r="20204"/>
          <a:stretch/>
        </p:blipFill>
        <p:spPr>
          <a:xfrm>
            <a:off x="4887025" y="0"/>
            <a:ext cx="4256974" cy="51434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2"/>
        <p:cNvGrpSpPr/>
        <p:nvPr/>
      </p:nvGrpSpPr>
      <p:grpSpPr>
        <a:xfrm>
          <a:off x="0" y="0"/>
          <a:ext cx="0" cy="0"/>
          <a:chOff x="0" y="0"/>
          <a:chExt cx="0" cy="0"/>
        </a:xfrm>
      </p:grpSpPr>
      <p:sp>
        <p:nvSpPr>
          <p:cNvPr id="433" name="Google Shape;433;p54"/>
          <p:cNvSpPr/>
          <p:nvPr/>
        </p:nvSpPr>
        <p:spPr>
          <a:xfrm>
            <a:off x="0" y="0"/>
            <a:ext cx="9144000" cy="5143499"/>
          </a:xfrm>
          <a:prstGeom prst="rect">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34" name="Google Shape;434;p54"/>
          <p:cNvPicPr preferRelativeResize="0"/>
          <p:nvPr/>
        </p:nvPicPr>
        <p:blipFill rotWithShape="1">
          <a:blip r:embed="rId3">
            <a:alphaModFix amt="50000"/>
          </a:blip>
          <a:srcRect l="23103" r="12453" b="1"/>
          <a:stretch/>
        </p:blipFill>
        <p:spPr>
          <a:xfrm>
            <a:off x="0" y="1"/>
            <a:ext cx="9143984" cy="5143499"/>
          </a:xfrm>
          <a:prstGeom prst="rect">
            <a:avLst/>
          </a:prstGeom>
          <a:noFill/>
          <a:ln>
            <a:noFill/>
          </a:ln>
        </p:spPr>
      </p:pic>
      <p:sp>
        <p:nvSpPr>
          <p:cNvPr id="435" name="Google Shape;435;p54"/>
          <p:cNvSpPr/>
          <p:nvPr/>
        </p:nvSpPr>
        <p:spPr>
          <a:xfrm>
            <a:off x="145732" y="1724321"/>
            <a:ext cx="4061936" cy="1867972"/>
          </a:xfrm>
          <a:prstGeom prst="roundRect">
            <a:avLst>
              <a:gd name="adj" fmla="val 16667"/>
            </a:avLst>
          </a:prstGeom>
          <a:solidFill>
            <a:schemeClr val="dk1">
              <a:alpha val="55686"/>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36" name="Google Shape;436;p54"/>
          <p:cNvSpPr txBox="1">
            <a:spLocks noGrp="1"/>
          </p:cNvSpPr>
          <p:nvPr>
            <p:ph type="title"/>
          </p:nvPr>
        </p:nvSpPr>
        <p:spPr>
          <a:xfrm>
            <a:off x="0" y="1967387"/>
            <a:ext cx="4340542" cy="1208722"/>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FFFFFF"/>
              </a:buClr>
              <a:buSzPts val="3600"/>
              <a:buFont typeface="Calibri"/>
              <a:buNone/>
            </a:pPr>
            <a:r>
              <a:rPr lang="hr" sz="3600" b="1">
                <a:solidFill>
                  <a:srgbClr val="FFFFFF"/>
                </a:solidFill>
              </a:rPr>
              <a:t>Eating disorders: </a:t>
            </a:r>
            <a:br>
              <a:rPr lang="hr" sz="3600" b="1">
                <a:solidFill>
                  <a:srgbClr val="FFFFFF"/>
                </a:solidFill>
              </a:rPr>
            </a:br>
            <a:r>
              <a:rPr lang="hr" sz="3600">
                <a:solidFill>
                  <a:srgbClr val="FFFFFF"/>
                </a:solidFill>
              </a:rPr>
              <a:t>Anorexia nervosa</a:t>
            </a:r>
            <a:endParaRPr sz="11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40"/>
        <p:cNvGrpSpPr/>
        <p:nvPr/>
      </p:nvGrpSpPr>
      <p:grpSpPr>
        <a:xfrm>
          <a:off x="0" y="0"/>
          <a:ext cx="0" cy="0"/>
          <a:chOff x="0" y="0"/>
          <a:chExt cx="0" cy="0"/>
        </a:xfrm>
      </p:grpSpPr>
      <p:sp>
        <p:nvSpPr>
          <p:cNvPr id="441" name="Google Shape;441;p5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endParaRPr sz="1100"/>
          </a:p>
        </p:txBody>
      </p:sp>
      <p:sp>
        <p:nvSpPr>
          <p:cNvPr id="442" name="Google Shape;442;p55"/>
          <p:cNvSpPr/>
          <p:nvPr/>
        </p:nvSpPr>
        <p:spPr>
          <a:xfrm>
            <a:off x="61913" y="-2920603"/>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443" name="Google Shape;443;p55" descr="Content Warning: Eating disorder&#10;&#10;Our #BeKindToYourMind ambassador Sophie shares her lived experience of anorexia nervosa for the #HearingVoices project with the School of Psychological Sciences at the University of Melbourne.&#10;&#10;Hearing Voices is a teaching and learning project led by lecturer and director of the Mental Illness Stigma Lab, Dr Chris Groot. This series will be introduced to the first-year undergraduate psychology curriculum to help students relate to and understand people with a lived experience of mental illness and recovery.&#10;&#10;If this video brings up anything for you, The Butterfly Foundation offers guidance and support via its National Helpline and online services. https://thebutterflyfoundation.org.au/about-us/contact-us/&#10;&#10;You can also visit the SANE Help Centre for information, guidance, and referrals. https://www.sane.org/services/help-centre&#10;&#10;In June 2019, SANE Australia officially joined in partnership with the School of Psychological Sciences at the University of Melbourne.&#10;https://www.youtube.com/channel/UCAVywGgaRfwp42eX1BZfRrw" title="Hearing Voices: What is living with anorexia nervosa like?">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56"/>
          <p:cNvPicPr preferRelativeResize="0"/>
          <p:nvPr/>
        </p:nvPicPr>
        <p:blipFill rotWithShape="1">
          <a:blip r:embed="rId3">
            <a:alphaModFix amt="54000"/>
          </a:blip>
          <a:srcRect r="8147"/>
          <a:stretch/>
        </p:blipFill>
        <p:spPr>
          <a:xfrm>
            <a:off x="0" y="0"/>
            <a:ext cx="9144000" cy="5143500"/>
          </a:xfrm>
          <a:prstGeom prst="rect">
            <a:avLst/>
          </a:prstGeom>
          <a:noFill/>
          <a:ln>
            <a:noFill/>
          </a:ln>
        </p:spPr>
      </p:pic>
      <p:sp>
        <p:nvSpPr>
          <p:cNvPr id="449" name="Google Shape;449;p56"/>
          <p:cNvSpPr txBox="1">
            <a:spLocks noGrp="1"/>
          </p:cNvSpPr>
          <p:nvPr>
            <p:ph type="title"/>
          </p:nvPr>
        </p:nvSpPr>
        <p:spPr>
          <a:xfrm>
            <a:off x="108175" y="958500"/>
            <a:ext cx="3320700" cy="3226500"/>
          </a:xfrm>
          <a:prstGeom prst="rect">
            <a:avLst/>
          </a:prstGeom>
          <a:noFill/>
          <a:ln>
            <a:noFill/>
          </a:ln>
          <a:effectLst>
            <a:outerShdw blurRad="42863" dist="38100" dir="4080000" algn="bl" rotWithShape="0">
              <a:srgbClr val="000000">
                <a:alpha val="64999"/>
              </a:srgbClr>
            </a:outerShdw>
          </a:effectLst>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300"/>
              <a:buFont typeface="Calibri"/>
              <a:buNone/>
            </a:pPr>
            <a:r>
              <a:rPr lang="hr"/>
              <a:t>Busting the most common myths and misconceptions:</a:t>
            </a:r>
            <a:endParaRPr/>
          </a:p>
          <a:p>
            <a:pPr marL="0" lvl="0" indent="0" algn="ctr" rtl="0">
              <a:lnSpc>
                <a:spcPct val="90000"/>
              </a:lnSpc>
              <a:spcBef>
                <a:spcPts val="0"/>
              </a:spcBef>
              <a:spcAft>
                <a:spcPts val="0"/>
              </a:spcAft>
              <a:buClr>
                <a:schemeClr val="dk1"/>
              </a:buClr>
              <a:buSzPts val="3300"/>
              <a:buFont typeface="Calibri"/>
              <a:buNone/>
            </a:pPr>
            <a:endParaRPr/>
          </a:p>
          <a:p>
            <a:pPr marL="0" lvl="0" indent="0" algn="ctr" rtl="0">
              <a:lnSpc>
                <a:spcPct val="90000"/>
              </a:lnSpc>
              <a:spcBef>
                <a:spcPts val="0"/>
              </a:spcBef>
              <a:spcAft>
                <a:spcPts val="0"/>
              </a:spcAft>
              <a:buClr>
                <a:schemeClr val="dk1"/>
              </a:buClr>
              <a:buSzPts val="3300"/>
              <a:buFont typeface="Calibri"/>
              <a:buNone/>
            </a:pPr>
            <a:r>
              <a:rPr lang="hr" b="1"/>
              <a:t>ANOREXIA NERVOSA</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0"/>
          <p:cNvSpPr/>
          <p:nvPr/>
        </p:nvSpPr>
        <p:spPr>
          <a:xfrm>
            <a:off x="0" y="0"/>
            <a:ext cx="9144000" cy="51435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cxnSp>
        <p:nvCxnSpPr>
          <p:cNvPr id="167" name="Google Shape;167;p30"/>
          <p:cNvCxnSpPr/>
          <p:nvPr/>
        </p:nvCxnSpPr>
        <p:spPr>
          <a:xfrm>
            <a:off x="379035" y="1307797"/>
            <a:ext cx="2631900" cy="0"/>
          </a:xfrm>
          <a:prstGeom prst="straightConnector1">
            <a:avLst/>
          </a:prstGeom>
          <a:noFill/>
          <a:ln w="9525" cap="flat" cmpd="sng">
            <a:solidFill>
              <a:schemeClr val="lt2"/>
            </a:solidFill>
            <a:prstDash val="solid"/>
            <a:miter lim="800000"/>
            <a:headEnd type="none" w="sm" len="sm"/>
            <a:tailEnd type="none" w="sm" len="sm"/>
          </a:ln>
        </p:spPr>
      </p:cxnSp>
      <p:pic>
        <p:nvPicPr>
          <p:cNvPr id="168" name="Google Shape;168;p30" descr="Mental health themed Halloween costumes 'perpetuates the stigma ..."/>
          <p:cNvPicPr preferRelativeResize="0"/>
          <p:nvPr/>
        </p:nvPicPr>
        <p:blipFill rotWithShape="1">
          <a:blip r:embed="rId3">
            <a:alphaModFix/>
          </a:blip>
          <a:srcRect r="4406" b="-3018"/>
          <a:stretch/>
        </p:blipFill>
        <p:spPr>
          <a:xfrm>
            <a:off x="4572000" y="0"/>
            <a:ext cx="4648951" cy="2949300"/>
          </a:xfrm>
          <a:prstGeom prst="rect">
            <a:avLst/>
          </a:prstGeom>
          <a:noFill/>
          <a:ln>
            <a:noFill/>
          </a:ln>
        </p:spPr>
      </p:pic>
      <p:pic>
        <p:nvPicPr>
          <p:cNvPr id="169" name="Google Shape;169;p30" descr="Joker: ecco la statua da collezione al costo di 1300 dollari"/>
          <p:cNvPicPr preferRelativeResize="0"/>
          <p:nvPr/>
        </p:nvPicPr>
        <p:blipFill rotWithShape="1">
          <a:blip r:embed="rId4">
            <a:alphaModFix/>
          </a:blip>
          <a:srcRect t="2835" r="1941" b="13032"/>
          <a:stretch/>
        </p:blipFill>
        <p:spPr>
          <a:xfrm>
            <a:off x="4454750" y="2457475"/>
            <a:ext cx="4766201" cy="2686026"/>
          </a:xfrm>
          <a:prstGeom prst="rect">
            <a:avLst/>
          </a:prstGeom>
          <a:noFill/>
          <a:ln>
            <a:noFill/>
          </a:ln>
        </p:spPr>
      </p:pic>
      <p:pic>
        <p:nvPicPr>
          <p:cNvPr id="170" name="Google Shape;170;p30"/>
          <p:cNvPicPr preferRelativeResize="0"/>
          <p:nvPr/>
        </p:nvPicPr>
        <p:blipFill rotWithShape="1">
          <a:blip r:embed="rId5">
            <a:alphaModFix/>
          </a:blip>
          <a:srcRect/>
          <a:stretch/>
        </p:blipFill>
        <p:spPr>
          <a:xfrm>
            <a:off x="-12" y="0"/>
            <a:ext cx="9220973" cy="5143500"/>
          </a:xfrm>
          <a:prstGeom prst="rect">
            <a:avLst/>
          </a:prstGeom>
          <a:noFill/>
          <a:ln>
            <a:noFill/>
          </a:ln>
        </p:spPr>
      </p:pic>
      <p:sp>
        <p:nvSpPr>
          <p:cNvPr id="171" name="Google Shape;171;p30"/>
          <p:cNvSpPr txBox="1">
            <a:spLocks noGrp="1"/>
          </p:cNvSpPr>
          <p:nvPr>
            <p:ph type="title"/>
          </p:nvPr>
        </p:nvSpPr>
        <p:spPr>
          <a:xfrm>
            <a:off x="237254" y="10"/>
            <a:ext cx="3880800" cy="1254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7A866"/>
              </a:buClr>
              <a:buSzPts val="3000"/>
              <a:buFont typeface="Calibri"/>
              <a:buNone/>
            </a:pPr>
            <a:r>
              <a:rPr lang="hr" sz="3000" b="1">
                <a:solidFill>
                  <a:srgbClr val="F7A866"/>
                </a:solidFill>
                <a:latin typeface="Calibri"/>
                <a:ea typeface="Calibri"/>
                <a:cs typeface="Calibri"/>
                <a:sym typeface="Calibri"/>
              </a:rPr>
              <a:t>Examples of stigmatizing behaviors:</a:t>
            </a:r>
            <a:endParaRPr sz="3000">
              <a:solidFill>
                <a:srgbClr val="F7A866"/>
              </a:solidFill>
              <a:latin typeface="Calibri"/>
              <a:ea typeface="Calibri"/>
              <a:cs typeface="Calibri"/>
              <a:sym typeface="Calibri"/>
            </a:endParaRPr>
          </a:p>
        </p:txBody>
      </p:sp>
      <p:sp>
        <p:nvSpPr>
          <p:cNvPr id="172" name="Google Shape;172;p30"/>
          <p:cNvSpPr txBox="1">
            <a:spLocks noGrp="1"/>
          </p:cNvSpPr>
          <p:nvPr>
            <p:ph type="body" idx="1"/>
          </p:nvPr>
        </p:nvSpPr>
        <p:spPr>
          <a:xfrm>
            <a:off x="161850" y="1556325"/>
            <a:ext cx="4871100" cy="3365100"/>
          </a:xfrm>
          <a:prstGeom prst="rect">
            <a:avLst/>
          </a:prstGeom>
          <a:noFill/>
          <a:ln>
            <a:noFill/>
          </a:ln>
        </p:spPr>
        <p:txBody>
          <a:bodyPr spcFirstLastPara="1" wrap="square" lIns="68575" tIns="34275" rIns="68575" bIns="34275" anchor="ctr" anchorCtr="0">
            <a:noAutofit/>
          </a:bodyPr>
          <a:lstStyle/>
          <a:p>
            <a:pPr marL="177800" lvl="0" indent="-63500" algn="l" rtl="0">
              <a:lnSpc>
                <a:spcPct val="80000"/>
              </a:lnSpc>
              <a:spcBef>
                <a:spcPts val="0"/>
              </a:spcBef>
              <a:spcAft>
                <a:spcPts val="0"/>
              </a:spcAft>
              <a:buClr>
                <a:schemeClr val="dk1"/>
              </a:buClr>
              <a:buSzPts val="1800"/>
              <a:buNone/>
            </a:pPr>
            <a:endParaRPr sz="1800">
              <a:solidFill>
                <a:srgbClr val="000000"/>
              </a:solidFill>
            </a:endParaRPr>
          </a:p>
          <a:p>
            <a:pPr marL="177800" lvl="0" indent="-184150" algn="l" rtl="0">
              <a:lnSpc>
                <a:spcPct val="80000"/>
              </a:lnSpc>
              <a:spcBef>
                <a:spcPts val="800"/>
              </a:spcBef>
              <a:spcAft>
                <a:spcPts val="0"/>
              </a:spcAft>
              <a:buClr>
                <a:schemeClr val="lt1"/>
              </a:buClr>
              <a:buSzPts val="1900"/>
              <a:buChar char="•"/>
            </a:pPr>
            <a:r>
              <a:rPr lang="hr" sz="1900">
                <a:solidFill>
                  <a:schemeClr val="lt1"/>
                </a:solidFill>
              </a:rPr>
              <a:t>Movies where the villain is a character with a mental illness.</a:t>
            </a:r>
            <a:br>
              <a:rPr lang="hr" sz="1900">
                <a:solidFill>
                  <a:schemeClr val="lt1"/>
                </a:solidFill>
              </a:rPr>
            </a:br>
            <a:endParaRPr sz="1900">
              <a:solidFill>
                <a:schemeClr val="lt1"/>
              </a:solidFill>
            </a:endParaRPr>
          </a:p>
          <a:p>
            <a:pPr marL="177800" lvl="0" indent="-184150" algn="l" rtl="0">
              <a:lnSpc>
                <a:spcPct val="80000"/>
              </a:lnSpc>
              <a:spcBef>
                <a:spcPts val="800"/>
              </a:spcBef>
              <a:spcAft>
                <a:spcPts val="0"/>
              </a:spcAft>
              <a:buClr>
                <a:schemeClr val="lt1"/>
              </a:buClr>
              <a:buSzPts val="1900"/>
              <a:buChar char="•"/>
            </a:pPr>
            <a:r>
              <a:rPr lang="hr" sz="1900">
                <a:solidFill>
                  <a:schemeClr val="lt1"/>
                </a:solidFill>
              </a:rPr>
              <a:t>Halloween costumes that present people with mental illness as violent and dangerous.</a:t>
            </a:r>
            <a:br>
              <a:rPr lang="hr" sz="1900">
                <a:solidFill>
                  <a:schemeClr val="lt1"/>
                </a:solidFill>
              </a:rPr>
            </a:br>
            <a:endParaRPr sz="1900">
              <a:solidFill>
                <a:schemeClr val="lt1"/>
              </a:solidFill>
            </a:endParaRPr>
          </a:p>
          <a:p>
            <a:pPr marL="177800" lvl="0" indent="-184150" algn="l" rtl="0">
              <a:lnSpc>
                <a:spcPct val="80000"/>
              </a:lnSpc>
              <a:spcBef>
                <a:spcPts val="800"/>
              </a:spcBef>
              <a:spcAft>
                <a:spcPts val="0"/>
              </a:spcAft>
              <a:buClr>
                <a:schemeClr val="lt1"/>
              </a:buClr>
              <a:buSzPts val="1900"/>
              <a:buChar char="•"/>
            </a:pPr>
            <a:r>
              <a:rPr lang="hr" sz="1900">
                <a:solidFill>
                  <a:schemeClr val="lt1"/>
                </a:solidFill>
              </a:rPr>
              <a:t>Treating mental health issues like they are something people can overcome if they just "try harder" or "snap out of it“.</a:t>
            </a:r>
            <a:br>
              <a:rPr lang="hr" sz="1900">
                <a:solidFill>
                  <a:schemeClr val="lt1"/>
                </a:solidFill>
              </a:rPr>
            </a:br>
            <a:endParaRPr sz="1900">
              <a:solidFill>
                <a:schemeClr val="lt1"/>
              </a:solidFill>
            </a:endParaRPr>
          </a:p>
          <a:p>
            <a:pPr marL="177800" lvl="0" indent="-184150" algn="l" rtl="0">
              <a:lnSpc>
                <a:spcPct val="80000"/>
              </a:lnSpc>
              <a:spcBef>
                <a:spcPts val="800"/>
              </a:spcBef>
              <a:spcAft>
                <a:spcPts val="0"/>
              </a:spcAft>
              <a:buClr>
                <a:schemeClr val="lt1"/>
              </a:buClr>
              <a:buSzPts val="1900"/>
              <a:buChar char="•"/>
            </a:pPr>
            <a:r>
              <a:rPr lang="hr" sz="1900">
                <a:solidFill>
                  <a:schemeClr val="lt1"/>
                </a:solidFill>
              </a:rPr>
              <a:t>Using phrases like "she's crazy" or "he's nuts" to describe other people or their behavior.</a:t>
            </a:r>
            <a:endParaRPr sz="1900"/>
          </a:p>
          <a:p>
            <a:pPr marL="177800" lvl="0" indent="-101600" algn="l" rtl="0">
              <a:lnSpc>
                <a:spcPct val="80000"/>
              </a:lnSpc>
              <a:spcBef>
                <a:spcPts val="800"/>
              </a:spcBef>
              <a:spcAft>
                <a:spcPts val="0"/>
              </a:spcAft>
              <a:buClr>
                <a:schemeClr val="dk1"/>
              </a:buClr>
              <a:buSzPts val="1300"/>
              <a:buNone/>
            </a:pPr>
            <a:endParaRPr sz="2000">
              <a:solidFill>
                <a:srgbClr val="000000"/>
              </a:solidFill>
            </a:endParaRPr>
          </a:p>
          <a:p>
            <a:pPr marL="177800" lvl="0" indent="-101600" algn="l" rtl="0">
              <a:lnSpc>
                <a:spcPct val="80000"/>
              </a:lnSpc>
              <a:spcBef>
                <a:spcPts val="800"/>
              </a:spcBef>
              <a:spcAft>
                <a:spcPts val="0"/>
              </a:spcAft>
              <a:buClr>
                <a:schemeClr val="dk1"/>
              </a:buClr>
              <a:buSzPts val="1300"/>
              <a:buNone/>
            </a:pPr>
            <a:endParaRPr sz="1300">
              <a:solidFill>
                <a:srgbClr val="000000"/>
              </a:solidFill>
            </a:endParaRPr>
          </a:p>
        </p:txBody>
      </p:sp>
      <p:cxnSp>
        <p:nvCxnSpPr>
          <p:cNvPr id="173" name="Google Shape;173;p30"/>
          <p:cNvCxnSpPr/>
          <p:nvPr/>
        </p:nvCxnSpPr>
        <p:spPr>
          <a:xfrm>
            <a:off x="379019" y="1254910"/>
            <a:ext cx="2793900" cy="3600"/>
          </a:xfrm>
          <a:prstGeom prst="straightConnector1">
            <a:avLst/>
          </a:prstGeom>
          <a:noFill/>
          <a:ln w="9525" cap="flat" cmpd="sng">
            <a:solidFill>
              <a:srgbClr val="F7A866"/>
            </a:solidFill>
            <a:prstDash val="solid"/>
            <a:miter lim="800000"/>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7"/>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7"/>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7"/>
          <p:cNvSpPr/>
          <p:nvPr/>
        </p:nvSpPr>
        <p:spPr>
          <a:xfrm>
            <a:off x="329650" y="166675"/>
            <a:ext cx="8511900" cy="26346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57" name="Google Shape;457;p57"/>
          <p:cNvSpPr txBox="1">
            <a:spLocks noGrp="1"/>
          </p:cNvSpPr>
          <p:nvPr>
            <p:ph type="body" idx="1"/>
          </p:nvPr>
        </p:nvSpPr>
        <p:spPr>
          <a:xfrm>
            <a:off x="697050" y="896413"/>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lnSpc>
                <a:spcPct val="70000"/>
              </a:lnSpc>
              <a:spcBef>
                <a:spcPts val="0"/>
              </a:spcBef>
              <a:spcAft>
                <a:spcPts val="0"/>
              </a:spcAft>
              <a:buClr>
                <a:schemeClr val="dk1"/>
              </a:buClr>
              <a:buSzPts val="1300"/>
              <a:buFont typeface="Arial"/>
              <a:buNone/>
            </a:pPr>
            <a:r>
              <a:rPr lang="hr" sz="2000" b="1"/>
              <a:t>Someone needs to be dangerously thin to have anorexia.</a:t>
            </a:r>
            <a:endParaRPr sz="2000"/>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458" name="Google Shape;458;p57"/>
          <p:cNvSpPr txBox="1">
            <a:spLocks noGrp="1"/>
          </p:cNvSpPr>
          <p:nvPr>
            <p:ph type="body" idx="1"/>
          </p:nvPr>
        </p:nvSpPr>
        <p:spPr>
          <a:xfrm>
            <a:off x="4683875" y="306150"/>
            <a:ext cx="39432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600"/>
              <a:t>A diagnosis of anorexia is linked with a range of problematic behaviors surrounding weight, including restricted eating, reluctance to gain weight, and relating self-worth to appearance and body shape. These behaviors do not always result in extreme or visibly low body weight. In fact, some people with severe anorexia may appear to have a normal body weight; this does not mean that their illness is not serious or does not require treatment.</a:t>
            </a:r>
            <a:endParaRPr sz="1600"/>
          </a:p>
          <a:p>
            <a:pPr marL="177800" lvl="0" indent="0" algn="ctr" rtl="0">
              <a:lnSpc>
                <a:spcPct val="80000"/>
              </a:lnSpc>
              <a:spcBef>
                <a:spcPts val="800"/>
              </a:spcBef>
              <a:spcAft>
                <a:spcPts val="0"/>
              </a:spcAft>
              <a:buNone/>
            </a:pPr>
            <a:endParaRPr sz="1600"/>
          </a:p>
          <a:p>
            <a:pPr marL="0" lvl="0" indent="0" algn="l" rtl="0">
              <a:lnSpc>
                <a:spcPct val="80000"/>
              </a:lnSpc>
              <a:spcBef>
                <a:spcPts val="800"/>
              </a:spcBef>
              <a:spcAft>
                <a:spcPts val="0"/>
              </a:spcAft>
              <a:buNone/>
            </a:pPr>
            <a:endParaRPr sz="1100"/>
          </a:p>
        </p:txBody>
      </p:sp>
      <p:sp>
        <p:nvSpPr>
          <p:cNvPr id="459" name="Google Shape;459;p57"/>
          <p:cNvSpPr/>
          <p:nvPr/>
        </p:nvSpPr>
        <p:spPr>
          <a:xfrm>
            <a:off x="363850" y="3030900"/>
            <a:ext cx="8443500" cy="20361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60" name="Google Shape;460;p57"/>
          <p:cNvSpPr txBox="1">
            <a:spLocks noGrp="1"/>
          </p:cNvSpPr>
          <p:nvPr>
            <p:ph type="body" idx="1"/>
          </p:nvPr>
        </p:nvSpPr>
        <p:spPr>
          <a:xfrm>
            <a:off x="552150" y="3349350"/>
            <a:ext cx="3943200" cy="1399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lnSpc>
                <a:spcPct val="70000"/>
              </a:lnSpc>
              <a:spcBef>
                <a:spcPts val="800"/>
              </a:spcBef>
              <a:spcAft>
                <a:spcPts val="0"/>
              </a:spcAft>
              <a:buClr>
                <a:schemeClr val="dk1"/>
              </a:buClr>
              <a:buSzPts val="1300"/>
              <a:buFont typeface="Arial"/>
              <a:buNone/>
            </a:pPr>
            <a:r>
              <a:rPr lang="hr" sz="2000" b="1"/>
              <a:t>People with anorexia do not eat.</a:t>
            </a:r>
            <a:endParaRPr sz="2400"/>
          </a:p>
        </p:txBody>
      </p:sp>
      <p:sp>
        <p:nvSpPr>
          <p:cNvPr id="461" name="Google Shape;461;p57"/>
          <p:cNvSpPr txBox="1">
            <a:spLocks noGrp="1"/>
          </p:cNvSpPr>
          <p:nvPr>
            <p:ph type="body" idx="1"/>
          </p:nvPr>
        </p:nvSpPr>
        <p:spPr>
          <a:xfrm>
            <a:off x="4576775" y="3030900"/>
            <a:ext cx="4157400" cy="17145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600"/>
              <a:t>People with anorexia do eat, but they follow strict rules, practice extreme calorie restriction and avoid certain foods. They may also keep a rigid food log and track every calorie they consume. These behaviors are maladaptive and can lead to a lack of energy and nutrients to properly fuel the body and can have extreme health consequences.</a:t>
            </a:r>
            <a:endParaRPr sz="1600"/>
          </a:p>
          <a:p>
            <a:pPr marL="0" lvl="0" indent="0" algn="ctr" rtl="0">
              <a:lnSpc>
                <a:spcPct val="80000"/>
              </a:lnSpc>
              <a:spcBef>
                <a:spcPts val="800"/>
              </a:spcBef>
              <a:spcAft>
                <a:spcPts val="0"/>
              </a:spcAft>
              <a:buNone/>
            </a:pPr>
            <a:endParaRPr sz="1600"/>
          </a:p>
        </p:txBody>
      </p:sp>
      <p:sp>
        <p:nvSpPr>
          <p:cNvPr id="462" name="Google Shape;462;p57"/>
          <p:cNvSpPr txBox="1">
            <a:spLocks noGrp="1"/>
          </p:cNvSpPr>
          <p:nvPr>
            <p:ph type="body" idx="1"/>
          </p:nvPr>
        </p:nvSpPr>
        <p:spPr>
          <a:xfrm>
            <a:off x="4683875" y="1666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463" name="Google Shape;463;p57"/>
          <p:cNvSpPr txBox="1">
            <a:spLocks noGrp="1"/>
          </p:cNvSpPr>
          <p:nvPr>
            <p:ph type="body" idx="1"/>
          </p:nvPr>
        </p:nvSpPr>
        <p:spPr>
          <a:xfrm>
            <a:off x="4683875" y="294542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464" name="Google Shape;464;p57"/>
          <p:cNvSpPr txBox="1">
            <a:spLocks noGrp="1"/>
          </p:cNvSpPr>
          <p:nvPr>
            <p:ph type="body" idx="1"/>
          </p:nvPr>
        </p:nvSpPr>
        <p:spPr>
          <a:xfrm>
            <a:off x="697050" y="594255"/>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465" name="Google Shape;465;p57"/>
          <p:cNvSpPr txBox="1">
            <a:spLocks noGrp="1"/>
          </p:cNvSpPr>
          <p:nvPr>
            <p:ph type="body" idx="1"/>
          </p:nvPr>
        </p:nvSpPr>
        <p:spPr>
          <a:xfrm>
            <a:off x="697050" y="334934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8"/>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8"/>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8"/>
          <p:cNvSpPr/>
          <p:nvPr/>
        </p:nvSpPr>
        <p:spPr>
          <a:xfrm>
            <a:off x="329650" y="166675"/>
            <a:ext cx="8511900" cy="27573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73" name="Google Shape;473;p58"/>
          <p:cNvSpPr txBox="1">
            <a:spLocks noGrp="1"/>
          </p:cNvSpPr>
          <p:nvPr>
            <p:ph type="body" idx="1"/>
          </p:nvPr>
        </p:nvSpPr>
        <p:spPr>
          <a:xfrm>
            <a:off x="697050" y="957763"/>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lnSpc>
                <a:spcPct val="70000"/>
              </a:lnSpc>
              <a:spcBef>
                <a:spcPts val="800"/>
              </a:spcBef>
              <a:spcAft>
                <a:spcPts val="0"/>
              </a:spcAft>
              <a:buClr>
                <a:schemeClr val="dk1"/>
              </a:buClr>
              <a:buSzPts val="1300"/>
              <a:buFont typeface="Arial"/>
              <a:buNone/>
            </a:pPr>
            <a:r>
              <a:rPr lang="hr" sz="2000" b="1"/>
              <a:t>Men don’t suffer from anorexia.</a:t>
            </a:r>
            <a:endParaRPr sz="24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474" name="Google Shape;474;p58"/>
          <p:cNvSpPr txBox="1">
            <a:spLocks noGrp="1"/>
          </p:cNvSpPr>
          <p:nvPr>
            <p:ph type="body" idx="1"/>
          </p:nvPr>
        </p:nvSpPr>
        <p:spPr>
          <a:xfrm>
            <a:off x="4572000" y="166675"/>
            <a:ext cx="41574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600"/>
              <a:t>Although anorexia is more common in women, it can most certainly be diagnosed in men. Anorexia in men may have a slightly different symptom presentation in a way that men aspire to be lean and muscular, rather than extremely thin. Men are not immune to the pressures of social expectations, and can also experience feelings of anxiety and dissatisfaction related to their body shape. The stigma associated with male anorexia may lead to delays in men seeking and receiving treatment, which can impact their long-term health.</a:t>
            </a:r>
            <a:endParaRPr sz="2000" b="1"/>
          </a:p>
          <a:p>
            <a:pPr marL="177800" lvl="0" indent="0" algn="ctr" rtl="0">
              <a:lnSpc>
                <a:spcPct val="80000"/>
              </a:lnSpc>
              <a:spcBef>
                <a:spcPts val="800"/>
              </a:spcBef>
              <a:spcAft>
                <a:spcPts val="0"/>
              </a:spcAft>
              <a:buNone/>
            </a:pPr>
            <a:endParaRPr sz="1600"/>
          </a:p>
          <a:p>
            <a:pPr marL="0" lvl="0" indent="0" algn="l" rtl="0">
              <a:lnSpc>
                <a:spcPct val="80000"/>
              </a:lnSpc>
              <a:spcBef>
                <a:spcPts val="800"/>
              </a:spcBef>
              <a:spcAft>
                <a:spcPts val="0"/>
              </a:spcAft>
              <a:buNone/>
            </a:pPr>
            <a:endParaRPr sz="1100"/>
          </a:p>
        </p:txBody>
      </p:sp>
      <p:sp>
        <p:nvSpPr>
          <p:cNvPr id="475" name="Google Shape;475;p58"/>
          <p:cNvSpPr/>
          <p:nvPr/>
        </p:nvSpPr>
        <p:spPr>
          <a:xfrm>
            <a:off x="398000" y="3082625"/>
            <a:ext cx="8443500" cy="19119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76" name="Google Shape;476;p58"/>
          <p:cNvSpPr txBox="1">
            <a:spLocks noGrp="1"/>
          </p:cNvSpPr>
          <p:nvPr>
            <p:ph type="body" idx="1"/>
          </p:nvPr>
        </p:nvSpPr>
        <p:spPr>
          <a:xfrm>
            <a:off x="552150" y="3338975"/>
            <a:ext cx="3943200" cy="1399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lnSpc>
                <a:spcPct val="70000"/>
              </a:lnSpc>
              <a:spcBef>
                <a:spcPts val="0"/>
              </a:spcBef>
              <a:spcAft>
                <a:spcPts val="0"/>
              </a:spcAft>
              <a:buClr>
                <a:schemeClr val="dk1"/>
              </a:buClr>
              <a:buSzPts val="1300"/>
              <a:buFont typeface="Arial"/>
              <a:buNone/>
            </a:pPr>
            <a:r>
              <a:rPr lang="hr" sz="2000" b="1"/>
              <a:t>Anorexia is a choice.</a:t>
            </a:r>
            <a:endParaRPr sz="2000"/>
          </a:p>
          <a:p>
            <a:pPr marL="0" lvl="0" indent="0" algn="l" rtl="0">
              <a:lnSpc>
                <a:spcPct val="80000"/>
              </a:lnSpc>
              <a:spcBef>
                <a:spcPts val="800"/>
              </a:spcBef>
              <a:spcAft>
                <a:spcPts val="0"/>
              </a:spcAft>
              <a:buClr>
                <a:schemeClr val="dk1"/>
              </a:buClr>
              <a:buSzPts val="2100"/>
              <a:buNone/>
            </a:pPr>
            <a:endParaRPr sz="2000" b="1"/>
          </a:p>
        </p:txBody>
      </p:sp>
      <p:sp>
        <p:nvSpPr>
          <p:cNvPr id="477" name="Google Shape;477;p58"/>
          <p:cNvSpPr txBox="1">
            <a:spLocks noGrp="1"/>
          </p:cNvSpPr>
          <p:nvPr>
            <p:ph type="body" idx="1"/>
          </p:nvPr>
        </p:nvSpPr>
        <p:spPr>
          <a:xfrm>
            <a:off x="4683875" y="3088175"/>
            <a:ext cx="4157400" cy="2036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600"/>
              <a:t>For those who have not experienced an eating disorder, extreme restriction of food may appear to be a matter of choice. However, behaviors related to anorexia are often linked to much deeper thoughts and beliefs. Anorexia is an eating disorder based in low self-worth, self-doubt and extreme fear of weight gain. </a:t>
            </a:r>
            <a:endParaRPr sz="1600"/>
          </a:p>
          <a:p>
            <a:pPr marL="0" lvl="0" indent="0" algn="ctr" rtl="0">
              <a:lnSpc>
                <a:spcPct val="80000"/>
              </a:lnSpc>
              <a:spcBef>
                <a:spcPts val="800"/>
              </a:spcBef>
              <a:spcAft>
                <a:spcPts val="0"/>
              </a:spcAft>
              <a:buNone/>
            </a:pPr>
            <a:endParaRPr sz="1600"/>
          </a:p>
        </p:txBody>
      </p:sp>
      <p:sp>
        <p:nvSpPr>
          <p:cNvPr id="478" name="Google Shape;478;p58"/>
          <p:cNvSpPr txBox="1">
            <a:spLocks noGrp="1"/>
          </p:cNvSpPr>
          <p:nvPr>
            <p:ph type="body" idx="1"/>
          </p:nvPr>
        </p:nvSpPr>
        <p:spPr>
          <a:xfrm>
            <a:off x="4679100" y="1666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479" name="Google Shape;479;p58"/>
          <p:cNvSpPr txBox="1">
            <a:spLocks noGrp="1"/>
          </p:cNvSpPr>
          <p:nvPr>
            <p:ph type="body" idx="1"/>
          </p:nvPr>
        </p:nvSpPr>
        <p:spPr>
          <a:xfrm>
            <a:off x="4790975" y="308262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480" name="Google Shape;480;p58"/>
          <p:cNvSpPr txBox="1">
            <a:spLocks noGrp="1"/>
          </p:cNvSpPr>
          <p:nvPr>
            <p:ph type="body" idx="1"/>
          </p:nvPr>
        </p:nvSpPr>
        <p:spPr>
          <a:xfrm>
            <a:off x="697050" y="65701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481" name="Google Shape;481;p58"/>
          <p:cNvSpPr txBox="1">
            <a:spLocks noGrp="1"/>
          </p:cNvSpPr>
          <p:nvPr>
            <p:ph type="body" idx="1"/>
          </p:nvPr>
        </p:nvSpPr>
        <p:spPr>
          <a:xfrm>
            <a:off x="697050" y="333896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9"/>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9"/>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9"/>
          <p:cNvSpPr/>
          <p:nvPr/>
        </p:nvSpPr>
        <p:spPr>
          <a:xfrm>
            <a:off x="329650" y="166675"/>
            <a:ext cx="8511900" cy="30021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89" name="Google Shape;489;p59"/>
          <p:cNvSpPr txBox="1">
            <a:spLocks noGrp="1"/>
          </p:cNvSpPr>
          <p:nvPr>
            <p:ph type="body" idx="1"/>
          </p:nvPr>
        </p:nvSpPr>
        <p:spPr>
          <a:xfrm>
            <a:off x="697050" y="1080163"/>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lnSpc>
                <a:spcPct val="70000"/>
              </a:lnSpc>
              <a:spcBef>
                <a:spcPts val="800"/>
              </a:spcBef>
              <a:spcAft>
                <a:spcPts val="0"/>
              </a:spcAft>
              <a:buClr>
                <a:schemeClr val="dk1"/>
              </a:buClr>
              <a:buSzPts val="1300"/>
              <a:buFont typeface="Arial"/>
              <a:buNone/>
            </a:pPr>
            <a:r>
              <a:rPr lang="hr" sz="2000" b="1"/>
              <a:t>Anorexia is just a cry for attention.</a:t>
            </a:r>
            <a:endParaRPr sz="2000"/>
          </a:p>
          <a:p>
            <a:pPr marL="0" lvl="0" indent="0" algn="ctr" rtl="0">
              <a:lnSpc>
                <a:spcPct val="70000"/>
              </a:lnSpc>
              <a:spcBef>
                <a:spcPts val="800"/>
              </a:spcBef>
              <a:spcAft>
                <a:spcPts val="0"/>
              </a:spcAft>
              <a:buClr>
                <a:schemeClr val="dk1"/>
              </a:buClr>
              <a:buSzPts val="1300"/>
              <a:buFont typeface="Arial"/>
              <a:buNone/>
            </a:pPr>
            <a:endParaRPr sz="1600"/>
          </a:p>
          <a:p>
            <a:pPr marL="0" lvl="0" indent="0" algn="l" rtl="0">
              <a:lnSpc>
                <a:spcPct val="70000"/>
              </a:lnSpc>
              <a:spcBef>
                <a:spcPts val="800"/>
              </a:spcBef>
              <a:spcAft>
                <a:spcPts val="0"/>
              </a:spcAft>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490" name="Google Shape;490;p59"/>
          <p:cNvSpPr txBox="1">
            <a:spLocks noGrp="1"/>
          </p:cNvSpPr>
          <p:nvPr>
            <p:ph type="body" idx="1"/>
          </p:nvPr>
        </p:nvSpPr>
        <p:spPr>
          <a:xfrm>
            <a:off x="4683875" y="306150"/>
            <a:ext cx="39432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600"/>
              <a:t>Anorexia is a severe and debilitating psychiatric condition that is to be taken seriously. The negative outcomes of anorexia can include loss of bone density, heart complications, organ failure, or in severe cases, death. These outcomes are not to be taken lightly and are far more serious than attention-seeking behavior. By reducing anorexia to an attention-seeking disorder, people suffering from the disorder may feel ashamed or embarrassed, which can worsen their condition and prevent them from seeking help.</a:t>
            </a:r>
            <a:endParaRPr sz="1600"/>
          </a:p>
          <a:p>
            <a:pPr marL="177800" lvl="0" indent="0" algn="ctr" rtl="0">
              <a:lnSpc>
                <a:spcPct val="80000"/>
              </a:lnSpc>
              <a:spcBef>
                <a:spcPts val="800"/>
              </a:spcBef>
              <a:spcAft>
                <a:spcPts val="0"/>
              </a:spcAft>
              <a:buNone/>
            </a:pPr>
            <a:endParaRPr sz="1600"/>
          </a:p>
          <a:p>
            <a:pPr marL="0" lvl="0" indent="0" algn="l" rtl="0">
              <a:lnSpc>
                <a:spcPct val="80000"/>
              </a:lnSpc>
              <a:spcBef>
                <a:spcPts val="800"/>
              </a:spcBef>
              <a:spcAft>
                <a:spcPts val="0"/>
              </a:spcAft>
              <a:buNone/>
            </a:pPr>
            <a:endParaRPr sz="1100"/>
          </a:p>
        </p:txBody>
      </p:sp>
      <p:sp>
        <p:nvSpPr>
          <p:cNvPr id="491" name="Google Shape;491;p59"/>
          <p:cNvSpPr/>
          <p:nvPr/>
        </p:nvSpPr>
        <p:spPr>
          <a:xfrm>
            <a:off x="398000" y="3383075"/>
            <a:ext cx="8443500" cy="16116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92" name="Google Shape;492;p59"/>
          <p:cNvSpPr txBox="1">
            <a:spLocks noGrp="1"/>
          </p:cNvSpPr>
          <p:nvPr>
            <p:ph type="body" idx="1"/>
          </p:nvPr>
        </p:nvSpPr>
        <p:spPr>
          <a:xfrm>
            <a:off x="552150" y="3576125"/>
            <a:ext cx="3943200" cy="10989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lnSpc>
                <a:spcPct val="70000"/>
              </a:lnSpc>
              <a:spcBef>
                <a:spcPts val="800"/>
              </a:spcBef>
              <a:spcAft>
                <a:spcPts val="0"/>
              </a:spcAft>
              <a:buClr>
                <a:schemeClr val="dk1"/>
              </a:buClr>
              <a:buSzPts val="1300"/>
              <a:buFont typeface="Arial"/>
              <a:buNone/>
            </a:pPr>
            <a:r>
              <a:rPr lang="hr" sz="2000" b="1"/>
              <a:t>You cannot die from anorexia if you exercise to keep your heart strong.</a:t>
            </a:r>
            <a:endParaRPr sz="2000"/>
          </a:p>
          <a:p>
            <a:pPr marL="0" lvl="0" indent="0" algn="ctr" rtl="0">
              <a:lnSpc>
                <a:spcPct val="80000"/>
              </a:lnSpc>
              <a:spcBef>
                <a:spcPts val="800"/>
              </a:spcBef>
              <a:spcAft>
                <a:spcPts val="0"/>
              </a:spcAft>
              <a:buClr>
                <a:schemeClr val="dk1"/>
              </a:buClr>
              <a:buSzPts val="2100"/>
              <a:buNone/>
            </a:pPr>
            <a:endParaRPr sz="2000" b="1"/>
          </a:p>
        </p:txBody>
      </p:sp>
      <p:sp>
        <p:nvSpPr>
          <p:cNvPr id="493" name="Google Shape;493;p59"/>
          <p:cNvSpPr txBox="1">
            <a:spLocks noGrp="1"/>
          </p:cNvSpPr>
          <p:nvPr>
            <p:ph type="body" idx="1"/>
          </p:nvPr>
        </p:nvSpPr>
        <p:spPr>
          <a:xfrm>
            <a:off x="4683875" y="3383075"/>
            <a:ext cx="4157400" cy="14850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600"/>
              <a:t>In general, exercise is a great strategy for developing a strong heart and cardiovascular system. However, this is not true for people with anorexia, and exercise may be a high-risk behavior for people with this eating disorder.</a:t>
            </a:r>
            <a:endParaRPr sz="2000" b="1"/>
          </a:p>
          <a:p>
            <a:pPr marL="0" lvl="0" indent="0" algn="ctr" rtl="0">
              <a:lnSpc>
                <a:spcPct val="80000"/>
              </a:lnSpc>
              <a:spcBef>
                <a:spcPts val="800"/>
              </a:spcBef>
              <a:spcAft>
                <a:spcPts val="0"/>
              </a:spcAft>
              <a:buNone/>
            </a:pPr>
            <a:endParaRPr sz="1600"/>
          </a:p>
        </p:txBody>
      </p:sp>
      <p:sp>
        <p:nvSpPr>
          <p:cNvPr id="494" name="Google Shape;494;p59"/>
          <p:cNvSpPr txBox="1">
            <a:spLocks noGrp="1"/>
          </p:cNvSpPr>
          <p:nvPr>
            <p:ph type="body" idx="1"/>
          </p:nvPr>
        </p:nvSpPr>
        <p:spPr>
          <a:xfrm>
            <a:off x="4790975" y="1666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495" name="Google Shape;495;p59"/>
          <p:cNvSpPr txBox="1">
            <a:spLocks noGrp="1"/>
          </p:cNvSpPr>
          <p:nvPr>
            <p:ph type="body" idx="1"/>
          </p:nvPr>
        </p:nvSpPr>
        <p:spPr>
          <a:xfrm>
            <a:off x="4790975" y="33253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496" name="Google Shape;496;p59"/>
          <p:cNvSpPr txBox="1">
            <a:spLocks noGrp="1"/>
          </p:cNvSpPr>
          <p:nvPr>
            <p:ph type="body" idx="1"/>
          </p:nvPr>
        </p:nvSpPr>
        <p:spPr>
          <a:xfrm>
            <a:off x="697050" y="72826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497" name="Google Shape;497;p59"/>
          <p:cNvSpPr txBox="1">
            <a:spLocks noGrp="1"/>
          </p:cNvSpPr>
          <p:nvPr>
            <p:ph type="body" idx="1"/>
          </p:nvPr>
        </p:nvSpPr>
        <p:spPr>
          <a:xfrm>
            <a:off x="697050" y="357611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0"/>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0"/>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0"/>
          <p:cNvSpPr/>
          <p:nvPr/>
        </p:nvSpPr>
        <p:spPr>
          <a:xfrm>
            <a:off x="316050" y="458400"/>
            <a:ext cx="8511900" cy="42267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05" name="Google Shape;505;p60"/>
          <p:cNvSpPr txBox="1">
            <a:spLocks noGrp="1"/>
          </p:cNvSpPr>
          <p:nvPr>
            <p:ph type="body" idx="1"/>
          </p:nvPr>
        </p:nvSpPr>
        <p:spPr>
          <a:xfrm>
            <a:off x="612400" y="1984188"/>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lnSpc>
                <a:spcPct val="70000"/>
              </a:lnSpc>
              <a:spcBef>
                <a:spcPts val="800"/>
              </a:spcBef>
              <a:spcAft>
                <a:spcPts val="0"/>
              </a:spcAft>
              <a:buClr>
                <a:schemeClr val="dk1"/>
              </a:buClr>
              <a:buSzPts val="1300"/>
              <a:buFont typeface="Arial"/>
              <a:buNone/>
            </a:pPr>
            <a:r>
              <a:rPr lang="hr" sz="2000" b="1"/>
              <a:t>Anorexia is a phase that can be outgrown.</a:t>
            </a:r>
            <a:endParaRPr sz="1800"/>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506" name="Google Shape;506;p60"/>
          <p:cNvSpPr txBox="1">
            <a:spLocks noGrp="1"/>
          </p:cNvSpPr>
          <p:nvPr>
            <p:ph type="body" idx="1"/>
          </p:nvPr>
        </p:nvSpPr>
        <p:spPr>
          <a:xfrm>
            <a:off x="4683875" y="934525"/>
            <a:ext cx="39432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70000"/>
              </a:lnSpc>
              <a:spcBef>
                <a:spcPts val="800"/>
              </a:spcBef>
              <a:spcAft>
                <a:spcPts val="0"/>
              </a:spcAft>
              <a:buNone/>
            </a:pPr>
            <a:r>
              <a:rPr lang="hr" sz="1700"/>
              <a:t>Anorexia tends to begin for the first time during adolescence, which is believed to be related to some of the changes associated with puberty and growing societal pressure surrounding weight and body shape. It is linked to harmful ways of thinking and problematic coping strategies. These thoughts and behaviors are often so deep that it can take a considerable amount of time and effort to unlearn them. Because of this, it is rare that anorexia will stop without treatment, or with age. Thankfully, there are various treatment options available, such as family-based therapy, cognitive behavioral therapy and nutrition counseling. These treatments can be life-saving for a person suffering from an eating disorder. </a:t>
            </a:r>
            <a:endParaRPr sz="1500"/>
          </a:p>
          <a:p>
            <a:pPr marL="177800" lvl="0" indent="-88900" algn="l" rtl="0">
              <a:lnSpc>
                <a:spcPct val="70000"/>
              </a:lnSpc>
              <a:spcBef>
                <a:spcPts val="800"/>
              </a:spcBef>
              <a:spcAft>
                <a:spcPts val="0"/>
              </a:spcAft>
              <a:buClr>
                <a:schemeClr val="dk1"/>
              </a:buClr>
              <a:buSzPts val="1300"/>
              <a:buFont typeface="Arial"/>
              <a:buNone/>
            </a:pPr>
            <a:endParaRPr sz="1300"/>
          </a:p>
          <a:p>
            <a:pPr marL="177800" lvl="0" indent="0" algn="ctr" rtl="0">
              <a:lnSpc>
                <a:spcPct val="80000"/>
              </a:lnSpc>
              <a:spcBef>
                <a:spcPts val="800"/>
              </a:spcBef>
              <a:spcAft>
                <a:spcPts val="0"/>
              </a:spcAft>
              <a:buNone/>
            </a:pPr>
            <a:endParaRPr sz="1600"/>
          </a:p>
          <a:p>
            <a:pPr marL="0" lvl="0" indent="0" algn="l" rtl="0">
              <a:lnSpc>
                <a:spcPct val="80000"/>
              </a:lnSpc>
              <a:spcBef>
                <a:spcPts val="800"/>
              </a:spcBef>
              <a:spcAft>
                <a:spcPts val="0"/>
              </a:spcAft>
              <a:buNone/>
            </a:pPr>
            <a:endParaRPr sz="1100"/>
          </a:p>
        </p:txBody>
      </p:sp>
      <p:sp>
        <p:nvSpPr>
          <p:cNvPr id="507" name="Google Shape;507;p60"/>
          <p:cNvSpPr txBox="1">
            <a:spLocks noGrp="1"/>
          </p:cNvSpPr>
          <p:nvPr>
            <p:ph type="body" idx="1"/>
          </p:nvPr>
        </p:nvSpPr>
        <p:spPr>
          <a:xfrm>
            <a:off x="4683875" y="458400"/>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508" name="Google Shape;508;p60"/>
          <p:cNvSpPr txBox="1">
            <a:spLocks noGrp="1"/>
          </p:cNvSpPr>
          <p:nvPr>
            <p:ph type="body" idx="1"/>
          </p:nvPr>
        </p:nvSpPr>
        <p:spPr>
          <a:xfrm>
            <a:off x="612400" y="151559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512"/>
        <p:cNvGrpSpPr/>
        <p:nvPr/>
      </p:nvGrpSpPr>
      <p:grpSpPr>
        <a:xfrm>
          <a:off x="0" y="0"/>
          <a:ext cx="0" cy="0"/>
          <a:chOff x="0" y="0"/>
          <a:chExt cx="0" cy="0"/>
        </a:xfrm>
      </p:grpSpPr>
      <p:sp>
        <p:nvSpPr>
          <p:cNvPr id="513" name="Google Shape;513;p61"/>
          <p:cNvSpPr/>
          <p:nvPr/>
        </p:nvSpPr>
        <p:spPr>
          <a:xfrm>
            <a:off x="0" y="-2493"/>
            <a:ext cx="9144000" cy="5145993"/>
          </a:xfrm>
          <a:prstGeom prst="rect">
            <a:avLst/>
          </a:prstGeom>
          <a:solidFill>
            <a:schemeClr val="dk1">
              <a:alpha val="8627"/>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14" name="Google Shape;514;p61"/>
          <p:cNvSpPr/>
          <p:nvPr/>
        </p:nvSpPr>
        <p:spPr>
          <a:xfrm>
            <a:off x="0" y="0"/>
            <a:ext cx="8840065" cy="5143500"/>
          </a:xfrm>
          <a:custGeom>
            <a:avLst/>
            <a:gdLst/>
            <a:ahLst/>
            <a:cxnLst/>
            <a:rect l="l" t="t" r="r" b="b"/>
            <a:pathLst>
              <a:path w="11786754" h="6858000" extrusionOk="0">
                <a:moveTo>
                  <a:pt x="0" y="0"/>
                </a:moveTo>
                <a:lnTo>
                  <a:pt x="8610600" y="0"/>
                </a:lnTo>
                <a:lnTo>
                  <a:pt x="11786754" y="6858000"/>
                </a:lnTo>
                <a:lnTo>
                  <a:pt x="0" y="6858000"/>
                </a:lnTo>
                <a:close/>
              </a:path>
            </a:pathLst>
          </a:custGeom>
          <a:solidFill>
            <a:schemeClr val="dk1">
              <a:alpha val="29803"/>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15" name="Google Shape;515;p61"/>
          <p:cNvSpPr/>
          <p:nvPr/>
        </p:nvSpPr>
        <p:spPr>
          <a:xfrm>
            <a:off x="0" y="0"/>
            <a:ext cx="2686050" cy="5143500"/>
          </a:xfrm>
          <a:custGeom>
            <a:avLst/>
            <a:gdLst/>
            <a:ahLst/>
            <a:cxnLst/>
            <a:rect l="l" t="t" r="r" b="b"/>
            <a:pathLst>
              <a:path w="3581400" h="6858000" extrusionOk="0">
                <a:moveTo>
                  <a:pt x="0" y="0"/>
                </a:moveTo>
                <a:lnTo>
                  <a:pt x="405246" y="0"/>
                </a:lnTo>
                <a:lnTo>
                  <a:pt x="3581400" y="6858000"/>
                </a:lnTo>
                <a:lnTo>
                  <a:pt x="0" y="6858000"/>
                </a:lnTo>
                <a:close/>
              </a:path>
            </a:pathLst>
          </a:custGeom>
          <a:solidFill>
            <a:schemeClr val="dk1">
              <a:alpha val="29803"/>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16" name="Google Shape;516;p61"/>
          <p:cNvSpPr txBox="1">
            <a:spLocks noGrp="1"/>
          </p:cNvSpPr>
          <p:nvPr>
            <p:ph type="title"/>
          </p:nvPr>
        </p:nvSpPr>
        <p:spPr>
          <a:xfrm>
            <a:off x="420053" y="154306"/>
            <a:ext cx="4989195" cy="1176056"/>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68040"/>
              </a:buClr>
              <a:buSzPts val="3300"/>
              <a:buFont typeface="Calibri"/>
              <a:buNone/>
            </a:pPr>
            <a:r>
              <a:rPr lang="hr" sz="3000" b="1">
                <a:solidFill>
                  <a:srgbClr val="F68040"/>
                </a:solidFill>
              </a:rPr>
              <a:t>What signs to look out for:</a:t>
            </a:r>
            <a:endParaRPr sz="3000"/>
          </a:p>
        </p:txBody>
      </p:sp>
      <p:sp>
        <p:nvSpPr>
          <p:cNvPr id="517" name="Google Shape;517;p61"/>
          <p:cNvSpPr txBox="1">
            <a:spLocks noGrp="1"/>
          </p:cNvSpPr>
          <p:nvPr>
            <p:ph type="body" idx="1"/>
          </p:nvPr>
        </p:nvSpPr>
        <p:spPr>
          <a:xfrm>
            <a:off x="485698" y="1135863"/>
            <a:ext cx="4986000" cy="3746100"/>
          </a:xfrm>
          <a:prstGeom prst="rect">
            <a:avLst/>
          </a:prstGeom>
          <a:noFill/>
          <a:ln>
            <a:noFill/>
          </a:ln>
        </p:spPr>
        <p:txBody>
          <a:bodyPr spcFirstLastPara="1" wrap="square" lIns="68575" tIns="34275" rIns="68575" bIns="34275" anchor="t" anchorCtr="0">
            <a:noAutofit/>
          </a:bodyPr>
          <a:lstStyle/>
          <a:p>
            <a:pPr marL="177800" lvl="0" indent="-184150" algn="l" rtl="0">
              <a:lnSpc>
                <a:spcPct val="100000"/>
              </a:lnSpc>
              <a:spcBef>
                <a:spcPts val="0"/>
              </a:spcBef>
              <a:spcAft>
                <a:spcPts val="0"/>
              </a:spcAft>
              <a:buClr>
                <a:schemeClr val="lt1"/>
              </a:buClr>
              <a:buSzPts val="1900"/>
              <a:buChar char="•"/>
            </a:pPr>
            <a:r>
              <a:rPr lang="hr" sz="1900"/>
              <a:t>Fear of gaining weight</a:t>
            </a:r>
            <a:endParaRPr sz="1100"/>
          </a:p>
          <a:p>
            <a:pPr marL="177800" lvl="0" indent="-184150" algn="l" rtl="0">
              <a:lnSpc>
                <a:spcPct val="100000"/>
              </a:lnSpc>
              <a:spcBef>
                <a:spcPts val="800"/>
              </a:spcBef>
              <a:spcAft>
                <a:spcPts val="0"/>
              </a:spcAft>
              <a:buClr>
                <a:schemeClr val="lt1"/>
              </a:buClr>
              <a:buSzPts val="1900"/>
              <a:buChar char="•"/>
            </a:pPr>
            <a:r>
              <a:rPr lang="hr" sz="1900"/>
              <a:t>Dieting and exercising relentlessly, sometimes to the point of starvation</a:t>
            </a:r>
            <a:endParaRPr sz="1100"/>
          </a:p>
          <a:p>
            <a:pPr marL="177800" lvl="0" indent="-184150" algn="l" rtl="0">
              <a:lnSpc>
                <a:spcPct val="100000"/>
              </a:lnSpc>
              <a:spcBef>
                <a:spcPts val="800"/>
              </a:spcBef>
              <a:spcAft>
                <a:spcPts val="0"/>
              </a:spcAft>
              <a:buClr>
                <a:schemeClr val="lt1"/>
              </a:buClr>
              <a:buSzPts val="1900"/>
              <a:buChar char="•"/>
            </a:pPr>
            <a:r>
              <a:rPr lang="hr" sz="1900"/>
              <a:t>Fatigue, dizziness, mood swings</a:t>
            </a:r>
            <a:endParaRPr sz="1100"/>
          </a:p>
          <a:p>
            <a:pPr marL="177800" lvl="0" indent="-184150" algn="l" rtl="0">
              <a:lnSpc>
                <a:spcPct val="100000"/>
              </a:lnSpc>
              <a:spcBef>
                <a:spcPts val="800"/>
              </a:spcBef>
              <a:spcAft>
                <a:spcPts val="0"/>
              </a:spcAft>
              <a:buClr>
                <a:schemeClr val="lt1"/>
              </a:buClr>
              <a:buSzPts val="1900"/>
              <a:buChar char="•"/>
            </a:pPr>
            <a:r>
              <a:rPr lang="hr" sz="1900"/>
              <a:t>Counting calories obsessively and keeping food logs</a:t>
            </a:r>
            <a:endParaRPr sz="1100"/>
          </a:p>
          <a:p>
            <a:pPr marL="177800" lvl="0" indent="-184150" algn="l" rtl="0">
              <a:lnSpc>
                <a:spcPct val="100000"/>
              </a:lnSpc>
              <a:spcBef>
                <a:spcPts val="800"/>
              </a:spcBef>
              <a:spcAft>
                <a:spcPts val="0"/>
              </a:spcAft>
              <a:buClr>
                <a:schemeClr val="lt1"/>
              </a:buClr>
              <a:buSzPts val="1900"/>
              <a:buChar char="•"/>
            </a:pPr>
            <a:r>
              <a:rPr lang="hr" sz="1900"/>
              <a:t>Distorted body image, thinking they are overweight when in fact they are underweight</a:t>
            </a:r>
            <a:endParaRPr sz="1100"/>
          </a:p>
          <a:p>
            <a:pPr marL="177800" lvl="0" indent="-184150" algn="l" rtl="0">
              <a:lnSpc>
                <a:spcPct val="100000"/>
              </a:lnSpc>
              <a:spcBef>
                <a:spcPts val="800"/>
              </a:spcBef>
              <a:spcAft>
                <a:spcPts val="0"/>
              </a:spcAft>
              <a:buClr>
                <a:schemeClr val="lt1"/>
              </a:buClr>
              <a:buSzPts val="1900"/>
              <a:buChar char="•"/>
            </a:pPr>
            <a:r>
              <a:rPr lang="hr" sz="1900"/>
              <a:t>When confronted, someone with anorexia will often deny that there’s a problem</a:t>
            </a:r>
            <a:endParaRPr sz="1100"/>
          </a:p>
        </p:txBody>
      </p:sp>
      <p:pic>
        <p:nvPicPr>
          <p:cNvPr id="518" name="Google Shape;518;p61" descr="Slika na kojoj se prikazuje crtež&#10;&#10;Opis je automatski generiran"/>
          <p:cNvPicPr preferRelativeResize="0"/>
          <p:nvPr/>
        </p:nvPicPr>
        <p:blipFill rotWithShape="1">
          <a:blip r:embed="rId3">
            <a:alphaModFix/>
          </a:blip>
          <a:srcRect/>
          <a:stretch/>
        </p:blipFill>
        <p:spPr>
          <a:xfrm>
            <a:off x="5806320" y="-23239"/>
            <a:ext cx="3402289" cy="516674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22"/>
        <p:cNvGrpSpPr/>
        <p:nvPr/>
      </p:nvGrpSpPr>
      <p:grpSpPr>
        <a:xfrm>
          <a:off x="0" y="0"/>
          <a:ext cx="0" cy="0"/>
          <a:chOff x="0" y="0"/>
          <a:chExt cx="0" cy="0"/>
        </a:xfrm>
      </p:grpSpPr>
      <p:sp>
        <p:nvSpPr>
          <p:cNvPr id="523" name="Google Shape;523;p62"/>
          <p:cNvSpPr/>
          <p:nvPr/>
        </p:nvSpPr>
        <p:spPr>
          <a:xfrm>
            <a:off x="0" y="0"/>
            <a:ext cx="9144000" cy="5143499"/>
          </a:xfrm>
          <a:prstGeom prst="rect">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24" name="Google Shape;524;p62" descr="Slika na kojoj se prikazuje ptica, konj&#10;&#10;Opis je automatski generiran"/>
          <p:cNvPicPr preferRelativeResize="0">
            <a:picLocks noGrp="1"/>
          </p:cNvPicPr>
          <p:nvPr>
            <p:ph type="body" idx="1"/>
          </p:nvPr>
        </p:nvPicPr>
        <p:blipFill rotWithShape="1">
          <a:blip r:embed="rId3">
            <a:alphaModFix amt="50000"/>
          </a:blip>
          <a:srcRect r="887" b="-1"/>
          <a:stretch/>
        </p:blipFill>
        <p:spPr>
          <a:xfrm>
            <a:off x="15" y="1"/>
            <a:ext cx="9144000" cy="5143500"/>
          </a:xfrm>
          <a:prstGeom prst="rect">
            <a:avLst/>
          </a:prstGeom>
          <a:noFill/>
          <a:ln>
            <a:noFill/>
          </a:ln>
        </p:spPr>
      </p:pic>
      <p:sp>
        <p:nvSpPr>
          <p:cNvPr id="525" name="Google Shape;525;p62"/>
          <p:cNvSpPr/>
          <p:nvPr/>
        </p:nvSpPr>
        <p:spPr>
          <a:xfrm>
            <a:off x="1974538" y="3231833"/>
            <a:ext cx="5194800" cy="1362600"/>
          </a:xfrm>
          <a:prstGeom prst="roundRect">
            <a:avLst>
              <a:gd name="adj" fmla="val 41402"/>
            </a:avLst>
          </a:prstGeom>
          <a:solidFill>
            <a:srgbClr val="5E361D">
              <a:alpha val="53725"/>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26" name="Google Shape;526;p62"/>
          <p:cNvSpPr txBox="1">
            <a:spLocks noGrp="1"/>
          </p:cNvSpPr>
          <p:nvPr>
            <p:ph type="title"/>
          </p:nvPr>
        </p:nvSpPr>
        <p:spPr>
          <a:xfrm>
            <a:off x="1143013" y="3322213"/>
            <a:ext cx="6858000" cy="1002600"/>
          </a:xfrm>
          <a:prstGeom prst="rect">
            <a:avLst/>
          </a:prstGeom>
          <a:noFill/>
          <a:ln>
            <a:noFill/>
          </a:ln>
          <a:effectLst>
            <a:outerShdw blurRad="14288" dist="57150" dir="3240000" algn="bl" rotWithShape="0">
              <a:srgbClr val="000000">
                <a:alpha val="50000"/>
              </a:srgbClr>
            </a:outerShdw>
          </a:effectLst>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6000"/>
              <a:buFont typeface="Calibri"/>
              <a:buNone/>
            </a:pPr>
            <a:r>
              <a:rPr lang="hr" sz="6000" b="1"/>
              <a:t>Schizophrenia</a:t>
            </a:r>
            <a:endParaRPr sz="11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0"/>
        <p:cNvGrpSpPr/>
        <p:nvPr/>
      </p:nvGrpSpPr>
      <p:grpSpPr>
        <a:xfrm>
          <a:off x="0" y="0"/>
          <a:ext cx="0" cy="0"/>
          <a:chOff x="0" y="0"/>
          <a:chExt cx="0" cy="0"/>
        </a:xfrm>
      </p:grpSpPr>
      <p:sp>
        <p:nvSpPr>
          <p:cNvPr id="531" name="Google Shape;531;p6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endParaRPr sz="1100"/>
          </a:p>
        </p:txBody>
      </p:sp>
      <p:pic>
        <p:nvPicPr>
          <p:cNvPr id="532" name="Google Shape;532;p63" descr="Schizophrenia is a mental illness that changes the way you think, feel, and act -- and with the right treatment, it can be managed. Michelle Hammer tells her story.&#10;&#10;Subscribe to WebMD: https://www.youtube.com/user/WebMD &#10;&#10;Follow WebMD:&#10;Website: http://webmd.com &#10;Facebook: https://www.facebook.com/WebMD/ &#10;Pinterest: https://www.pinterest.com/webmd/ &#10;Twitter: https://twitter.com/WebMD &#10;Instagram: https://www.instagram.com/webmd/" title="Voices: Living with Schizophrenia | WebMD">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64"/>
          <p:cNvPicPr preferRelativeResize="0"/>
          <p:nvPr/>
        </p:nvPicPr>
        <p:blipFill>
          <a:blip r:embed="rId3">
            <a:alphaModFix amt="78000"/>
          </a:blip>
          <a:stretch>
            <a:fillRect/>
          </a:stretch>
        </p:blipFill>
        <p:spPr>
          <a:xfrm>
            <a:off x="0" y="0"/>
            <a:ext cx="9144000" cy="5143500"/>
          </a:xfrm>
          <a:prstGeom prst="rect">
            <a:avLst/>
          </a:prstGeom>
          <a:noFill/>
          <a:ln>
            <a:noFill/>
          </a:ln>
        </p:spPr>
      </p:pic>
      <p:sp>
        <p:nvSpPr>
          <p:cNvPr id="538" name="Google Shape;538;p64"/>
          <p:cNvSpPr txBox="1">
            <a:spLocks noGrp="1"/>
          </p:cNvSpPr>
          <p:nvPr>
            <p:ph type="title"/>
          </p:nvPr>
        </p:nvSpPr>
        <p:spPr>
          <a:xfrm>
            <a:off x="5573625" y="567000"/>
            <a:ext cx="3067200" cy="4009500"/>
          </a:xfrm>
          <a:prstGeom prst="rect">
            <a:avLst/>
          </a:prstGeom>
          <a:noFill/>
          <a:ln>
            <a:noFill/>
          </a:ln>
          <a:effectLst>
            <a:outerShdw blurRad="42863" dist="47625" dir="3480000" algn="bl" rotWithShape="0">
              <a:srgbClr val="FFFFFF">
                <a:alpha val="51000"/>
              </a:srgbClr>
            </a:outerShdw>
          </a:effectLst>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300"/>
              <a:buFont typeface="Calibri"/>
              <a:buNone/>
            </a:pPr>
            <a:r>
              <a:rPr lang="hr"/>
              <a:t>Busting the most common myths and misconceptions:</a:t>
            </a:r>
            <a:endParaRPr/>
          </a:p>
          <a:p>
            <a:pPr marL="0" lvl="0" indent="0" algn="ctr" rtl="0">
              <a:lnSpc>
                <a:spcPct val="90000"/>
              </a:lnSpc>
              <a:spcBef>
                <a:spcPts val="0"/>
              </a:spcBef>
              <a:spcAft>
                <a:spcPts val="0"/>
              </a:spcAft>
              <a:buClr>
                <a:schemeClr val="dk1"/>
              </a:buClr>
              <a:buSzPts val="3300"/>
              <a:buFont typeface="Calibri"/>
              <a:buNone/>
            </a:pPr>
            <a:endParaRPr/>
          </a:p>
          <a:p>
            <a:pPr marL="0" lvl="0" indent="0" algn="ctr" rtl="0">
              <a:lnSpc>
                <a:spcPct val="90000"/>
              </a:lnSpc>
              <a:spcBef>
                <a:spcPts val="0"/>
              </a:spcBef>
              <a:spcAft>
                <a:spcPts val="0"/>
              </a:spcAft>
              <a:buClr>
                <a:schemeClr val="dk1"/>
              </a:buClr>
              <a:buSzPts val="3300"/>
              <a:buFont typeface="Calibri"/>
              <a:buNone/>
            </a:pPr>
            <a:r>
              <a:rPr lang="hr" b="1"/>
              <a:t>SCHIZOPHRENIA</a:t>
            </a:r>
            <a:endParaRPr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5"/>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5"/>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5"/>
          <p:cNvSpPr/>
          <p:nvPr/>
        </p:nvSpPr>
        <p:spPr>
          <a:xfrm>
            <a:off x="329650" y="166675"/>
            <a:ext cx="8511900" cy="19611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46" name="Google Shape;546;p65"/>
          <p:cNvSpPr txBox="1">
            <a:spLocks noGrp="1"/>
          </p:cNvSpPr>
          <p:nvPr>
            <p:ph type="body" idx="1"/>
          </p:nvPr>
        </p:nvSpPr>
        <p:spPr>
          <a:xfrm>
            <a:off x="697050" y="728113"/>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lnSpc>
                <a:spcPct val="70000"/>
              </a:lnSpc>
              <a:spcBef>
                <a:spcPts val="0"/>
              </a:spcBef>
              <a:spcAft>
                <a:spcPts val="0"/>
              </a:spcAft>
              <a:buClr>
                <a:schemeClr val="dk1"/>
              </a:buClr>
              <a:buSzPts val="1600"/>
              <a:buFont typeface="Arial"/>
              <a:buNone/>
            </a:pPr>
            <a:r>
              <a:rPr lang="hr" sz="2000" b="1"/>
              <a:t>It means you have multiple personalities.</a:t>
            </a:r>
            <a:endParaRPr sz="2000"/>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547" name="Google Shape;547;p65"/>
          <p:cNvSpPr txBox="1">
            <a:spLocks noGrp="1"/>
          </p:cNvSpPr>
          <p:nvPr>
            <p:ph type="body" idx="1"/>
          </p:nvPr>
        </p:nvSpPr>
        <p:spPr>
          <a:xfrm>
            <a:off x="4683875" y="428500"/>
            <a:ext cx="39432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700"/>
              <a:t>A person with schizophrenia doesn't have two different personalities. Instead, they have false ideas or have lost touch with reality. Dissociative identity disorder is unrelated.</a:t>
            </a:r>
            <a:endParaRPr sz="1700"/>
          </a:p>
          <a:p>
            <a:pPr marL="0" lvl="0" indent="0" algn="l" rtl="0">
              <a:lnSpc>
                <a:spcPct val="80000"/>
              </a:lnSpc>
              <a:spcBef>
                <a:spcPts val="800"/>
              </a:spcBef>
              <a:spcAft>
                <a:spcPts val="0"/>
              </a:spcAft>
              <a:buNone/>
            </a:pPr>
            <a:endParaRPr sz="1100"/>
          </a:p>
        </p:txBody>
      </p:sp>
      <p:sp>
        <p:nvSpPr>
          <p:cNvPr id="548" name="Google Shape;548;p65"/>
          <p:cNvSpPr/>
          <p:nvPr/>
        </p:nvSpPr>
        <p:spPr>
          <a:xfrm>
            <a:off x="398000" y="2464600"/>
            <a:ext cx="8443500" cy="25299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49" name="Google Shape;549;p65"/>
          <p:cNvSpPr txBox="1">
            <a:spLocks noGrp="1"/>
          </p:cNvSpPr>
          <p:nvPr>
            <p:ph type="body" idx="1"/>
          </p:nvPr>
        </p:nvSpPr>
        <p:spPr>
          <a:xfrm>
            <a:off x="552150" y="2944850"/>
            <a:ext cx="3943200" cy="1399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lnSpc>
                <a:spcPct val="70000"/>
              </a:lnSpc>
              <a:spcBef>
                <a:spcPts val="800"/>
              </a:spcBef>
              <a:spcAft>
                <a:spcPts val="0"/>
              </a:spcAft>
              <a:buClr>
                <a:schemeClr val="dk1"/>
              </a:buClr>
              <a:buSzPts val="1600"/>
              <a:buFont typeface="Arial"/>
              <a:buNone/>
            </a:pPr>
            <a:r>
              <a:rPr lang="hr" sz="2000" b="1"/>
              <a:t>Most people with schizophrenia are violent or dangerous.</a:t>
            </a:r>
            <a:endParaRPr sz="2000"/>
          </a:p>
          <a:p>
            <a:pPr marL="0" lvl="0" indent="0" algn="ctr" rtl="0">
              <a:lnSpc>
                <a:spcPct val="80000"/>
              </a:lnSpc>
              <a:spcBef>
                <a:spcPts val="800"/>
              </a:spcBef>
              <a:spcAft>
                <a:spcPts val="0"/>
              </a:spcAft>
              <a:buClr>
                <a:schemeClr val="dk1"/>
              </a:buClr>
              <a:buSzPts val="2100"/>
              <a:buNone/>
            </a:pPr>
            <a:endParaRPr sz="2000" b="1"/>
          </a:p>
        </p:txBody>
      </p:sp>
      <p:sp>
        <p:nvSpPr>
          <p:cNvPr id="550" name="Google Shape;550;p65"/>
          <p:cNvSpPr txBox="1">
            <a:spLocks noGrp="1"/>
          </p:cNvSpPr>
          <p:nvPr>
            <p:ph type="body" idx="1"/>
          </p:nvPr>
        </p:nvSpPr>
        <p:spPr>
          <a:xfrm>
            <a:off x="4683875" y="2558750"/>
            <a:ext cx="4157400" cy="21714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700"/>
              <a:t>In movies and TV shows, who is the crazed killer? Often it's the character with this condition. That's not the case in real life. Even though people with schizophrenia can act unpredictably at times, most aren't violent, especially if they're getting treated. When people with this disorder do commit violent acts, they usually also have another condition, like childhood conduct problems or substance abuse.</a:t>
            </a:r>
            <a:endParaRPr sz="1700"/>
          </a:p>
          <a:p>
            <a:pPr marL="0" lvl="0" indent="0" algn="ctr" rtl="0">
              <a:lnSpc>
                <a:spcPct val="80000"/>
              </a:lnSpc>
              <a:spcBef>
                <a:spcPts val="800"/>
              </a:spcBef>
              <a:spcAft>
                <a:spcPts val="0"/>
              </a:spcAft>
              <a:buNone/>
            </a:pPr>
            <a:endParaRPr sz="1600"/>
          </a:p>
        </p:txBody>
      </p:sp>
      <p:sp>
        <p:nvSpPr>
          <p:cNvPr id="551" name="Google Shape;551;p65"/>
          <p:cNvSpPr txBox="1">
            <a:spLocks noGrp="1"/>
          </p:cNvSpPr>
          <p:nvPr>
            <p:ph type="body" idx="1"/>
          </p:nvPr>
        </p:nvSpPr>
        <p:spPr>
          <a:xfrm>
            <a:off x="4683875" y="335500"/>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552" name="Google Shape;552;p65"/>
          <p:cNvSpPr txBox="1">
            <a:spLocks noGrp="1"/>
          </p:cNvSpPr>
          <p:nvPr>
            <p:ph type="body" idx="1"/>
          </p:nvPr>
        </p:nvSpPr>
        <p:spPr>
          <a:xfrm>
            <a:off x="4790975" y="2464600"/>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553" name="Google Shape;553;p65"/>
          <p:cNvSpPr txBox="1">
            <a:spLocks noGrp="1"/>
          </p:cNvSpPr>
          <p:nvPr>
            <p:ph type="body" idx="1"/>
          </p:nvPr>
        </p:nvSpPr>
        <p:spPr>
          <a:xfrm>
            <a:off x="697050" y="42849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554" name="Google Shape;554;p65"/>
          <p:cNvSpPr txBox="1">
            <a:spLocks noGrp="1"/>
          </p:cNvSpPr>
          <p:nvPr>
            <p:ph type="body" idx="1"/>
          </p:nvPr>
        </p:nvSpPr>
        <p:spPr>
          <a:xfrm>
            <a:off x="697050" y="294484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6"/>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6"/>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6"/>
          <p:cNvSpPr/>
          <p:nvPr/>
        </p:nvSpPr>
        <p:spPr>
          <a:xfrm>
            <a:off x="329650" y="166675"/>
            <a:ext cx="8511900" cy="22980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62" name="Google Shape;562;p66"/>
          <p:cNvSpPr txBox="1">
            <a:spLocks noGrp="1"/>
          </p:cNvSpPr>
          <p:nvPr>
            <p:ph type="body" idx="1"/>
          </p:nvPr>
        </p:nvSpPr>
        <p:spPr>
          <a:xfrm>
            <a:off x="697050" y="728113"/>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lnSpc>
                <a:spcPct val="70000"/>
              </a:lnSpc>
              <a:spcBef>
                <a:spcPts val="800"/>
              </a:spcBef>
              <a:spcAft>
                <a:spcPts val="0"/>
              </a:spcAft>
              <a:buClr>
                <a:schemeClr val="dk1"/>
              </a:buClr>
              <a:buSzPts val="1600"/>
              <a:buFont typeface="Arial"/>
              <a:buNone/>
            </a:pPr>
            <a:r>
              <a:rPr lang="hr" sz="2000" b="1"/>
              <a:t>If your parent has schizophrenia, you'll get it too.</a:t>
            </a:r>
            <a:endParaRPr sz="2000"/>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563" name="Google Shape;563;p66"/>
          <p:cNvSpPr txBox="1">
            <a:spLocks noGrp="1"/>
          </p:cNvSpPr>
          <p:nvPr>
            <p:ph type="body" idx="1"/>
          </p:nvPr>
        </p:nvSpPr>
        <p:spPr>
          <a:xfrm>
            <a:off x="4683875" y="306150"/>
            <a:ext cx="39432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800"/>
              <a:t>Genes do play a role. But just because one of your parents has this mental illness doesn't mean you're destined to get it. If one parent has schizophrenia, your risk of getting the condition is about 10%. Having more than one family member with it raises your risk.</a:t>
            </a:r>
            <a:endParaRPr sz="1800"/>
          </a:p>
          <a:p>
            <a:pPr marL="0" lvl="0" indent="0" algn="ctr" rtl="0">
              <a:lnSpc>
                <a:spcPct val="80000"/>
              </a:lnSpc>
              <a:spcBef>
                <a:spcPts val="0"/>
              </a:spcBef>
              <a:spcAft>
                <a:spcPts val="0"/>
              </a:spcAft>
              <a:buClr>
                <a:schemeClr val="dk1"/>
              </a:buClr>
              <a:buSzPts val="2100"/>
              <a:buFont typeface="Arial"/>
              <a:buNone/>
            </a:pPr>
            <a:endParaRPr sz="2000" b="1"/>
          </a:p>
          <a:p>
            <a:pPr marL="177800" lvl="0" indent="0" algn="ctr" rtl="0">
              <a:lnSpc>
                <a:spcPct val="80000"/>
              </a:lnSpc>
              <a:spcBef>
                <a:spcPts val="800"/>
              </a:spcBef>
              <a:spcAft>
                <a:spcPts val="0"/>
              </a:spcAft>
              <a:buNone/>
            </a:pPr>
            <a:endParaRPr sz="1600"/>
          </a:p>
          <a:p>
            <a:pPr marL="0" lvl="0" indent="0" algn="l" rtl="0">
              <a:lnSpc>
                <a:spcPct val="80000"/>
              </a:lnSpc>
              <a:spcBef>
                <a:spcPts val="800"/>
              </a:spcBef>
              <a:spcAft>
                <a:spcPts val="0"/>
              </a:spcAft>
              <a:buNone/>
            </a:pPr>
            <a:endParaRPr sz="1100"/>
          </a:p>
        </p:txBody>
      </p:sp>
      <p:sp>
        <p:nvSpPr>
          <p:cNvPr id="564" name="Google Shape;564;p66"/>
          <p:cNvSpPr/>
          <p:nvPr/>
        </p:nvSpPr>
        <p:spPr>
          <a:xfrm>
            <a:off x="398000" y="2696525"/>
            <a:ext cx="8443500" cy="22980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65" name="Google Shape;565;p66"/>
          <p:cNvSpPr txBox="1">
            <a:spLocks noGrp="1"/>
          </p:cNvSpPr>
          <p:nvPr>
            <p:ph type="body" idx="1"/>
          </p:nvPr>
        </p:nvSpPr>
        <p:spPr>
          <a:xfrm>
            <a:off x="552150" y="3082625"/>
            <a:ext cx="3943200" cy="1399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lnSpc>
                <a:spcPct val="70000"/>
              </a:lnSpc>
              <a:spcBef>
                <a:spcPts val="0"/>
              </a:spcBef>
              <a:spcAft>
                <a:spcPts val="0"/>
              </a:spcAft>
              <a:buClr>
                <a:schemeClr val="dk1"/>
              </a:buClr>
              <a:buSzPts val="1800"/>
              <a:buFont typeface="Arial"/>
              <a:buNone/>
            </a:pPr>
            <a:r>
              <a:rPr lang="hr" sz="2000" b="1"/>
              <a:t>If you have schizophrenia, you belong in a mental hospital.</a:t>
            </a:r>
            <a:r>
              <a:rPr lang="hr" sz="2000"/>
              <a:t> </a:t>
            </a:r>
            <a:endParaRPr sz="1300"/>
          </a:p>
          <a:p>
            <a:pPr marL="0" lvl="0" indent="0" algn="l" rtl="0">
              <a:lnSpc>
                <a:spcPct val="70000"/>
              </a:lnSpc>
              <a:spcBef>
                <a:spcPts val="800"/>
              </a:spcBef>
              <a:spcAft>
                <a:spcPts val="0"/>
              </a:spcAft>
              <a:buNone/>
            </a:pPr>
            <a:endParaRPr sz="1100"/>
          </a:p>
          <a:p>
            <a:pPr marL="0" lvl="0" indent="0" algn="ctr" rtl="0">
              <a:lnSpc>
                <a:spcPct val="80000"/>
              </a:lnSpc>
              <a:spcBef>
                <a:spcPts val="800"/>
              </a:spcBef>
              <a:spcAft>
                <a:spcPts val="0"/>
              </a:spcAft>
              <a:buClr>
                <a:schemeClr val="dk1"/>
              </a:buClr>
              <a:buSzPts val="2100"/>
              <a:buNone/>
            </a:pPr>
            <a:endParaRPr sz="2000" b="1"/>
          </a:p>
        </p:txBody>
      </p:sp>
      <p:sp>
        <p:nvSpPr>
          <p:cNvPr id="566" name="Google Shape;566;p66"/>
          <p:cNvSpPr txBox="1">
            <a:spLocks noGrp="1"/>
          </p:cNvSpPr>
          <p:nvPr>
            <p:ph type="body" idx="1"/>
          </p:nvPr>
        </p:nvSpPr>
        <p:spPr>
          <a:xfrm>
            <a:off x="4683875" y="2696525"/>
            <a:ext cx="4157400" cy="21714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800"/>
              <a:t>There was a time when people with mental illnesses were sent to asylums or even prisons. But now that experts know more about this disease, fewer people need to be placed in long-term mental health facilities. Most people with schizophrenia live with family or in supportive housing in the community.</a:t>
            </a:r>
            <a:endParaRPr sz="1600"/>
          </a:p>
        </p:txBody>
      </p:sp>
      <p:sp>
        <p:nvSpPr>
          <p:cNvPr id="567" name="Google Shape;567;p66"/>
          <p:cNvSpPr txBox="1">
            <a:spLocks noGrp="1"/>
          </p:cNvSpPr>
          <p:nvPr>
            <p:ph type="body" idx="1"/>
          </p:nvPr>
        </p:nvSpPr>
        <p:spPr>
          <a:xfrm>
            <a:off x="4790975" y="1666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568" name="Google Shape;568;p66"/>
          <p:cNvSpPr txBox="1">
            <a:spLocks noGrp="1"/>
          </p:cNvSpPr>
          <p:nvPr>
            <p:ph type="body" idx="1"/>
          </p:nvPr>
        </p:nvSpPr>
        <p:spPr>
          <a:xfrm>
            <a:off x="4790975" y="269652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569" name="Google Shape;569;p66"/>
          <p:cNvSpPr txBox="1">
            <a:spLocks noGrp="1"/>
          </p:cNvSpPr>
          <p:nvPr>
            <p:ph type="body" idx="1"/>
          </p:nvPr>
        </p:nvSpPr>
        <p:spPr>
          <a:xfrm>
            <a:off x="697050" y="53586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570" name="Google Shape;570;p66"/>
          <p:cNvSpPr txBox="1">
            <a:spLocks noGrp="1"/>
          </p:cNvSpPr>
          <p:nvPr>
            <p:ph type="body" idx="1"/>
          </p:nvPr>
        </p:nvSpPr>
        <p:spPr>
          <a:xfrm>
            <a:off x="697050" y="308261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Google Shape;178;p31"/>
          <p:cNvSpPr txBox="1">
            <a:spLocks noGrp="1"/>
          </p:cNvSpPr>
          <p:nvPr>
            <p:ph type="title"/>
          </p:nvPr>
        </p:nvSpPr>
        <p:spPr>
          <a:xfrm>
            <a:off x="4654850" y="136425"/>
            <a:ext cx="4401600" cy="5538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000"/>
              <a:buFont typeface="Calibri"/>
              <a:buNone/>
            </a:pPr>
            <a:r>
              <a:rPr lang="hr" sz="3000" b="1">
                <a:latin typeface="Calibri"/>
                <a:ea typeface="Calibri"/>
                <a:cs typeface="Calibri"/>
                <a:sym typeface="Calibri"/>
              </a:rPr>
              <a:t>How does it affect people?</a:t>
            </a:r>
            <a:endParaRPr sz="1100"/>
          </a:p>
        </p:txBody>
      </p:sp>
      <p:pic>
        <p:nvPicPr>
          <p:cNvPr id="179" name="Google Shape;179;p31" descr="Addressing stigma, coping behaviors and mechanisms in persons ..."/>
          <p:cNvPicPr preferRelativeResize="0"/>
          <p:nvPr/>
        </p:nvPicPr>
        <p:blipFill rotWithShape="1">
          <a:blip r:embed="rId3">
            <a:alphaModFix/>
          </a:blip>
          <a:srcRect r="-2" b="4395"/>
          <a:stretch/>
        </p:blipFill>
        <p:spPr>
          <a:xfrm>
            <a:off x="1" y="1190"/>
            <a:ext cx="4571998" cy="5142310"/>
          </a:xfrm>
          <a:custGeom>
            <a:avLst/>
            <a:gdLst/>
            <a:ahLst/>
            <a:cxnLst/>
            <a:rect l="l" t="t" r="r" b="b"/>
            <a:pathLst>
              <a:path w="6649908" h="6856413" extrusionOk="0">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ln>
            <a:noFill/>
          </a:ln>
        </p:spPr>
      </p:pic>
      <p:sp>
        <p:nvSpPr>
          <p:cNvPr id="180" name="Google Shape;180;p31"/>
          <p:cNvSpPr txBox="1">
            <a:spLocks noGrp="1"/>
          </p:cNvSpPr>
          <p:nvPr>
            <p:ph type="body" idx="1"/>
          </p:nvPr>
        </p:nvSpPr>
        <p:spPr>
          <a:xfrm>
            <a:off x="4572000" y="955600"/>
            <a:ext cx="4401600" cy="4051500"/>
          </a:xfrm>
          <a:prstGeom prst="rect">
            <a:avLst/>
          </a:prstGeom>
          <a:noFill/>
          <a:ln>
            <a:noFill/>
          </a:ln>
        </p:spPr>
        <p:txBody>
          <a:bodyPr spcFirstLastPara="1" wrap="square" lIns="68575" tIns="34275" rIns="68575" bIns="34275" anchor="t" anchorCtr="0">
            <a:noAutofit/>
          </a:bodyPr>
          <a:lstStyle/>
          <a:p>
            <a:pPr marL="177800" lvl="0" indent="-184150" algn="l" rtl="0">
              <a:lnSpc>
                <a:spcPct val="90000"/>
              </a:lnSpc>
              <a:spcBef>
                <a:spcPts val="0"/>
              </a:spcBef>
              <a:spcAft>
                <a:spcPts val="0"/>
              </a:spcAft>
              <a:buClr>
                <a:schemeClr val="dk1"/>
              </a:buClr>
              <a:buSzPts val="1900"/>
              <a:buChar char="•"/>
            </a:pPr>
            <a:r>
              <a:rPr lang="hr" sz="1900"/>
              <a:t>Research has shown that stigma is one of the leading risk factors contributing to poor mental health outcomes. </a:t>
            </a:r>
            <a:endParaRPr sz="1900"/>
          </a:p>
          <a:p>
            <a:pPr marL="177800" lvl="0" indent="-184150" algn="l" rtl="0">
              <a:lnSpc>
                <a:spcPct val="90000"/>
              </a:lnSpc>
              <a:spcBef>
                <a:spcPts val="800"/>
              </a:spcBef>
              <a:spcAft>
                <a:spcPts val="0"/>
              </a:spcAft>
              <a:buClr>
                <a:schemeClr val="dk1"/>
              </a:buClr>
              <a:buSzPts val="1900"/>
              <a:buChar char="•"/>
            </a:pPr>
            <a:r>
              <a:rPr lang="hr" sz="1900"/>
              <a:t>It leads to delays in treatment and reduces the chances that a person with mental illness will receive appropriate and adequate care.</a:t>
            </a:r>
            <a:endParaRPr sz="1900"/>
          </a:p>
          <a:p>
            <a:pPr marL="177800" lvl="0" indent="-184150" algn="l" rtl="0">
              <a:lnSpc>
                <a:spcPct val="90000"/>
              </a:lnSpc>
              <a:spcBef>
                <a:spcPts val="800"/>
              </a:spcBef>
              <a:spcAft>
                <a:spcPts val="0"/>
              </a:spcAft>
              <a:buClr>
                <a:schemeClr val="dk1"/>
              </a:buClr>
              <a:buSzPts val="1900"/>
              <a:buChar char="•"/>
            </a:pPr>
            <a:r>
              <a:rPr lang="hr" sz="1900"/>
              <a:t>It can cause people to doubt themselves and their abilities to achieve their goals in life. </a:t>
            </a:r>
            <a:endParaRPr sz="1900"/>
          </a:p>
          <a:p>
            <a:pPr marL="177800" lvl="0" indent="-184150" algn="l" rtl="0">
              <a:lnSpc>
                <a:spcPct val="90000"/>
              </a:lnSpc>
              <a:spcBef>
                <a:spcPts val="800"/>
              </a:spcBef>
              <a:spcAft>
                <a:spcPts val="0"/>
              </a:spcAft>
              <a:buClr>
                <a:schemeClr val="dk1"/>
              </a:buClr>
              <a:buSzPts val="1900"/>
              <a:buChar char="•"/>
            </a:pPr>
            <a:r>
              <a:rPr lang="hr" sz="1900"/>
              <a:t>It can also lead to feelings of shame and isolation. </a:t>
            </a:r>
            <a:endParaRPr sz="1900"/>
          </a:p>
          <a:p>
            <a:pPr marL="177800" lvl="0" indent="-184150" algn="l" rtl="0">
              <a:lnSpc>
                <a:spcPct val="90000"/>
              </a:lnSpc>
              <a:spcBef>
                <a:spcPts val="800"/>
              </a:spcBef>
              <a:spcAft>
                <a:spcPts val="0"/>
              </a:spcAft>
              <a:buClr>
                <a:schemeClr val="dk1"/>
              </a:buClr>
              <a:buSzPts val="1900"/>
              <a:buChar char="•"/>
            </a:pPr>
            <a:r>
              <a:rPr lang="hr" sz="1900"/>
              <a:t>It may make it harder for people to find jobs and adequate housing.</a:t>
            </a:r>
            <a:endParaRPr sz="1900"/>
          </a:p>
          <a:p>
            <a:pPr marL="0" lvl="0" indent="0" algn="l" rtl="0">
              <a:lnSpc>
                <a:spcPct val="90000"/>
              </a:lnSpc>
              <a:spcBef>
                <a:spcPts val="800"/>
              </a:spcBef>
              <a:spcAft>
                <a:spcPts val="0"/>
              </a:spcAft>
              <a:buClr>
                <a:schemeClr val="dk1"/>
              </a:buClr>
              <a:buSzPts val="1400"/>
              <a:buNone/>
            </a:pPr>
            <a:endParaRPr sz="1400"/>
          </a:p>
        </p:txBody>
      </p:sp>
      <p:cxnSp>
        <p:nvCxnSpPr>
          <p:cNvPr id="181" name="Google Shape;181;p31"/>
          <p:cNvCxnSpPr/>
          <p:nvPr/>
        </p:nvCxnSpPr>
        <p:spPr>
          <a:xfrm rot="10800000">
            <a:off x="5923597" y="822960"/>
            <a:ext cx="2717482"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67"/>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7"/>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7"/>
          <p:cNvSpPr/>
          <p:nvPr/>
        </p:nvSpPr>
        <p:spPr>
          <a:xfrm>
            <a:off x="329650" y="166675"/>
            <a:ext cx="8511900" cy="22980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78" name="Google Shape;578;p67"/>
          <p:cNvSpPr txBox="1">
            <a:spLocks noGrp="1"/>
          </p:cNvSpPr>
          <p:nvPr>
            <p:ph type="body" idx="1"/>
          </p:nvPr>
        </p:nvSpPr>
        <p:spPr>
          <a:xfrm>
            <a:off x="697050" y="820900"/>
            <a:ext cx="37983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lnSpc>
                <a:spcPct val="70000"/>
              </a:lnSpc>
              <a:spcBef>
                <a:spcPts val="800"/>
              </a:spcBef>
              <a:spcAft>
                <a:spcPts val="0"/>
              </a:spcAft>
              <a:buClr>
                <a:schemeClr val="dk1"/>
              </a:buClr>
              <a:buSzPts val="1800"/>
              <a:buFont typeface="Arial"/>
              <a:buNone/>
            </a:pPr>
            <a:r>
              <a:rPr lang="hr" sz="2000" b="1"/>
              <a:t>You can't hold a job if you have it. </a:t>
            </a:r>
            <a:endParaRPr sz="1300"/>
          </a:p>
          <a:p>
            <a:pPr marL="0" lvl="0" indent="0" algn="l" rtl="0">
              <a:lnSpc>
                <a:spcPct val="70000"/>
              </a:lnSpc>
              <a:spcBef>
                <a:spcPts val="800"/>
              </a:spcBef>
              <a:spcAft>
                <a:spcPts val="0"/>
              </a:spcAft>
              <a:buClr>
                <a:schemeClr val="dk1"/>
              </a:buClr>
              <a:buSzPts val="1800"/>
              <a:buFont typeface="Arial"/>
              <a:buNone/>
            </a:pPr>
            <a:endParaRPr sz="1100"/>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579" name="Google Shape;579;p67"/>
          <p:cNvSpPr txBox="1">
            <a:spLocks noGrp="1"/>
          </p:cNvSpPr>
          <p:nvPr>
            <p:ph type="body" idx="1"/>
          </p:nvPr>
        </p:nvSpPr>
        <p:spPr>
          <a:xfrm>
            <a:off x="4683875" y="474550"/>
            <a:ext cx="3943200" cy="18678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800"/>
              <a:t>Schizophrenia can make it harder for you to get a job and go to work every day. But with the right treatment, many people can find a position that fits their skills and abilities.</a:t>
            </a:r>
            <a:endParaRPr sz="1100"/>
          </a:p>
          <a:p>
            <a:pPr marL="177800" lvl="0" indent="0" algn="ctr" rtl="0">
              <a:lnSpc>
                <a:spcPct val="80000"/>
              </a:lnSpc>
              <a:spcBef>
                <a:spcPts val="800"/>
              </a:spcBef>
              <a:spcAft>
                <a:spcPts val="0"/>
              </a:spcAft>
              <a:buNone/>
            </a:pPr>
            <a:endParaRPr sz="1600"/>
          </a:p>
          <a:p>
            <a:pPr marL="0" lvl="0" indent="0" algn="l" rtl="0">
              <a:lnSpc>
                <a:spcPct val="80000"/>
              </a:lnSpc>
              <a:spcBef>
                <a:spcPts val="800"/>
              </a:spcBef>
              <a:spcAft>
                <a:spcPts val="0"/>
              </a:spcAft>
              <a:buNone/>
            </a:pPr>
            <a:endParaRPr sz="1100"/>
          </a:p>
        </p:txBody>
      </p:sp>
      <p:sp>
        <p:nvSpPr>
          <p:cNvPr id="580" name="Google Shape;580;p67"/>
          <p:cNvSpPr/>
          <p:nvPr/>
        </p:nvSpPr>
        <p:spPr>
          <a:xfrm>
            <a:off x="398000" y="2696525"/>
            <a:ext cx="8443500" cy="22980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81" name="Google Shape;581;p67"/>
          <p:cNvSpPr txBox="1">
            <a:spLocks noGrp="1"/>
          </p:cNvSpPr>
          <p:nvPr>
            <p:ph type="body" idx="1"/>
          </p:nvPr>
        </p:nvSpPr>
        <p:spPr>
          <a:xfrm>
            <a:off x="552150" y="3082625"/>
            <a:ext cx="3943200" cy="1399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lnSpc>
                <a:spcPct val="70000"/>
              </a:lnSpc>
              <a:spcBef>
                <a:spcPts val="800"/>
              </a:spcBef>
              <a:spcAft>
                <a:spcPts val="0"/>
              </a:spcAft>
              <a:buClr>
                <a:schemeClr val="dk1"/>
              </a:buClr>
              <a:buSzPts val="1800"/>
              <a:buFont typeface="Arial"/>
              <a:buNone/>
            </a:pPr>
            <a:r>
              <a:rPr lang="hr" sz="2000" b="1"/>
              <a:t>Schizophrenia makes people lazy.</a:t>
            </a:r>
            <a:endParaRPr sz="2200"/>
          </a:p>
        </p:txBody>
      </p:sp>
      <p:sp>
        <p:nvSpPr>
          <p:cNvPr id="582" name="Google Shape;582;p67"/>
          <p:cNvSpPr txBox="1">
            <a:spLocks noGrp="1"/>
          </p:cNvSpPr>
          <p:nvPr>
            <p:ph type="body" idx="1"/>
          </p:nvPr>
        </p:nvSpPr>
        <p:spPr>
          <a:xfrm>
            <a:off x="4576775" y="3000125"/>
            <a:ext cx="4157400" cy="18678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800"/>
              <a:t>The illness can make it harder for someone to take care of their daily needs, such as dressing and bathing. This doesn’t mean they're "lazy“. They just need some help with their daily routine.</a:t>
            </a:r>
            <a:endParaRPr sz="1100"/>
          </a:p>
          <a:p>
            <a:pPr marL="0" lvl="0" indent="0" algn="ctr" rtl="0">
              <a:lnSpc>
                <a:spcPct val="80000"/>
              </a:lnSpc>
              <a:spcBef>
                <a:spcPts val="800"/>
              </a:spcBef>
              <a:spcAft>
                <a:spcPts val="0"/>
              </a:spcAft>
              <a:buNone/>
            </a:pPr>
            <a:endParaRPr sz="1600"/>
          </a:p>
        </p:txBody>
      </p:sp>
      <p:sp>
        <p:nvSpPr>
          <p:cNvPr id="583" name="Google Shape;583;p67"/>
          <p:cNvSpPr txBox="1">
            <a:spLocks noGrp="1"/>
          </p:cNvSpPr>
          <p:nvPr>
            <p:ph type="body" idx="1"/>
          </p:nvPr>
        </p:nvSpPr>
        <p:spPr>
          <a:xfrm>
            <a:off x="4683875" y="259300"/>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584" name="Google Shape;584;p67"/>
          <p:cNvSpPr txBox="1">
            <a:spLocks noGrp="1"/>
          </p:cNvSpPr>
          <p:nvPr>
            <p:ph type="body" idx="1"/>
          </p:nvPr>
        </p:nvSpPr>
        <p:spPr>
          <a:xfrm>
            <a:off x="4790975" y="2836650"/>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585" name="Google Shape;585;p67"/>
          <p:cNvSpPr txBox="1">
            <a:spLocks noGrp="1"/>
          </p:cNvSpPr>
          <p:nvPr>
            <p:ph type="body" idx="1"/>
          </p:nvPr>
        </p:nvSpPr>
        <p:spPr>
          <a:xfrm>
            <a:off x="769500" y="57554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586" name="Google Shape;586;p67"/>
          <p:cNvSpPr txBox="1">
            <a:spLocks noGrp="1"/>
          </p:cNvSpPr>
          <p:nvPr>
            <p:ph type="body" idx="1"/>
          </p:nvPr>
        </p:nvSpPr>
        <p:spPr>
          <a:xfrm>
            <a:off x="769500" y="308261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68"/>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8"/>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8"/>
          <p:cNvSpPr/>
          <p:nvPr/>
        </p:nvSpPr>
        <p:spPr>
          <a:xfrm>
            <a:off x="316050" y="1208400"/>
            <a:ext cx="8511900" cy="27267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94" name="Google Shape;594;p68"/>
          <p:cNvSpPr txBox="1">
            <a:spLocks noGrp="1"/>
          </p:cNvSpPr>
          <p:nvPr>
            <p:ph type="body" idx="1"/>
          </p:nvPr>
        </p:nvSpPr>
        <p:spPr>
          <a:xfrm>
            <a:off x="668575" y="1984188"/>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lnSpc>
                <a:spcPct val="70000"/>
              </a:lnSpc>
              <a:spcBef>
                <a:spcPts val="800"/>
              </a:spcBef>
              <a:spcAft>
                <a:spcPts val="0"/>
              </a:spcAft>
              <a:buClr>
                <a:schemeClr val="dk1"/>
              </a:buClr>
              <a:buSzPts val="1800"/>
              <a:buFont typeface="Arial"/>
              <a:buNone/>
            </a:pPr>
            <a:r>
              <a:rPr lang="hr" sz="2000" b="1"/>
              <a:t>You can never recover from it.</a:t>
            </a:r>
            <a:r>
              <a:rPr lang="hr" sz="2000"/>
              <a:t> </a:t>
            </a:r>
            <a:endParaRPr sz="1300"/>
          </a:p>
          <a:p>
            <a:pPr marL="0" lvl="0" indent="0" algn="l"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595" name="Google Shape;595;p68"/>
          <p:cNvSpPr txBox="1">
            <a:spLocks noGrp="1"/>
          </p:cNvSpPr>
          <p:nvPr>
            <p:ph type="body" idx="1"/>
          </p:nvPr>
        </p:nvSpPr>
        <p:spPr>
          <a:xfrm>
            <a:off x="4699200" y="1553700"/>
            <a:ext cx="39432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800"/>
              <a:t>Schizophrenia can be hard to treat, but it's not impossible. With the right medicine and therapy, about 25% of people with this disease will recover completely. Another 50% will see some improvement in their symptoms. Many people with the condition can live full, productive lives.</a:t>
            </a:r>
            <a:endParaRPr sz="1100"/>
          </a:p>
          <a:p>
            <a:pPr marL="177800" lvl="0" indent="0" algn="ctr" rtl="0">
              <a:lnSpc>
                <a:spcPct val="80000"/>
              </a:lnSpc>
              <a:spcBef>
                <a:spcPts val="800"/>
              </a:spcBef>
              <a:spcAft>
                <a:spcPts val="0"/>
              </a:spcAft>
              <a:buNone/>
            </a:pPr>
            <a:endParaRPr sz="1600"/>
          </a:p>
          <a:p>
            <a:pPr marL="0" lvl="0" indent="0" algn="l" rtl="0">
              <a:lnSpc>
                <a:spcPct val="80000"/>
              </a:lnSpc>
              <a:spcBef>
                <a:spcPts val="800"/>
              </a:spcBef>
              <a:spcAft>
                <a:spcPts val="0"/>
              </a:spcAft>
              <a:buNone/>
            </a:pPr>
            <a:endParaRPr sz="1100"/>
          </a:p>
        </p:txBody>
      </p:sp>
      <p:sp>
        <p:nvSpPr>
          <p:cNvPr id="596" name="Google Shape;596;p68"/>
          <p:cNvSpPr txBox="1">
            <a:spLocks noGrp="1"/>
          </p:cNvSpPr>
          <p:nvPr>
            <p:ph type="body" idx="1"/>
          </p:nvPr>
        </p:nvSpPr>
        <p:spPr>
          <a:xfrm>
            <a:off x="4699200" y="1422600"/>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597" name="Google Shape;597;p68"/>
          <p:cNvSpPr txBox="1">
            <a:spLocks noGrp="1"/>
          </p:cNvSpPr>
          <p:nvPr>
            <p:ph type="body" idx="1"/>
          </p:nvPr>
        </p:nvSpPr>
        <p:spPr>
          <a:xfrm>
            <a:off x="668575" y="1734580"/>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601"/>
        <p:cNvGrpSpPr/>
        <p:nvPr/>
      </p:nvGrpSpPr>
      <p:grpSpPr>
        <a:xfrm>
          <a:off x="0" y="0"/>
          <a:ext cx="0" cy="0"/>
          <a:chOff x="0" y="0"/>
          <a:chExt cx="0" cy="0"/>
        </a:xfrm>
      </p:grpSpPr>
      <p:sp>
        <p:nvSpPr>
          <p:cNvPr id="602" name="Google Shape;602;p69"/>
          <p:cNvSpPr/>
          <p:nvPr/>
        </p:nvSpPr>
        <p:spPr>
          <a:xfrm>
            <a:off x="0" y="-2493"/>
            <a:ext cx="9144000" cy="5145993"/>
          </a:xfrm>
          <a:prstGeom prst="rect">
            <a:avLst/>
          </a:prstGeom>
          <a:solidFill>
            <a:schemeClr val="dk1">
              <a:alpha val="8627"/>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03" name="Google Shape;603;p69"/>
          <p:cNvSpPr/>
          <p:nvPr/>
        </p:nvSpPr>
        <p:spPr>
          <a:xfrm>
            <a:off x="0" y="0"/>
            <a:ext cx="8840065" cy="5143500"/>
          </a:xfrm>
          <a:custGeom>
            <a:avLst/>
            <a:gdLst/>
            <a:ahLst/>
            <a:cxnLst/>
            <a:rect l="l" t="t" r="r" b="b"/>
            <a:pathLst>
              <a:path w="11786754" h="6858000" extrusionOk="0">
                <a:moveTo>
                  <a:pt x="0" y="0"/>
                </a:moveTo>
                <a:lnTo>
                  <a:pt x="8610600" y="0"/>
                </a:lnTo>
                <a:lnTo>
                  <a:pt x="11786754" y="6858000"/>
                </a:lnTo>
                <a:lnTo>
                  <a:pt x="0" y="6858000"/>
                </a:lnTo>
                <a:close/>
              </a:path>
            </a:pathLst>
          </a:custGeom>
          <a:solidFill>
            <a:schemeClr val="dk1">
              <a:alpha val="29803"/>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04" name="Google Shape;604;p69"/>
          <p:cNvSpPr/>
          <p:nvPr/>
        </p:nvSpPr>
        <p:spPr>
          <a:xfrm>
            <a:off x="0" y="0"/>
            <a:ext cx="2686050" cy="5143500"/>
          </a:xfrm>
          <a:custGeom>
            <a:avLst/>
            <a:gdLst/>
            <a:ahLst/>
            <a:cxnLst/>
            <a:rect l="l" t="t" r="r" b="b"/>
            <a:pathLst>
              <a:path w="3581400" h="6858000" extrusionOk="0">
                <a:moveTo>
                  <a:pt x="0" y="0"/>
                </a:moveTo>
                <a:lnTo>
                  <a:pt x="405246" y="0"/>
                </a:lnTo>
                <a:lnTo>
                  <a:pt x="3581400" y="6858000"/>
                </a:lnTo>
                <a:lnTo>
                  <a:pt x="0" y="6858000"/>
                </a:lnTo>
                <a:close/>
              </a:path>
            </a:pathLst>
          </a:custGeom>
          <a:solidFill>
            <a:schemeClr val="dk1">
              <a:alpha val="29803"/>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05" name="Google Shape;605;p69"/>
          <p:cNvSpPr txBox="1">
            <a:spLocks noGrp="1"/>
          </p:cNvSpPr>
          <p:nvPr>
            <p:ph type="title"/>
          </p:nvPr>
        </p:nvSpPr>
        <p:spPr>
          <a:xfrm>
            <a:off x="221844" y="216175"/>
            <a:ext cx="7890526"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ED7C83"/>
              </a:buClr>
              <a:buSzPts val="3300"/>
              <a:buFont typeface="Calibri"/>
              <a:buNone/>
            </a:pPr>
            <a:r>
              <a:rPr lang="hr" sz="3000" b="1">
                <a:solidFill>
                  <a:srgbClr val="ED7C83"/>
                </a:solidFill>
              </a:rPr>
              <a:t>What signs to look out for:</a:t>
            </a:r>
            <a:endParaRPr sz="3000"/>
          </a:p>
        </p:txBody>
      </p:sp>
      <p:sp>
        <p:nvSpPr>
          <p:cNvPr id="606" name="Google Shape;606;p69"/>
          <p:cNvSpPr txBox="1">
            <a:spLocks noGrp="1"/>
          </p:cNvSpPr>
          <p:nvPr>
            <p:ph type="body" idx="1"/>
          </p:nvPr>
        </p:nvSpPr>
        <p:spPr>
          <a:xfrm>
            <a:off x="303934" y="1097281"/>
            <a:ext cx="4378885" cy="3830045"/>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lt1"/>
              </a:buClr>
              <a:buSzPts val="1800"/>
              <a:buNone/>
            </a:pPr>
            <a:r>
              <a:rPr lang="hr" sz="1800" u="sng"/>
              <a:t>Every case of schizophrenia can be different, but some most common symptoms are:</a:t>
            </a:r>
            <a:br>
              <a:rPr lang="hr" sz="1800" u="sng"/>
            </a:br>
            <a:endParaRPr sz="1800" u="sng"/>
          </a:p>
          <a:p>
            <a:pPr marL="177800" lvl="0" indent="-177800" algn="l" rtl="0">
              <a:lnSpc>
                <a:spcPct val="90000"/>
              </a:lnSpc>
              <a:spcBef>
                <a:spcPts val="800"/>
              </a:spcBef>
              <a:spcAft>
                <a:spcPts val="0"/>
              </a:spcAft>
              <a:buClr>
                <a:schemeClr val="lt1"/>
              </a:buClr>
              <a:buSzPts val="1800"/>
              <a:buChar char="•"/>
            </a:pPr>
            <a:r>
              <a:rPr lang="hr" sz="1800" b="1"/>
              <a:t>Hallucinations</a:t>
            </a:r>
            <a:r>
              <a:rPr lang="hr" sz="1800"/>
              <a:t> - people with schizophrenia might hear, see, smell, or feel things no one else does</a:t>
            </a:r>
            <a:endParaRPr sz="1100"/>
          </a:p>
          <a:p>
            <a:pPr marL="177800" lvl="0" indent="-177800" algn="l" rtl="0">
              <a:lnSpc>
                <a:spcPct val="90000"/>
              </a:lnSpc>
              <a:spcBef>
                <a:spcPts val="800"/>
              </a:spcBef>
              <a:spcAft>
                <a:spcPts val="0"/>
              </a:spcAft>
              <a:buClr>
                <a:schemeClr val="lt1"/>
              </a:buClr>
              <a:buSzPts val="1800"/>
              <a:buChar char="•"/>
            </a:pPr>
            <a:r>
              <a:rPr lang="hr" sz="1800" b="1"/>
              <a:t>Delusions </a:t>
            </a:r>
            <a:r>
              <a:rPr lang="hr" sz="1800"/>
              <a:t>- these are beliefs that seem strange to most people and are easy to prove wrong</a:t>
            </a:r>
            <a:endParaRPr sz="1100"/>
          </a:p>
          <a:p>
            <a:pPr marL="177800" lvl="0" indent="-177800" algn="l" rtl="0">
              <a:lnSpc>
                <a:spcPct val="90000"/>
              </a:lnSpc>
              <a:spcBef>
                <a:spcPts val="800"/>
              </a:spcBef>
              <a:spcAft>
                <a:spcPts val="0"/>
              </a:spcAft>
              <a:buClr>
                <a:schemeClr val="lt1"/>
              </a:buClr>
              <a:buSzPts val="1800"/>
              <a:buChar char="•"/>
            </a:pPr>
            <a:r>
              <a:rPr lang="hr" sz="1800"/>
              <a:t>Confused thoughts and disorganized speech</a:t>
            </a:r>
            <a:endParaRPr sz="1100"/>
          </a:p>
          <a:p>
            <a:pPr marL="177800" lvl="0" indent="-177800" algn="l" rtl="0">
              <a:lnSpc>
                <a:spcPct val="90000"/>
              </a:lnSpc>
              <a:spcBef>
                <a:spcPts val="800"/>
              </a:spcBef>
              <a:spcAft>
                <a:spcPts val="0"/>
              </a:spcAft>
              <a:buClr>
                <a:schemeClr val="lt1"/>
              </a:buClr>
              <a:buSzPts val="1800"/>
              <a:buChar char="•"/>
            </a:pPr>
            <a:r>
              <a:rPr lang="hr" sz="1800"/>
              <a:t>Lack of pleasure and withdrawal from society</a:t>
            </a:r>
            <a:endParaRPr sz="1100"/>
          </a:p>
          <a:p>
            <a:pPr marL="177800" lvl="0" indent="-76200" algn="l" rtl="0">
              <a:lnSpc>
                <a:spcPct val="90000"/>
              </a:lnSpc>
              <a:spcBef>
                <a:spcPts val="800"/>
              </a:spcBef>
              <a:spcAft>
                <a:spcPts val="0"/>
              </a:spcAft>
              <a:buClr>
                <a:schemeClr val="lt1"/>
              </a:buClr>
              <a:buSzPts val="1500"/>
              <a:buNone/>
            </a:pPr>
            <a:endParaRPr sz="1500"/>
          </a:p>
        </p:txBody>
      </p:sp>
      <p:pic>
        <p:nvPicPr>
          <p:cNvPr id="607" name="Google Shape;607;p69" descr="Slika na kojoj se prikazuje kišobran&#10;&#10;Opis je automatski generiran"/>
          <p:cNvPicPr preferRelativeResize="0"/>
          <p:nvPr/>
        </p:nvPicPr>
        <p:blipFill rotWithShape="1">
          <a:blip r:embed="rId3">
            <a:alphaModFix/>
          </a:blip>
          <a:srcRect/>
          <a:stretch/>
        </p:blipFill>
        <p:spPr>
          <a:xfrm>
            <a:off x="4986755" y="-2493"/>
            <a:ext cx="4319639" cy="518875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E8490"/>
        </a:solidFill>
        <a:effectLst/>
      </p:bgPr>
    </p:bg>
    <p:spTree>
      <p:nvGrpSpPr>
        <p:cNvPr id="1" name="Shape 611"/>
        <p:cNvGrpSpPr/>
        <p:nvPr/>
      </p:nvGrpSpPr>
      <p:grpSpPr>
        <a:xfrm>
          <a:off x="0" y="0"/>
          <a:ext cx="0" cy="0"/>
          <a:chOff x="0" y="0"/>
          <a:chExt cx="0" cy="0"/>
        </a:xfrm>
      </p:grpSpPr>
      <p:pic>
        <p:nvPicPr>
          <p:cNvPr id="612" name="Google Shape;612;p70" descr="Slika na kojoj se prikazuje soba&#10;&#10;Opis je automatski generiran"/>
          <p:cNvPicPr preferRelativeResize="0">
            <a:picLocks noGrp="1"/>
          </p:cNvPicPr>
          <p:nvPr>
            <p:ph type="body" idx="1"/>
          </p:nvPr>
        </p:nvPicPr>
        <p:blipFill rotWithShape="1">
          <a:blip r:embed="rId3">
            <a:alphaModFix/>
          </a:blip>
          <a:srcRect/>
          <a:stretch/>
        </p:blipFill>
        <p:spPr>
          <a:xfrm>
            <a:off x="4469950" y="600"/>
            <a:ext cx="4674000" cy="5142900"/>
          </a:xfrm>
          <a:prstGeom prst="rect">
            <a:avLst/>
          </a:prstGeom>
          <a:noFill/>
          <a:ln>
            <a:noFill/>
          </a:ln>
        </p:spPr>
      </p:pic>
      <p:sp>
        <p:nvSpPr>
          <p:cNvPr id="613" name="Google Shape;613;p70"/>
          <p:cNvSpPr txBox="1">
            <a:spLocks noGrp="1"/>
          </p:cNvSpPr>
          <p:nvPr>
            <p:ph type="title"/>
          </p:nvPr>
        </p:nvSpPr>
        <p:spPr>
          <a:xfrm>
            <a:off x="171450" y="1234678"/>
            <a:ext cx="355473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FCEC7"/>
              </a:buClr>
              <a:buSzPts val="6000"/>
              <a:buFont typeface="Calibri"/>
              <a:buNone/>
            </a:pPr>
            <a:r>
              <a:rPr lang="hr" sz="6000" b="1">
                <a:solidFill>
                  <a:srgbClr val="FFCEC7"/>
                </a:solidFill>
                <a:latin typeface="Calibri"/>
                <a:ea typeface="Calibri"/>
                <a:cs typeface="Calibri"/>
                <a:sym typeface="Calibri"/>
              </a:rPr>
              <a:t>Dementia</a:t>
            </a:r>
            <a:endParaRPr sz="1100"/>
          </a:p>
        </p:txBody>
      </p:sp>
      <p:cxnSp>
        <p:nvCxnSpPr>
          <p:cNvPr id="614" name="Google Shape;614;p70"/>
          <p:cNvCxnSpPr/>
          <p:nvPr/>
        </p:nvCxnSpPr>
        <p:spPr>
          <a:xfrm>
            <a:off x="0" y="2057400"/>
            <a:ext cx="5563553" cy="0"/>
          </a:xfrm>
          <a:prstGeom prst="straightConnector1">
            <a:avLst/>
          </a:prstGeom>
          <a:noFill/>
          <a:ln w="57150" cap="flat" cmpd="sng">
            <a:solidFill>
              <a:srgbClr val="FF9686"/>
            </a:solidFill>
            <a:prstDash val="solid"/>
            <a:miter lim="800000"/>
            <a:headEnd type="none" w="sm" len="sm"/>
            <a:tailEnd type="none" w="sm" len="sm"/>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18"/>
        <p:cNvGrpSpPr/>
        <p:nvPr/>
      </p:nvGrpSpPr>
      <p:grpSpPr>
        <a:xfrm>
          <a:off x="0" y="0"/>
          <a:ext cx="0" cy="0"/>
          <a:chOff x="0" y="0"/>
          <a:chExt cx="0" cy="0"/>
        </a:xfrm>
      </p:grpSpPr>
      <p:sp>
        <p:nvSpPr>
          <p:cNvPr id="619" name="Google Shape;619;p7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20" name="Google Shape;620;p71"/>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621" name="Google Shape;621;p71" descr="Which diseases cause dementia? How do they affect the brain? What symptoms do they lead to? Voiced by Game of Thrones star Iwan Rheon, this short introduction explains the essentials of a condition affecting 850,000 people across the UK today." title="What is dementia? Alzheimer's Research UK">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625"/>
        <p:cNvGrpSpPr/>
        <p:nvPr/>
      </p:nvGrpSpPr>
      <p:grpSpPr>
        <a:xfrm>
          <a:off x="0" y="0"/>
          <a:ext cx="0" cy="0"/>
          <a:chOff x="0" y="0"/>
          <a:chExt cx="0" cy="0"/>
        </a:xfrm>
      </p:grpSpPr>
      <p:sp>
        <p:nvSpPr>
          <p:cNvPr id="626" name="Google Shape;626;p72"/>
          <p:cNvSpPr txBox="1">
            <a:spLocks noGrp="1"/>
          </p:cNvSpPr>
          <p:nvPr>
            <p:ph type="title"/>
          </p:nvPr>
        </p:nvSpPr>
        <p:spPr>
          <a:xfrm>
            <a:off x="215325" y="944000"/>
            <a:ext cx="3458700" cy="2814900"/>
          </a:xfrm>
          <a:prstGeom prst="rect">
            <a:avLst/>
          </a:prstGeom>
          <a:noFill/>
          <a:ln>
            <a:noFill/>
          </a:ln>
          <a:effectLst>
            <a:outerShdw dist="57150" dir="3420000" algn="bl" rotWithShape="0">
              <a:srgbClr val="000000">
                <a:alpha val="64000"/>
              </a:srgbClr>
            </a:outerShdw>
          </a:effectLst>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300"/>
              <a:buFont typeface="Calibri"/>
              <a:buNone/>
            </a:pPr>
            <a:r>
              <a:rPr lang="hr">
                <a:solidFill>
                  <a:srgbClr val="FFFFFF"/>
                </a:solidFill>
              </a:rPr>
              <a:t>Busting the most common myths and misconceptions:</a:t>
            </a:r>
            <a:endParaRPr>
              <a:solidFill>
                <a:srgbClr val="FFFFFF"/>
              </a:solidFill>
            </a:endParaRPr>
          </a:p>
          <a:p>
            <a:pPr marL="0" lvl="0" indent="0" algn="ctr" rtl="0">
              <a:lnSpc>
                <a:spcPct val="90000"/>
              </a:lnSpc>
              <a:spcBef>
                <a:spcPts val="0"/>
              </a:spcBef>
              <a:spcAft>
                <a:spcPts val="0"/>
              </a:spcAft>
              <a:buClr>
                <a:schemeClr val="dk1"/>
              </a:buClr>
              <a:buSzPts val="3300"/>
              <a:buFont typeface="Calibri"/>
              <a:buNone/>
            </a:pPr>
            <a:endParaRPr>
              <a:solidFill>
                <a:srgbClr val="FFFFFF"/>
              </a:solidFill>
            </a:endParaRPr>
          </a:p>
          <a:p>
            <a:pPr marL="0" lvl="0" indent="0" algn="ctr" rtl="0">
              <a:lnSpc>
                <a:spcPct val="90000"/>
              </a:lnSpc>
              <a:spcBef>
                <a:spcPts val="0"/>
              </a:spcBef>
              <a:spcAft>
                <a:spcPts val="0"/>
              </a:spcAft>
              <a:buClr>
                <a:schemeClr val="dk1"/>
              </a:buClr>
              <a:buSzPts val="3300"/>
              <a:buFont typeface="Calibri"/>
              <a:buNone/>
            </a:pPr>
            <a:r>
              <a:rPr lang="hr" b="1">
                <a:solidFill>
                  <a:srgbClr val="FFFFFF"/>
                </a:solidFill>
              </a:rPr>
              <a:t>DEMENTIA</a:t>
            </a:r>
            <a:endParaRPr b="1">
              <a:solidFill>
                <a:srgbClr val="FFFFFF"/>
              </a:solidFill>
            </a:endParaRPr>
          </a:p>
        </p:txBody>
      </p:sp>
      <p:pic>
        <p:nvPicPr>
          <p:cNvPr id="627" name="Google Shape;627;p72"/>
          <p:cNvPicPr preferRelativeResize="0"/>
          <p:nvPr/>
        </p:nvPicPr>
        <p:blipFill rotWithShape="1">
          <a:blip r:embed="rId3">
            <a:alphaModFix/>
          </a:blip>
          <a:srcRect t="3200" r="9280" b="3210"/>
          <a:stretch/>
        </p:blipFill>
        <p:spPr>
          <a:xfrm>
            <a:off x="3949475" y="0"/>
            <a:ext cx="5954824"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3"/>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3"/>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3"/>
          <p:cNvSpPr/>
          <p:nvPr/>
        </p:nvSpPr>
        <p:spPr>
          <a:xfrm>
            <a:off x="329650" y="166675"/>
            <a:ext cx="8511900" cy="16245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35" name="Google Shape;635;p73"/>
          <p:cNvSpPr txBox="1">
            <a:spLocks noGrp="1"/>
          </p:cNvSpPr>
          <p:nvPr>
            <p:ph type="body" idx="1"/>
          </p:nvPr>
        </p:nvSpPr>
        <p:spPr>
          <a:xfrm>
            <a:off x="697050" y="592388"/>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lnSpc>
                <a:spcPct val="70000"/>
              </a:lnSpc>
              <a:spcBef>
                <a:spcPts val="0"/>
              </a:spcBef>
              <a:spcAft>
                <a:spcPts val="0"/>
              </a:spcAft>
              <a:buClr>
                <a:schemeClr val="dk1"/>
              </a:buClr>
              <a:buSzPts val="1900"/>
              <a:buFont typeface="Arial"/>
              <a:buNone/>
            </a:pPr>
            <a:r>
              <a:rPr lang="hr" sz="2000" b="1"/>
              <a:t>Memory loss always equals dementia.</a:t>
            </a:r>
            <a:endParaRPr sz="2000"/>
          </a:p>
          <a:p>
            <a:pPr marL="177800" lvl="0" indent="0" algn="ctr" rtl="0">
              <a:lnSpc>
                <a:spcPct val="70000"/>
              </a:lnSpc>
              <a:spcBef>
                <a:spcPts val="800"/>
              </a:spcBef>
              <a:spcAft>
                <a:spcPts val="0"/>
              </a:spcAft>
              <a:buNone/>
            </a:pPr>
            <a:endParaRPr sz="1600"/>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636" name="Google Shape;636;p73"/>
          <p:cNvSpPr txBox="1">
            <a:spLocks noGrp="1"/>
          </p:cNvSpPr>
          <p:nvPr>
            <p:ph type="body" idx="1"/>
          </p:nvPr>
        </p:nvSpPr>
        <p:spPr>
          <a:xfrm>
            <a:off x="4683875" y="306150"/>
            <a:ext cx="39432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800"/>
              <a:t>Memory loss is not the only symptom of dementia, and occasional forgetfulness is not the same as dementia. </a:t>
            </a:r>
            <a:endParaRPr sz="1800"/>
          </a:p>
          <a:p>
            <a:pPr marL="0" lvl="0" indent="0" algn="l" rtl="0">
              <a:lnSpc>
                <a:spcPct val="80000"/>
              </a:lnSpc>
              <a:spcBef>
                <a:spcPts val="800"/>
              </a:spcBef>
              <a:spcAft>
                <a:spcPts val="0"/>
              </a:spcAft>
              <a:buNone/>
            </a:pPr>
            <a:endParaRPr sz="1100"/>
          </a:p>
        </p:txBody>
      </p:sp>
      <p:sp>
        <p:nvSpPr>
          <p:cNvPr id="637" name="Google Shape;637;p73"/>
          <p:cNvSpPr/>
          <p:nvPr/>
        </p:nvSpPr>
        <p:spPr>
          <a:xfrm>
            <a:off x="350250" y="1961725"/>
            <a:ext cx="8443500" cy="15117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38" name="Google Shape;638;p73"/>
          <p:cNvSpPr txBox="1">
            <a:spLocks noGrp="1"/>
          </p:cNvSpPr>
          <p:nvPr>
            <p:ph type="body" idx="1"/>
          </p:nvPr>
        </p:nvSpPr>
        <p:spPr>
          <a:xfrm>
            <a:off x="552150" y="2074375"/>
            <a:ext cx="3943200" cy="1399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endParaRPr sz="2000" b="1"/>
          </a:p>
          <a:p>
            <a:pPr marL="0" lvl="0" indent="0" algn="ctr" rtl="0">
              <a:lnSpc>
                <a:spcPct val="70000"/>
              </a:lnSpc>
              <a:spcBef>
                <a:spcPts val="800"/>
              </a:spcBef>
              <a:spcAft>
                <a:spcPts val="0"/>
              </a:spcAft>
              <a:buClr>
                <a:schemeClr val="dk1"/>
              </a:buClr>
              <a:buSzPts val="1900"/>
              <a:buFont typeface="Arial"/>
              <a:buNone/>
            </a:pPr>
            <a:r>
              <a:rPr lang="hr" sz="2000" b="1"/>
              <a:t>Only seniors develop dementia.</a:t>
            </a:r>
            <a:endParaRPr sz="2400"/>
          </a:p>
        </p:txBody>
      </p:sp>
      <p:sp>
        <p:nvSpPr>
          <p:cNvPr id="639" name="Google Shape;639;p73"/>
          <p:cNvSpPr txBox="1">
            <a:spLocks noGrp="1"/>
          </p:cNvSpPr>
          <p:nvPr>
            <p:ph type="body" idx="1"/>
          </p:nvPr>
        </p:nvSpPr>
        <p:spPr>
          <a:xfrm>
            <a:off x="4683875" y="2040350"/>
            <a:ext cx="4157400" cy="11130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800"/>
              <a:t>Most people with dementia are seniors, but some people develop dementia as early as their 30s.</a:t>
            </a:r>
            <a:endParaRPr sz="1800"/>
          </a:p>
        </p:txBody>
      </p:sp>
      <p:sp>
        <p:nvSpPr>
          <p:cNvPr id="640" name="Google Shape;640;p73"/>
          <p:cNvSpPr/>
          <p:nvPr/>
        </p:nvSpPr>
        <p:spPr>
          <a:xfrm>
            <a:off x="329650" y="3667650"/>
            <a:ext cx="8511900" cy="13992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41" name="Google Shape;641;p73"/>
          <p:cNvSpPr txBox="1">
            <a:spLocks noGrp="1"/>
          </p:cNvSpPr>
          <p:nvPr>
            <p:ph type="body" idx="1"/>
          </p:nvPr>
        </p:nvSpPr>
        <p:spPr>
          <a:xfrm>
            <a:off x="697050" y="3868688"/>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lnSpc>
                <a:spcPct val="70000"/>
              </a:lnSpc>
              <a:spcBef>
                <a:spcPts val="800"/>
              </a:spcBef>
              <a:spcAft>
                <a:spcPts val="0"/>
              </a:spcAft>
              <a:buClr>
                <a:schemeClr val="dk1"/>
              </a:buClr>
              <a:buSzPts val="1900"/>
              <a:buNone/>
            </a:pPr>
            <a:r>
              <a:rPr lang="hr" sz="2000" b="1"/>
              <a:t>Dementia is a normal part of the aging process.</a:t>
            </a:r>
            <a:endParaRPr sz="2000"/>
          </a:p>
          <a:p>
            <a:pPr marL="177800" lvl="0" indent="0" algn="ctr" rtl="0">
              <a:lnSpc>
                <a:spcPct val="70000"/>
              </a:lnSpc>
              <a:spcBef>
                <a:spcPts val="800"/>
              </a:spcBef>
              <a:spcAft>
                <a:spcPts val="0"/>
              </a:spcAft>
              <a:buNone/>
            </a:pPr>
            <a:endParaRPr sz="1600"/>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642" name="Google Shape;642;p73"/>
          <p:cNvSpPr txBox="1">
            <a:spLocks noGrp="1"/>
          </p:cNvSpPr>
          <p:nvPr>
            <p:ph type="body" idx="1"/>
          </p:nvPr>
        </p:nvSpPr>
        <p:spPr>
          <a:xfrm>
            <a:off x="4790975" y="3877375"/>
            <a:ext cx="3943200" cy="9339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800"/>
              <a:t>Most people do not develop dementia.</a:t>
            </a:r>
            <a:endParaRPr sz="1800"/>
          </a:p>
          <a:p>
            <a:pPr marL="0" lvl="0" indent="0" algn="l" rtl="0">
              <a:lnSpc>
                <a:spcPct val="80000"/>
              </a:lnSpc>
              <a:spcBef>
                <a:spcPts val="800"/>
              </a:spcBef>
              <a:spcAft>
                <a:spcPts val="0"/>
              </a:spcAft>
              <a:buNone/>
            </a:pPr>
            <a:endParaRPr sz="1100"/>
          </a:p>
        </p:txBody>
      </p:sp>
      <p:sp>
        <p:nvSpPr>
          <p:cNvPr id="643" name="Google Shape;643;p73"/>
          <p:cNvSpPr txBox="1">
            <a:spLocks noGrp="1"/>
          </p:cNvSpPr>
          <p:nvPr>
            <p:ph type="body" idx="1"/>
          </p:nvPr>
        </p:nvSpPr>
        <p:spPr>
          <a:xfrm>
            <a:off x="4683875" y="1903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644" name="Google Shape;644;p73"/>
          <p:cNvSpPr txBox="1">
            <a:spLocks noGrp="1"/>
          </p:cNvSpPr>
          <p:nvPr>
            <p:ph type="body" idx="1"/>
          </p:nvPr>
        </p:nvSpPr>
        <p:spPr>
          <a:xfrm>
            <a:off x="4683875" y="1917163"/>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645" name="Google Shape;645;p73"/>
          <p:cNvSpPr txBox="1">
            <a:spLocks noGrp="1"/>
          </p:cNvSpPr>
          <p:nvPr>
            <p:ph type="body" idx="1"/>
          </p:nvPr>
        </p:nvSpPr>
        <p:spPr>
          <a:xfrm>
            <a:off x="4790975" y="36439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646" name="Google Shape;646;p73"/>
          <p:cNvSpPr txBox="1">
            <a:spLocks noGrp="1"/>
          </p:cNvSpPr>
          <p:nvPr>
            <p:ph type="body" idx="1"/>
          </p:nvPr>
        </p:nvSpPr>
        <p:spPr>
          <a:xfrm>
            <a:off x="697050" y="3756767"/>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647" name="Google Shape;647;p73"/>
          <p:cNvSpPr txBox="1">
            <a:spLocks noGrp="1"/>
          </p:cNvSpPr>
          <p:nvPr>
            <p:ph type="body" idx="1"/>
          </p:nvPr>
        </p:nvSpPr>
        <p:spPr>
          <a:xfrm>
            <a:off x="697050" y="30614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648" name="Google Shape;648;p73"/>
          <p:cNvSpPr txBox="1">
            <a:spLocks noGrp="1"/>
          </p:cNvSpPr>
          <p:nvPr>
            <p:ph type="body" idx="1"/>
          </p:nvPr>
        </p:nvSpPr>
        <p:spPr>
          <a:xfrm>
            <a:off x="697050" y="210314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74"/>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4"/>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4"/>
          <p:cNvSpPr/>
          <p:nvPr/>
        </p:nvSpPr>
        <p:spPr>
          <a:xfrm>
            <a:off x="262800" y="304200"/>
            <a:ext cx="8618400" cy="45351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56" name="Google Shape;656;p74"/>
          <p:cNvSpPr txBox="1">
            <a:spLocks noGrp="1"/>
          </p:cNvSpPr>
          <p:nvPr>
            <p:ph type="body" idx="1"/>
          </p:nvPr>
        </p:nvSpPr>
        <p:spPr>
          <a:xfrm>
            <a:off x="506325" y="2158500"/>
            <a:ext cx="3943200" cy="8265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70000"/>
              </a:lnSpc>
              <a:spcBef>
                <a:spcPts val="0"/>
              </a:spcBef>
              <a:spcAft>
                <a:spcPts val="0"/>
              </a:spcAft>
              <a:buClr>
                <a:schemeClr val="dk1"/>
              </a:buClr>
              <a:buSzPts val="1800"/>
              <a:buFont typeface="Arial"/>
              <a:buNone/>
            </a:pPr>
            <a:r>
              <a:rPr lang="hr" sz="2000" b="1"/>
              <a:t>People with dementia don’t understand what’s going on around them.</a:t>
            </a:r>
            <a:endParaRPr sz="1300"/>
          </a:p>
          <a:p>
            <a:pPr marL="0" lvl="0" indent="0" algn="l" rtl="0">
              <a:lnSpc>
                <a:spcPct val="80000"/>
              </a:lnSpc>
              <a:spcBef>
                <a:spcPts val="800"/>
              </a:spcBef>
              <a:spcAft>
                <a:spcPts val="0"/>
              </a:spcAft>
              <a:buClr>
                <a:schemeClr val="dk1"/>
              </a:buClr>
              <a:buSzPts val="2100"/>
              <a:buNone/>
            </a:pPr>
            <a:endParaRPr sz="2000" b="1"/>
          </a:p>
        </p:txBody>
      </p:sp>
      <p:sp>
        <p:nvSpPr>
          <p:cNvPr id="657" name="Google Shape;657;p74"/>
          <p:cNvSpPr txBox="1">
            <a:spLocks noGrp="1"/>
          </p:cNvSpPr>
          <p:nvPr>
            <p:ph type="body" idx="1"/>
          </p:nvPr>
        </p:nvSpPr>
        <p:spPr>
          <a:xfrm>
            <a:off x="4572000" y="519375"/>
            <a:ext cx="4157400" cy="2171400"/>
          </a:xfrm>
          <a:prstGeom prst="rect">
            <a:avLst/>
          </a:prstGeom>
          <a:noFill/>
          <a:ln>
            <a:noFill/>
          </a:ln>
        </p:spPr>
        <p:txBody>
          <a:bodyPr spcFirstLastPara="1" wrap="square" lIns="68575" tIns="34275" rIns="68575" bIns="34275" anchor="t" anchorCtr="0">
            <a:noAutofit/>
          </a:bodyPr>
          <a:lstStyle/>
          <a:p>
            <a:pPr marL="177800" lvl="0" indent="0" algn="ctr" rtl="0">
              <a:lnSpc>
                <a:spcPct val="70000"/>
              </a:lnSpc>
              <a:spcBef>
                <a:spcPts val="800"/>
              </a:spcBef>
              <a:spcAft>
                <a:spcPts val="0"/>
              </a:spcAft>
              <a:buNone/>
            </a:pPr>
            <a:endParaRPr sz="2000" b="1"/>
          </a:p>
          <a:p>
            <a:pPr marL="177800" lvl="0" indent="0" algn="ctr" rtl="0">
              <a:lnSpc>
                <a:spcPct val="70000"/>
              </a:lnSpc>
              <a:spcBef>
                <a:spcPts val="800"/>
              </a:spcBef>
              <a:spcAft>
                <a:spcPts val="0"/>
              </a:spcAft>
              <a:buNone/>
            </a:pPr>
            <a:r>
              <a:rPr lang="hr" sz="1700"/>
              <a:t>A person with dementia’s perception and understanding of their surroundings vary at different times.  It may be difficult for loved ones who are communicating with dementia patients, as it can sometimes seem that the person with dementia does not understand what is happening. However, people with dementia are not always clueless and confused about surroundings and events taking place. Dementia tends to be progressive, so a lack of understanding is more likely in later stages. In early stages, a person may even be aware of their diminishing memory capacity. Even during the later stages of dementia, some moments of clarity are possible. For those who ask themselves, “What does it feel like to have dementia?” the answer can be complex because not everyone experiences it the same way. </a:t>
            </a:r>
            <a:endParaRPr sz="1700"/>
          </a:p>
          <a:p>
            <a:pPr marL="0" lvl="0" indent="0" algn="ctr" rtl="0">
              <a:lnSpc>
                <a:spcPct val="80000"/>
              </a:lnSpc>
              <a:spcBef>
                <a:spcPts val="800"/>
              </a:spcBef>
              <a:spcAft>
                <a:spcPts val="0"/>
              </a:spcAft>
              <a:buClr>
                <a:schemeClr val="dk1"/>
              </a:buClr>
              <a:buSzPts val="2100"/>
              <a:buFont typeface="Arial"/>
              <a:buNone/>
            </a:pPr>
            <a:endParaRPr sz="2000" b="1"/>
          </a:p>
          <a:p>
            <a:pPr marL="0" lvl="0" indent="0" algn="ctr" rtl="0">
              <a:lnSpc>
                <a:spcPct val="80000"/>
              </a:lnSpc>
              <a:spcBef>
                <a:spcPts val="800"/>
              </a:spcBef>
              <a:spcAft>
                <a:spcPts val="0"/>
              </a:spcAft>
              <a:buNone/>
            </a:pPr>
            <a:endParaRPr sz="1600"/>
          </a:p>
        </p:txBody>
      </p:sp>
      <p:sp>
        <p:nvSpPr>
          <p:cNvPr id="658" name="Google Shape;658;p74"/>
          <p:cNvSpPr txBox="1">
            <a:spLocks noGrp="1"/>
          </p:cNvSpPr>
          <p:nvPr>
            <p:ph type="body" idx="1"/>
          </p:nvPr>
        </p:nvSpPr>
        <p:spPr>
          <a:xfrm>
            <a:off x="4679100" y="304200"/>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659" name="Google Shape;659;p74"/>
          <p:cNvSpPr txBox="1">
            <a:spLocks noGrp="1"/>
          </p:cNvSpPr>
          <p:nvPr>
            <p:ph type="body" idx="1"/>
          </p:nvPr>
        </p:nvSpPr>
        <p:spPr>
          <a:xfrm>
            <a:off x="651225" y="168989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75"/>
          <p:cNvSpPr/>
          <p:nvPr/>
        </p:nvSpPr>
        <p:spPr>
          <a:xfrm>
            <a:off x="4572000" y="0"/>
            <a:ext cx="4576200" cy="5143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5"/>
          <p:cNvSpPr/>
          <p:nvPr/>
        </p:nvSpPr>
        <p:spPr>
          <a:xfrm>
            <a:off x="0" y="0"/>
            <a:ext cx="4572000" cy="5143500"/>
          </a:xfrm>
          <a:prstGeom prst="rect">
            <a:avLst/>
          </a:prstGeom>
          <a:solidFill>
            <a:srgbClr val="ED7C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5"/>
          <p:cNvSpPr/>
          <p:nvPr/>
        </p:nvSpPr>
        <p:spPr>
          <a:xfrm>
            <a:off x="329650" y="166675"/>
            <a:ext cx="8511900" cy="16551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67" name="Google Shape;667;p75"/>
          <p:cNvSpPr txBox="1">
            <a:spLocks noGrp="1"/>
          </p:cNvSpPr>
          <p:nvPr>
            <p:ph type="body" idx="1"/>
          </p:nvPr>
        </p:nvSpPr>
        <p:spPr>
          <a:xfrm>
            <a:off x="697050" y="406663"/>
            <a:ext cx="3653400" cy="11751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endParaRPr sz="2000" b="1"/>
          </a:p>
          <a:p>
            <a:pPr marL="0" lvl="0" indent="0" algn="ctr" rtl="0">
              <a:lnSpc>
                <a:spcPct val="70000"/>
              </a:lnSpc>
              <a:spcBef>
                <a:spcPts val="800"/>
              </a:spcBef>
              <a:spcAft>
                <a:spcPts val="0"/>
              </a:spcAft>
              <a:buClr>
                <a:schemeClr val="dk1"/>
              </a:buClr>
              <a:buSzPts val="1900"/>
              <a:buFont typeface="Arial"/>
              <a:buNone/>
            </a:pPr>
            <a:r>
              <a:rPr lang="hr" sz="2000" b="1"/>
              <a:t>Dementia and Alzheimer’s are the same thing.</a:t>
            </a:r>
            <a:endParaRPr sz="2000"/>
          </a:p>
          <a:p>
            <a:pPr marL="177800" lvl="0" indent="0" algn="ctr" rtl="0">
              <a:lnSpc>
                <a:spcPct val="70000"/>
              </a:lnSpc>
              <a:spcBef>
                <a:spcPts val="800"/>
              </a:spcBef>
              <a:spcAft>
                <a:spcPts val="0"/>
              </a:spcAft>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668" name="Google Shape;668;p75"/>
          <p:cNvSpPr txBox="1">
            <a:spLocks noGrp="1"/>
          </p:cNvSpPr>
          <p:nvPr>
            <p:ph type="body" idx="1"/>
          </p:nvPr>
        </p:nvSpPr>
        <p:spPr>
          <a:xfrm>
            <a:off x="4683875" y="306150"/>
            <a:ext cx="3943200" cy="2036100"/>
          </a:xfrm>
          <a:prstGeom prst="rect">
            <a:avLst/>
          </a:prstGeom>
          <a:noFill/>
          <a:ln>
            <a:noFill/>
          </a:ln>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800"/>
              <a:t>Alzheimer’s is a form of dementia, but dementia has other forms as well. </a:t>
            </a:r>
            <a:endParaRPr sz="1800"/>
          </a:p>
          <a:p>
            <a:pPr marL="0" lvl="0" indent="0" algn="l" rtl="0">
              <a:lnSpc>
                <a:spcPct val="80000"/>
              </a:lnSpc>
              <a:spcBef>
                <a:spcPts val="800"/>
              </a:spcBef>
              <a:spcAft>
                <a:spcPts val="0"/>
              </a:spcAft>
              <a:buNone/>
            </a:pPr>
            <a:endParaRPr sz="1100"/>
          </a:p>
        </p:txBody>
      </p:sp>
      <p:sp>
        <p:nvSpPr>
          <p:cNvPr id="669" name="Google Shape;669;p75"/>
          <p:cNvSpPr/>
          <p:nvPr/>
        </p:nvSpPr>
        <p:spPr>
          <a:xfrm>
            <a:off x="398000" y="2051275"/>
            <a:ext cx="8443500" cy="29433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70" name="Google Shape;670;p75"/>
          <p:cNvSpPr txBox="1">
            <a:spLocks noGrp="1"/>
          </p:cNvSpPr>
          <p:nvPr>
            <p:ph type="body" idx="1"/>
          </p:nvPr>
        </p:nvSpPr>
        <p:spPr>
          <a:xfrm>
            <a:off x="552150" y="2992375"/>
            <a:ext cx="3943200" cy="10611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1100" b="1"/>
          </a:p>
          <a:p>
            <a:pPr marL="0" lvl="0" indent="0" algn="ctr" rtl="0">
              <a:lnSpc>
                <a:spcPct val="80000"/>
              </a:lnSpc>
              <a:spcBef>
                <a:spcPts val="800"/>
              </a:spcBef>
              <a:spcAft>
                <a:spcPts val="0"/>
              </a:spcAft>
              <a:buClr>
                <a:schemeClr val="dk1"/>
              </a:buClr>
              <a:buSzPts val="2100"/>
              <a:buNone/>
            </a:pPr>
            <a:r>
              <a:rPr lang="hr" sz="2000" b="1"/>
              <a:t>All people who have dementia become violent and aggressive.</a:t>
            </a:r>
            <a:endParaRPr sz="1300"/>
          </a:p>
          <a:p>
            <a:pPr marL="0" lvl="0" indent="0" algn="l" rtl="0">
              <a:lnSpc>
                <a:spcPct val="70000"/>
              </a:lnSpc>
              <a:spcBef>
                <a:spcPts val="800"/>
              </a:spcBef>
              <a:spcAft>
                <a:spcPts val="0"/>
              </a:spcAft>
              <a:buNone/>
            </a:pPr>
            <a:endParaRPr sz="1100"/>
          </a:p>
          <a:p>
            <a:pPr marL="0" lvl="0" indent="0" algn="ctr" rtl="0">
              <a:lnSpc>
                <a:spcPct val="80000"/>
              </a:lnSpc>
              <a:spcBef>
                <a:spcPts val="800"/>
              </a:spcBef>
              <a:spcAft>
                <a:spcPts val="0"/>
              </a:spcAft>
              <a:buClr>
                <a:schemeClr val="dk1"/>
              </a:buClr>
              <a:buSzPts val="2100"/>
              <a:buNone/>
            </a:pPr>
            <a:endParaRPr sz="2000" b="1"/>
          </a:p>
        </p:txBody>
      </p:sp>
      <p:sp>
        <p:nvSpPr>
          <p:cNvPr id="671" name="Google Shape;671;p75"/>
          <p:cNvSpPr txBox="1">
            <a:spLocks noGrp="1"/>
          </p:cNvSpPr>
          <p:nvPr>
            <p:ph type="body" idx="1"/>
          </p:nvPr>
        </p:nvSpPr>
        <p:spPr>
          <a:xfrm>
            <a:off x="4683875" y="2114825"/>
            <a:ext cx="4157400" cy="21714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None/>
            </a:pPr>
            <a:endParaRPr sz="2000" b="1"/>
          </a:p>
          <a:p>
            <a:pPr marL="177800" lvl="0" indent="0" algn="ctr" rtl="0">
              <a:lnSpc>
                <a:spcPct val="70000"/>
              </a:lnSpc>
              <a:spcBef>
                <a:spcPts val="800"/>
              </a:spcBef>
              <a:spcAft>
                <a:spcPts val="0"/>
              </a:spcAft>
              <a:buNone/>
            </a:pPr>
            <a:r>
              <a:rPr lang="hr" sz="1800"/>
              <a:t>Dementia affects each person differently and certainly not all become aggressive. Loss of memory and an increasing inability to understand what is happening around them can cause people with dementia to express their frustration through their behavior. Taking steps to make the environment as comfortable and calming as possible can avoid many upsetting situations for both the person with dementia and people nearby.</a:t>
            </a:r>
            <a:endParaRPr sz="1100"/>
          </a:p>
          <a:p>
            <a:pPr marL="0" lvl="0" indent="0" algn="ctr" rtl="0">
              <a:lnSpc>
                <a:spcPct val="80000"/>
              </a:lnSpc>
              <a:spcBef>
                <a:spcPts val="800"/>
              </a:spcBef>
              <a:spcAft>
                <a:spcPts val="0"/>
              </a:spcAft>
              <a:buNone/>
            </a:pPr>
            <a:endParaRPr sz="1600"/>
          </a:p>
        </p:txBody>
      </p:sp>
      <p:sp>
        <p:nvSpPr>
          <p:cNvPr id="672" name="Google Shape;672;p75"/>
          <p:cNvSpPr txBox="1">
            <a:spLocks noGrp="1"/>
          </p:cNvSpPr>
          <p:nvPr>
            <p:ph type="body" idx="1"/>
          </p:nvPr>
        </p:nvSpPr>
        <p:spPr>
          <a:xfrm>
            <a:off x="4683875" y="1306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673" name="Google Shape;673;p75"/>
          <p:cNvSpPr txBox="1">
            <a:spLocks noGrp="1"/>
          </p:cNvSpPr>
          <p:nvPr>
            <p:ph type="body" idx="1"/>
          </p:nvPr>
        </p:nvSpPr>
        <p:spPr>
          <a:xfrm>
            <a:off x="4683875" y="2051275"/>
            <a:ext cx="3943200" cy="561600"/>
          </a:xfrm>
          <a:prstGeom prst="rect">
            <a:avLst/>
          </a:prstGeom>
          <a:noFill/>
          <a:ln>
            <a:noFill/>
          </a:ln>
          <a:effectLst>
            <a:outerShdw blurRad="42863" dist="28575" dir="4080000" algn="bl" rotWithShape="0">
              <a:srgbClr val="000000">
                <a:alpha val="61000"/>
              </a:srgbClr>
            </a:outerShdw>
          </a:effectLst>
        </p:spPr>
        <p:txBody>
          <a:bodyPr spcFirstLastPara="1" wrap="square" lIns="68575" tIns="34275" rIns="68575" bIns="34275" anchor="t" anchorCtr="0">
            <a:noAutofit/>
          </a:bodyPr>
          <a:lstStyle/>
          <a:p>
            <a:pPr marL="177800" lvl="0" indent="0" algn="ctr" rtl="0">
              <a:lnSpc>
                <a:spcPct val="80000"/>
              </a:lnSpc>
              <a:spcBef>
                <a:spcPts val="800"/>
              </a:spcBef>
              <a:spcAft>
                <a:spcPts val="0"/>
              </a:spcAft>
              <a:buNone/>
            </a:pPr>
            <a:r>
              <a:rPr lang="hr" sz="2400" b="1"/>
              <a:t>REALITY:</a:t>
            </a:r>
            <a:endParaRPr sz="2400" b="1"/>
          </a:p>
          <a:p>
            <a:pPr marL="0" lvl="0" indent="0" algn="l" rtl="0">
              <a:lnSpc>
                <a:spcPct val="80000"/>
              </a:lnSpc>
              <a:spcBef>
                <a:spcPts val="800"/>
              </a:spcBef>
              <a:spcAft>
                <a:spcPts val="0"/>
              </a:spcAft>
              <a:buNone/>
            </a:pPr>
            <a:endParaRPr sz="1100"/>
          </a:p>
        </p:txBody>
      </p:sp>
      <p:sp>
        <p:nvSpPr>
          <p:cNvPr id="674" name="Google Shape;674;p75"/>
          <p:cNvSpPr txBox="1">
            <a:spLocks noGrp="1"/>
          </p:cNvSpPr>
          <p:nvPr>
            <p:ph type="body" idx="1"/>
          </p:nvPr>
        </p:nvSpPr>
        <p:spPr>
          <a:xfrm>
            <a:off x="697050" y="30614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
        <p:nvSpPr>
          <p:cNvPr id="675" name="Google Shape;675;p75"/>
          <p:cNvSpPr txBox="1">
            <a:spLocks noGrp="1"/>
          </p:cNvSpPr>
          <p:nvPr>
            <p:ph type="body" idx="1"/>
          </p:nvPr>
        </p:nvSpPr>
        <p:spPr>
          <a:xfrm>
            <a:off x="697050" y="2571742"/>
            <a:ext cx="3653400" cy="468600"/>
          </a:xfrm>
          <a:prstGeom prst="rect">
            <a:avLst/>
          </a:prstGeom>
          <a:noFill/>
          <a:ln>
            <a:noFill/>
          </a:ln>
          <a:effectLst>
            <a:outerShdw blurRad="28575" dist="28575" dir="3660000" algn="bl" rotWithShape="0">
              <a:srgbClr val="000000">
                <a:alpha val="62000"/>
              </a:srgbClr>
            </a:outerShdw>
          </a:effectLst>
        </p:spPr>
        <p:txBody>
          <a:bodyPr spcFirstLastPara="1" wrap="square" lIns="68575" tIns="34275" rIns="68575" bIns="34275" anchor="t" anchorCtr="0">
            <a:noAutofit/>
          </a:bodyPr>
          <a:lstStyle/>
          <a:p>
            <a:pPr marL="0" lvl="0" indent="0" algn="ctr" rtl="0">
              <a:lnSpc>
                <a:spcPct val="80000"/>
              </a:lnSpc>
              <a:spcBef>
                <a:spcPts val="0"/>
              </a:spcBef>
              <a:spcAft>
                <a:spcPts val="0"/>
              </a:spcAft>
              <a:buClr>
                <a:schemeClr val="dk1"/>
              </a:buClr>
              <a:buSzPts val="2100"/>
              <a:buNone/>
            </a:pPr>
            <a:r>
              <a:rPr lang="hr" sz="2300" b="1"/>
              <a:t>MYTH:</a:t>
            </a:r>
            <a:br>
              <a:rPr lang="hr" sz="2300" b="1"/>
            </a:br>
            <a:endParaRPr sz="2300" b="1"/>
          </a:p>
          <a:p>
            <a:pPr marL="0" lvl="0" indent="0" algn="ctr" rtl="0">
              <a:lnSpc>
                <a:spcPct val="80000"/>
              </a:lnSpc>
              <a:spcBef>
                <a:spcPts val="0"/>
              </a:spcBef>
              <a:spcAft>
                <a:spcPts val="0"/>
              </a:spcAft>
              <a:buClr>
                <a:schemeClr val="dk1"/>
              </a:buClr>
              <a:buSzPts val="2100"/>
              <a:buNone/>
            </a:pPr>
            <a:endParaRPr sz="20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0" lvl="0" indent="0" algn="l" rtl="0">
              <a:lnSpc>
                <a:spcPct val="80000"/>
              </a:lnSpc>
              <a:spcBef>
                <a:spcPts val="0"/>
              </a:spcBef>
              <a:spcAft>
                <a:spcPts val="0"/>
              </a:spcAft>
              <a:buClr>
                <a:schemeClr val="dk1"/>
              </a:buClr>
              <a:buSzPts val="2100"/>
              <a:buNone/>
            </a:pPr>
            <a:endParaRPr sz="1100" b="1"/>
          </a:p>
          <a:p>
            <a:pPr marL="177800" lvl="0" indent="0" algn="l" rtl="0">
              <a:lnSpc>
                <a:spcPct val="80000"/>
              </a:lnSpc>
              <a:spcBef>
                <a:spcPts val="800"/>
              </a:spcBef>
              <a:spcAft>
                <a:spcPts val="0"/>
              </a:spcAft>
              <a:buNone/>
            </a:pPr>
            <a:endParaRPr sz="1100"/>
          </a:p>
          <a:p>
            <a:pPr marL="0" lvl="0" indent="0" algn="l" rtl="0">
              <a:lnSpc>
                <a:spcPct val="80000"/>
              </a:lnSpc>
              <a:spcBef>
                <a:spcPts val="800"/>
              </a:spcBef>
              <a:spcAft>
                <a:spcPts val="0"/>
              </a:spcAft>
              <a:buClr>
                <a:schemeClr val="dk1"/>
              </a:buClr>
              <a:buSzPts val="2100"/>
              <a:buNone/>
            </a:pPr>
            <a:endParaRPr sz="11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679"/>
        <p:cNvGrpSpPr/>
        <p:nvPr/>
      </p:nvGrpSpPr>
      <p:grpSpPr>
        <a:xfrm>
          <a:off x="0" y="0"/>
          <a:ext cx="0" cy="0"/>
          <a:chOff x="0" y="0"/>
          <a:chExt cx="0" cy="0"/>
        </a:xfrm>
      </p:grpSpPr>
      <p:sp>
        <p:nvSpPr>
          <p:cNvPr id="680" name="Google Shape;680;p76"/>
          <p:cNvSpPr txBox="1">
            <a:spLocks noGrp="1"/>
          </p:cNvSpPr>
          <p:nvPr>
            <p:ph type="title"/>
          </p:nvPr>
        </p:nvSpPr>
        <p:spPr>
          <a:xfrm>
            <a:off x="68580" y="94298"/>
            <a:ext cx="4663439" cy="1028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15857F"/>
              </a:buClr>
              <a:buSzPts val="3300"/>
              <a:buFont typeface="Calibri"/>
              <a:buNone/>
            </a:pPr>
            <a:r>
              <a:rPr lang="hr" sz="3000" b="1">
                <a:solidFill>
                  <a:srgbClr val="15857F"/>
                </a:solidFill>
              </a:rPr>
              <a:t>What signs to look out for:</a:t>
            </a:r>
            <a:endParaRPr sz="3000">
              <a:solidFill>
                <a:srgbClr val="15857F"/>
              </a:solidFill>
            </a:endParaRPr>
          </a:p>
        </p:txBody>
      </p:sp>
      <p:sp>
        <p:nvSpPr>
          <p:cNvPr id="681" name="Google Shape;681;p76"/>
          <p:cNvSpPr txBox="1">
            <a:spLocks noGrp="1"/>
          </p:cNvSpPr>
          <p:nvPr>
            <p:ph type="body" idx="1"/>
          </p:nvPr>
        </p:nvSpPr>
        <p:spPr>
          <a:xfrm>
            <a:off x="196550" y="1123000"/>
            <a:ext cx="4375500" cy="3746100"/>
          </a:xfrm>
          <a:prstGeom prst="rect">
            <a:avLst/>
          </a:prstGeom>
          <a:noFill/>
          <a:ln>
            <a:noFill/>
          </a:ln>
        </p:spPr>
        <p:txBody>
          <a:bodyPr spcFirstLastPara="1" wrap="square" lIns="68575" tIns="34275" rIns="68575" bIns="34275" anchor="t" anchorCtr="0">
            <a:noAutofit/>
          </a:bodyPr>
          <a:lstStyle/>
          <a:p>
            <a:pPr marL="177800" lvl="0" indent="-165100" algn="l" rtl="0">
              <a:lnSpc>
                <a:spcPct val="115000"/>
              </a:lnSpc>
              <a:spcBef>
                <a:spcPts val="0"/>
              </a:spcBef>
              <a:spcAft>
                <a:spcPts val="0"/>
              </a:spcAft>
              <a:buClr>
                <a:schemeClr val="lt1"/>
              </a:buClr>
              <a:buSzPts val="2000"/>
              <a:buChar char="•"/>
            </a:pPr>
            <a:r>
              <a:rPr lang="hr" sz="2000">
                <a:solidFill>
                  <a:schemeClr val="lt1"/>
                </a:solidFill>
              </a:rPr>
              <a:t>Memory loss that affects day-to-day functioning</a:t>
            </a:r>
            <a:endParaRPr sz="2000"/>
          </a:p>
          <a:p>
            <a:pPr marL="177800" lvl="0" indent="-165100" algn="l" rtl="0">
              <a:lnSpc>
                <a:spcPct val="115000"/>
              </a:lnSpc>
              <a:spcBef>
                <a:spcPts val="800"/>
              </a:spcBef>
              <a:spcAft>
                <a:spcPts val="0"/>
              </a:spcAft>
              <a:buClr>
                <a:schemeClr val="lt1"/>
              </a:buClr>
              <a:buSzPts val="2000"/>
              <a:buChar char="•"/>
            </a:pPr>
            <a:r>
              <a:rPr lang="hr" sz="2000">
                <a:solidFill>
                  <a:schemeClr val="lt1"/>
                </a:solidFill>
              </a:rPr>
              <a:t>Difficulty performing familiar tasks</a:t>
            </a:r>
            <a:endParaRPr sz="2000"/>
          </a:p>
          <a:p>
            <a:pPr marL="177800" lvl="0" indent="-165100" algn="l" rtl="0">
              <a:lnSpc>
                <a:spcPct val="115000"/>
              </a:lnSpc>
              <a:spcBef>
                <a:spcPts val="800"/>
              </a:spcBef>
              <a:spcAft>
                <a:spcPts val="0"/>
              </a:spcAft>
              <a:buClr>
                <a:schemeClr val="lt1"/>
              </a:buClr>
              <a:buSzPts val="2000"/>
              <a:buChar char="•"/>
            </a:pPr>
            <a:r>
              <a:rPr lang="hr" sz="2000">
                <a:solidFill>
                  <a:schemeClr val="lt1"/>
                </a:solidFill>
              </a:rPr>
              <a:t>Confusion about time and place</a:t>
            </a:r>
            <a:endParaRPr sz="2000"/>
          </a:p>
          <a:p>
            <a:pPr marL="177800" lvl="0" indent="-165100" algn="l" rtl="0">
              <a:lnSpc>
                <a:spcPct val="115000"/>
              </a:lnSpc>
              <a:spcBef>
                <a:spcPts val="800"/>
              </a:spcBef>
              <a:spcAft>
                <a:spcPts val="0"/>
              </a:spcAft>
              <a:buClr>
                <a:schemeClr val="lt1"/>
              </a:buClr>
              <a:buSzPts val="2000"/>
              <a:buChar char="•"/>
            </a:pPr>
            <a:r>
              <a:rPr lang="hr" sz="2000">
                <a:solidFill>
                  <a:schemeClr val="lt1"/>
                </a:solidFill>
              </a:rPr>
              <a:t>Problems with language</a:t>
            </a:r>
            <a:endParaRPr sz="2000"/>
          </a:p>
          <a:p>
            <a:pPr marL="177800" lvl="0" indent="-165100" algn="l" rtl="0">
              <a:lnSpc>
                <a:spcPct val="115000"/>
              </a:lnSpc>
              <a:spcBef>
                <a:spcPts val="800"/>
              </a:spcBef>
              <a:spcAft>
                <a:spcPts val="0"/>
              </a:spcAft>
              <a:buClr>
                <a:schemeClr val="lt1"/>
              </a:buClr>
              <a:buSzPts val="2000"/>
              <a:buChar char="•"/>
            </a:pPr>
            <a:r>
              <a:rPr lang="hr" sz="2000">
                <a:solidFill>
                  <a:schemeClr val="lt1"/>
                </a:solidFill>
              </a:rPr>
              <a:t>Poor or decreased judgment</a:t>
            </a:r>
            <a:endParaRPr sz="2000"/>
          </a:p>
          <a:p>
            <a:pPr marL="177800" lvl="0" indent="-165100" algn="l" rtl="0">
              <a:lnSpc>
                <a:spcPct val="115000"/>
              </a:lnSpc>
              <a:spcBef>
                <a:spcPts val="800"/>
              </a:spcBef>
              <a:spcAft>
                <a:spcPts val="0"/>
              </a:spcAft>
              <a:buClr>
                <a:schemeClr val="lt1"/>
              </a:buClr>
              <a:buSzPts val="2000"/>
              <a:buChar char="•"/>
            </a:pPr>
            <a:r>
              <a:rPr lang="hr" sz="2000">
                <a:solidFill>
                  <a:schemeClr val="lt1"/>
                </a:solidFill>
              </a:rPr>
              <a:t>Problems misplacing things</a:t>
            </a:r>
            <a:endParaRPr sz="2000"/>
          </a:p>
          <a:p>
            <a:pPr marL="177800" lvl="0" indent="-165100" algn="l" rtl="0">
              <a:lnSpc>
                <a:spcPct val="115000"/>
              </a:lnSpc>
              <a:spcBef>
                <a:spcPts val="800"/>
              </a:spcBef>
              <a:spcAft>
                <a:spcPts val="0"/>
              </a:spcAft>
              <a:buClr>
                <a:schemeClr val="lt1"/>
              </a:buClr>
              <a:buSzPts val="2000"/>
              <a:buChar char="•"/>
            </a:pPr>
            <a:r>
              <a:rPr lang="hr" sz="2000">
                <a:solidFill>
                  <a:schemeClr val="lt1"/>
                </a:solidFill>
              </a:rPr>
              <a:t>Changes in personality or behavior</a:t>
            </a:r>
            <a:endParaRPr sz="2000"/>
          </a:p>
          <a:p>
            <a:pPr marL="177800" lvl="0" indent="-165100" algn="l" rtl="0">
              <a:lnSpc>
                <a:spcPct val="115000"/>
              </a:lnSpc>
              <a:spcBef>
                <a:spcPts val="800"/>
              </a:spcBef>
              <a:spcAft>
                <a:spcPts val="0"/>
              </a:spcAft>
              <a:buClr>
                <a:schemeClr val="lt1"/>
              </a:buClr>
              <a:buSzPts val="2000"/>
              <a:buChar char="•"/>
            </a:pPr>
            <a:r>
              <a:rPr lang="hr" sz="2000">
                <a:solidFill>
                  <a:schemeClr val="lt1"/>
                </a:solidFill>
              </a:rPr>
              <a:t>A loss of initiative</a:t>
            </a:r>
            <a:endParaRPr sz="2000"/>
          </a:p>
        </p:txBody>
      </p:sp>
      <p:pic>
        <p:nvPicPr>
          <p:cNvPr id="682" name="Google Shape;682;p76" descr="Slika na kojoj se prikazuje hrana&#10;&#10;Opis je automatski generiran"/>
          <p:cNvPicPr preferRelativeResize="0"/>
          <p:nvPr/>
        </p:nvPicPr>
        <p:blipFill rotWithShape="1">
          <a:blip r:embed="rId3">
            <a:alphaModFix/>
          </a:blip>
          <a:srcRect l="13021" r="18584"/>
          <a:stretch/>
        </p:blipFill>
        <p:spPr>
          <a:xfrm>
            <a:off x="4617720" y="8"/>
            <a:ext cx="4526280" cy="514349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5"/>
        <p:cNvGrpSpPr/>
        <p:nvPr/>
      </p:nvGrpSpPr>
      <p:grpSpPr>
        <a:xfrm>
          <a:off x="0" y="0"/>
          <a:ext cx="0" cy="0"/>
          <a:chOff x="0" y="0"/>
          <a:chExt cx="0" cy="0"/>
        </a:xfrm>
      </p:grpSpPr>
      <p:sp>
        <p:nvSpPr>
          <p:cNvPr id="186" name="Google Shape;186;p3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endParaRPr sz="1100"/>
          </a:p>
        </p:txBody>
      </p:sp>
      <p:pic>
        <p:nvPicPr>
          <p:cNvPr id="187" name="Google Shape;187;p32" descr="https://childrenscolorado.org/stigma&#10;It’s not always easy to tell others that your child has challenges managing their thoughts or feelings. And it might not be easy for your child to express that either. Even though it is normal for people of any age to experience these challenges, our culture has told us we need to fear them. In this video, we ask why it is this way and what we can all do to give each other the support we need to get help." title="Break the Stigma">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86"/>
        <p:cNvGrpSpPr/>
        <p:nvPr/>
      </p:nvGrpSpPr>
      <p:grpSpPr>
        <a:xfrm>
          <a:off x="0" y="0"/>
          <a:ext cx="0" cy="0"/>
          <a:chOff x="0" y="0"/>
          <a:chExt cx="0" cy="0"/>
        </a:xfrm>
      </p:grpSpPr>
      <p:sp>
        <p:nvSpPr>
          <p:cNvPr id="687" name="Google Shape;687;p77"/>
          <p:cNvSpPr/>
          <p:nvPr/>
        </p:nvSpPr>
        <p:spPr>
          <a:xfrm>
            <a:off x="0" y="0"/>
            <a:ext cx="9144000" cy="5143500"/>
          </a:xfrm>
          <a:prstGeom prst="rect">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88" name="Google Shape;688;p77" descr="Slika na kojoj se prikazuje crtež&#10;&#10;Opis je automatski generiran"/>
          <p:cNvPicPr preferRelativeResize="0"/>
          <p:nvPr/>
        </p:nvPicPr>
        <p:blipFill rotWithShape="1">
          <a:blip r:embed="rId3">
            <a:alphaModFix amt="63000"/>
          </a:blip>
          <a:srcRect t="711" b="14701"/>
          <a:stretch/>
        </p:blipFill>
        <p:spPr>
          <a:xfrm>
            <a:off x="0" y="0"/>
            <a:ext cx="9144000" cy="5143500"/>
          </a:xfrm>
          <a:prstGeom prst="rect">
            <a:avLst/>
          </a:prstGeom>
          <a:noFill/>
          <a:ln>
            <a:noFill/>
          </a:ln>
        </p:spPr>
      </p:pic>
      <p:sp>
        <p:nvSpPr>
          <p:cNvPr id="689" name="Google Shape;689;p7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FFFFF"/>
              </a:buClr>
              <a:buSzPts val="3300"/>
              <a:buFont typeface="Calibri"/>
              <a:buNone/>
            </a:pPr>
            <a:r>
              <a:rPr lang="hr" sz="3000" b="1">
                <a:solidFill>
                  <a:srgbClr val="FFFFFF"/>
                </a:solidFill>
                <a:latin typeface="Calibri"/>
                <a:ea typeface="Calibri"/>
                <a:cs typeface="Calibri"/>
                <a:sym typeface="Calibri"/>
              </a:rPr>
              <a:t>What can you do?</a:t>
            </a:r>
            <a:endParaRPr sz="3000"/>
          </a:p>
        </p:txBody>
      </p:sp>
      <p:sp>
        <p:nvSpPr>
          <p:cNvPr id="690" name="Google Shape;690;p77"/>
          <p:cNvSpPr/>
          <p:nvPr/>
        </p:nvSpPr>
        <p:spPr>
          <a:xfrm>
            <a:off x="497205" y="1200149"/>
            <a:ext cx="8101013" cy="3669506"/>
          </a:xfrm>
          <a:prstGeom prst="roundRect">
            <a:avLst>
              <a:gd name="adj" fmla="val 16667"/>
            </a:avLst>
          </a:prstGeom>
          <a:solidFill>
            <a:srgbClr val="0D0D0D">
              <a:alpha val="37647"/>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91" name="Google Shape;691;p77"/>
          <p:cNvSpPr txBox="1">
            <a:spLocks noGrp="1"/>
          </p:cNvSpPr>
          <p:nvPr>
            <p:ph type="body" idx="1"/>
          </p:nvPr>
        </p:nvSpPr>
        <p:spPr>
          <a:xfrm>
            <a:off x="604350" y="1369256"/>
            <a:ext cx="7886700" cy="3500400"/>
          </a:xfrm>
          <a:prstGeom prst="rect">
            <a:avLst/>
          </a:prstGeom>
          <a:noFill/>
          <a:ln>
            <a:noFill/>
          </a:ln>
        </p:spPr>
        <p:txBody>
          <a:bodyPr spcFirstLastPara="1" wrap="square" lIns="68575" tIns="34275" rIns="68575" bIns="34275" anchor="t" anchorCtr="0">
            <a:noAutofit/>
          </a:bodyPr>
          <a:lstStyle/>
          <a:p>
            <a:pPr marL="177800" lvl="0" indent="-165100" algn="l" rtl="0">
              <a:lnSpc>
                <a:spcPct val="80000"/>
              </a:lnSpc>
              <a:spcBef>
                <a:spcPts val="0"/>
              </a:spcBef>
              <a:spcAft>
                <a:spcPts val="0"/>
              </a:spcAft>
              <a:buClr>
                <a:srgbClr val="FFFFFF"/>
              </a:buClr>
              <a:buSzPts val="2000"/>
              <a:buChar char="•"/>
            </a:pPr>
            <a:r>
              <a:rPr lang="hr" sz="2000" b="1">
                <a:solidFill>
                  <a:srgbClr val="FFFFFF"/>
                </a:solidFill>
              </a:rPr>
              <a:t>Remember that many people experience mental illness.</a:t>
            </a:r>
            <a:r>
              <a:rPr lang="hr" sz="2000">
                <a:solidFill>
                  <a:srgbClr val="FFFFFF"/>
                </a:solidFill>
              </a:rPr>
              <a:t> If you have a mental illness, know that you are not alone. 1 in 5 people experience some kind of mental illness in their life.</a:t>
            </a:r>
            <a:br>
              <a:rPr lang="hr" sz="2000">
                <a:solidFill>
                  <a:srgbClr val="FFFFFF"/>
                </a:solidFill>
              </a:rPr>
            </a:br>
            <a:endParaRPr sz="2000">
              <a:solidFill>
                <a:srgbClr val="FFFFFF"/>
              </a:solidFill>
            </a:endParaRPr>
          </a:p>
          <a:p>
            <a:pPr marL="177800" lvl="0" indent="-165100" algn="l" rtl="0">
              <a:lnSpc>
                <a:spcPct val="80000"/>
              </a:lnSpc>
              <a:spcBef>
                <a:spcPts val="800"/>
              </a:spcBef>
              <a:spcAft>
                <a:spcPts val="0"/>
              </a:spcAft>
              <a:buClr>
                <a:srgbClr val="FFFFFF"/>
              </a:buClr>
              <a:buSzPts val="2000"/>
              <a:buChar char="•"/>
            </a:pPr>
            <a:r>
              <a:rPr lang="hr" sz="2000" b="1">
                <a:solidFill>
                  <a:srgbClr val="FFFFFF"/>
                </a:solidFill>
              </a:rPr>
              <a:t>Find support.</a:t>
            </a:r>
            <a:r>
              <a:rPr lang="hr" sz="2000">
                <a:solidFill>
                  <a:srgbClr val="FFFFFF"/>
                </a:solidFill>
              </a:rPr>
              <a:t> Whatever you do, stay connected to others and get support. Get treatment so that you can experience reduced symptoms and a better quality of life.</a:t>
            </a:r>
            <a:br>
              <a:rPr lang="hr" sz="2000">
                <a:solidFill>
                  <a:srgbClr val="FFFFFF"/>
                </a:solidFill>
              </a:rPr>
            </a:br>
            <a:endParaRPr sz="2000">
              <a:solidFill>
                <a:srgbClr val="FFFFFF"/>
              </a:solidFill>
            </a:endParaRPr>
          </a:p>
          <a:p>
            <a:pPr marL="177800" lvl="0" indent="-165100" algn="l" rtl="0">
              <a:lnSpc>
                <a:spcPct val="80000"/>
              </a:lnSpc>
              <a:spcBef>
                <a:spcPts val="800"/>
              </a:spcBef>
              <a:spcAft>
                <a:spcPts val="0"/>
              </a:spcAft>
              <a:buClr>
                <a:srgbClr val="FFFFFF"/>
              </a:buClr>
              <a:buSzPts val="2000"/>
              <a:buChar char="•"/>
            </a:pPr>
            <a:r>
              <a:rPr lang="hr" sz="2000" b="1">
                <a:solidFill>
                  <a:srgbClr val="FFFFFF"/>
                </a:solidFill>
              </a:rPr>
              <a:t>Speak out.</a:t>
            </a:r>
            <a:r>
              <a:rPr lang="hr" sz="2000">
                <a:solidFill>
                  <a:srgbClr val="FFFFFF"/>
                </a:solidFill>
              </a:rPr>
              <a:t> If you do not have a mental illness, educate people around you about the reality that mental illness is more common than people realize and speak out against stigma. Bust the myths and misconceptions that a lot of people believe in!</a:t>
            </a:r>
            <a:endParaRPr sz="2000"/>
          </a:p>
          <a:p>
            <a:pPr marL="177800" lvl="0" indent="-38100" algn="l" rtl="0">
              <a:lnSpc>
                <a:spcPct val="80000"/>
              </a:lnSpc>
              <a:spcBef>
                <a:spcPts val="800"/>
              </a:spcBef>
              <a:spcAft>
                <a:spcPts val="0"/>
              </a:spcAft>
              <a:buClr>
                <a:schemeClr val="lt1"/>
              </a:buClr>
              <a:buSzPts val="2100"/>
              <a:buNone/>
            </a:pPr>
            <a:endParaRPr sz="1100">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5"/>
        <p:cNvGrpSpPr/>
        <p:nvPr/>
      </p:nvGrpSpPr>
      <p:grpSpPr>
        <a:xfrm>
          <a:off x="0" y="0"/>
          <a:ext cx="0" cy="0"/>
          <a:chOff x="0" y="0"/>
          <a:chExt cx="0" cy="0"/>
        </a:xfrm>
      </p:grpSpPr>
      <p:pic>
        <p:nvPicPr>
          <p:cNvPr id="696" name="Google Shape;696;p78" descr="Ever started the conversation about mental health? Dave's been off work for a while with mental illness. On his return, his colleague asks him how he's feeling. What will his response be?" title="Time To Change 60 sec Ad">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
        <p:nvSpPr>
          <p:cNvPr id="697" name="Google Shape;697;p78"/>
          <p:cNvSpPr txBox="1">
            <a:spLocks noGrp="1"/>
          </p:cNvSpPr>
          <p:nvPr>
            <p:ph type="title"/>
          </p:nvPr>
        </p:nvSpPr>
        <p:spPr>
          <a:xfrm>
            <a:off x="1533300" y="0"/>
            <a:ext cx="6077400" cy="688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3300"/>
              <a:buFont typeface="Calibri"/>
              <a:buNone/>
            </a:pPr>
            <a:r>
              <a:rPr lang="hr" sz="3000" b="1">
                <a:solidFill>
                  <a:schemeClr val="lt1"/>
                </a:solidFill>
              </a:rPr>
              <a:t>Don’t be afraid to talk about it! </a:t>
            </a:r>
            <a:endParaRPr sz="30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79"/>
          <p:cNvPicPr preferRelativeResize="0"/>
          <p:nvPr/>
        </p:nvPicPr>
        <p:blipFill>
          <a:blip r:embed="rId3">
            <a:alphaModFix amt="36000"/>
          </a:blip>
          <a:stretch>
            <a:fillRect/>
          </a:stretch>
        </p:blipFill>
        <p:spPr>
          <a:xfrm>
            <a:off x="0" y="0"/>
            <a:ext cx="9144001" cy="5143501"/>
          </a:xfrm>
          <a:prstGeom prst="rect">
            <a:avLst/>
          </a:prstGeom>
          <a:noFill/>
          <a:ln>
            <a:noFill/>
          </a:ln>
        </p:spPr>
      </p:pic>
      <p:sp>
        <p:nvSpPr>
          <p:cNvPr id="703" name="Google Shape;703;p79"/>
          <p:cNvSpPr txBox="1">
            <a:spLocks noGrp="1"/>
          </p:cNvSpPr>
          <p:nvPr>
            <p:ph type="title"/>
          </p:nvPr>
        </p:nvSpPr>
        <p:spPr>
          <a:xfrm>
            <a:off x="25080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hr" b="1"/>
              <a:t>Where to ask for help?</a:t>
            </a:r>
            <a:endParaRPr b="1"/>
          </a:p>
        </p:txBody>
      </p:sp>
      <p:sp>
        <p:nvSpPr>
          <p:cNvPr id="704" name="Google Shape;704;p79"/>
          <p:cNvSpPr txBox="1">
            <a:spLocks noGrp="1"/>
          </p:cNvSpPr>
          <p:nvPr>
            <p:ph type="body" idx="1"/>
          </p:nvPr>
        </p:nvSpPr>
        <p:spPr>
          <a:xfrm>
            <a:off x="250800" y="1390475"/>
            <a:ext cx="8642400" cy="3539400"/>
          </a:xfrm>
          <a:prstGeom prst="rect">
            <a:avLst/>
          </a:prstGeom>
          <a:noFill/>
          <a:ln>
            <a:noFill/>
          </a:ln>
          <a:effectLst>
            <a:outerShdw blurRad="171450" dist="38100" algn="bl" rotWithShape="0">
              <a:srgbClr val="FFFFFF"/>
            </a:outerShdw>
          </a:effectLst>
        </p:spPr>
        <p:txBody>
          <a:bodyPr spcFirstLastPara="1" wrap="square" lIns="68575" tIns="34275" rIns="68575" bIns="34275" anchor="t" anchorCtr="0">
            <a:noAutofit/>
          </a:bodyPr>
          <a:lstStyle/>
          <a:p>
            <a:pPr marL="177800" lvl="0" indent="-165100" algn="l" rtl="0">
              <a:lnSpc>
                <a:spcPct val="90000"/>
              </a:lnSpc>
              <a:spcBef>
                <a:spcPts val="0"/>
              </a:spcBef>
              <a:spcAft>
                <a:spcPts val="0"/>
              </a:spcAft>
              <a:buClr>
                <a:schemeClr val="dk1"/>
              </a:buClr>
              <a:buSzPts val="2000"/>
              <a:buChar char="•"/>
            </a:pPr>
            <a:r>
              <a:rPr lang="hr" sz="2000" u="sng">
                <a:solidFill>
                  <a:schemeClr val="hlink"/>
                </a:solidFill>
                <a:hlinkClick r:id="rId4"/>
              </a:rPr>
              <a:t>https://www.ordemdospsicologos.pt/pt/apoio_utente</a:t>
            </a:r>
            <a:r>
              <a:rPr lang="hr" sz="2000"/>
              <a:t> 🡪 website with useful information about how psychological help works (in portuguese)</a:t>
            </a:r>
            <a:br>
              <a:rPr lang="hr" sz="2000"/>
            </a:br>
            <a:endParaRPr sz="2000"/>
          </a:p>
          <a:p>
            <a:pPr marL="177800" lvl="0" indent="-215900" algn="l" rtl="0">
              <a:spcBef>
                <a:spcPts val="0"/>
              </a:spcBef>
              <a:spcAft>
                <a:spcPts val="0"/>
              </a:spcAft>
              <a:buSzPts val="2000"/>
              <a:buChar char="•"/>
            </a:pPr>
            <a:r>
              <a:rPr lang="hr" sz="2000" u="sng">
                <a:solidFill>
                  <a:schemeClr val="hlink"/>
                </a:solidFill>
                <a:hlinkClick r:id="rId5"/>
              </a:rPr>
              <a:t>https://encontreumasaida.pt/</a:t>
            </a:r>
            <a:r>
              <a:rPr lang="hr" sz="2000"/>
              <a:t> 🡪 find a psychologist in Portugal</a:t>
            </a:r>
            <a:br>
              <a:rPr lang="hr" sz="2000"/>
            </a:br>
            <a:endParaRPr sz="2000"/>
          </a:p>
          <a:p>
            <a:pPr marL="177800" lvl="0" indent="-165100" algn="l" rtl="0">
              <a:lnSpc>
                <a:spcPct val="90000"/>
              </a:lnSpc>
              <a:spcBef>
                <a:spcPts val="0"/>
              </a:spcBef>
              <a:spcAft>
                <a:spcPts val="0"/>
              </a:spcAft>
              <a:buClr>
                <a:schemeClr val="dk1"/>
              </a:buClr>
              <a:buSzPts val="2000"/>
              <a:buChar char="•"/>
            </a:pPr>
            <a:r>
              <a:rPr lang="hr" sz="2000"/>
              <a:t>A Linha Saúde 24 - </a:t>
            </a:r>
            <a:r>
              <a:rPr lang="hr" sz="2000" b="1"/>
              <a:t>808 24 24 24 </a:t>
            </a:r>
            <a:r>
              <a:rPr lang="hr" sz="2000"/>
              <a:t>🡪 choose number </a:t>
            </a:r>
            <a:r>
              <a:rPr lang="hr" sz="2000" b="1"/>
              <a:t>4</a:t>
            </a:r>
            <a:r>
              <a:rPr lang="hr" sz="2000"/>
              <a:t> for psychological help</a:t>
            </a:r>
            <a:br>
              <a:rPr lang="hr" sz="2000"/>
            </a:br>
            <a:endParaRPr sz="2000"/>
          </a:p>
          <a:p>
            <a:pPr marL="177800" lvl="0" indent="-165100" algn="l" rtl="0">
              <a:lnSpc>
                <a:spcPct val="90000"/>
              </a:lnSpc>
              <a:spcBef>
                <a:spcPts val="0"/>
              </a:spcBef>
              <a:spcAft>
                <a:spcPts val="0"/>
              </a:spcAft>
              <a:buSzPts val="2000"/>
              <a:buChar char="•"/>
            </a:pPr>
            <a:r>
              <a:rPr lang="hr" sz="2000"/>
              <a:t>Linha SOS voz amiga. Linha de apoio emocional e prevenção ao suicídio - </a:t>
            </a:r>
            <a:r>
              <a:rPr lang="hr" sz="2000" b="1"/>
              <a:t>800 209 899</a:t>
            </a:r>
            <a:br>
              <a:rPr lang="hr" sz="2000" b="1"/>
            </a:br>
            <a:endParaRPr sz="2000"/>
          </a:p>
          <a:p>
            <a:pPr marL="177800" lvl="0" indent="-165100" algn="l" rtl="0">
              <a:lnSpc>
                <a:spcPct val="90000"/>
              </a:lnSpc>
              <a:spcBef>
                <a:spcPts val="0"/>
              </a:spcBef>
              <a:spcAft>
                <a:spcPts val="0"/>
              </a:spcAft>
              <a:buSzPts val="2000"/>
              <a:buChar char="•"/>
            </a:pPr>
            <a:r>
              <a:rPr lang="hr" sz="2000" u="sng">
                <a:solidFill>
                  <a:schemeClr val="hlink"/>
                </a:solidFill>
                <a:hlinkClick r:id="rId6"/>
              </a:rPr>
              <a:t>https://eportugal.gov.pt/cidadaos/cuidador-informal/contactos-linhas-de-apoio</a:t>
            </a:r>
            <a:r>
              <a:rPr lang="hr" sz="2000"/>
              <a:t> 🡪 other useful Help Lines in Portugal</a:t>
            </a:r>
            <a:endParaRPr sz="2000"/>
          </a:p>
          <a:p>
            <a:pPr marL="0" lvl="0" indent="0" algn="l" rtl="0">
              <a:lnSpc>
                <a:spcPct val="90000"/>
              </a:lnSpc>
              <a:spcBef>
                <a:spcPts val="0"/>
              </a:spcBef>
              <a:spcAft>
                <a:spcPts val="0"/>
              </a:spcAft>
              <a:buNone/>
            </a:pPr>
            <a:endParaRPr sz="20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708"/>
        <p:cNvGrpSpPr/>
        <p:nvPr/>
      </p:nvGrpSpPr>
      <p:grpSpPr>
        <a:xfrm>
          <a:off x="0" y="0"/>
          <a:ext cx="0" cy="0"/>
          <a:chOff x="0" y="0"/>
          <a:chExt cx="0" cy="0"/>
        </a:xfrm>
      </p:grpSpPr>
      <p:sp>
        <p:nvSpPr>
          <p:cNvPr id="709" name="Google Shape;709;p80"/>
          <p:cNvSpPr txBox="1">
            <a:spLocks noGrp="1"/>
          </p:cNvSpPr>
          <p:nvPr>
            <p:ph type="title"/>
          </p:nvPr>
        </p:nvSpPr>
        <p:spPr>
          <a:xfrm>
            <a:off x="382700" y="273848"/>
            <a:ext cx="7886700" cy="705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hr" b="1"/>
              <a:t>Websites to learn more:</a:t>
            </a:r>
            <a:endParaRPr b="1"/>
          </a:p>
        </p:txBody>
      </p:sp>
      <p:sp>
        <p:nvSpPr>
          <p:cNvPr id="710" name="Google Shape;710;p80"/>
          <p:cNvSpPr txBox="1">
            <a:spLocks noGrp="1"/>
          </p:cNvSpPr>
          <p:nvPr>
            <p:ph type="body" idx="1"/>
          </p:nvPr>
        </p:nvSpPr>
        <p:spPr>
          <a:xfrm>
            <a:off x="382700" y="1056250"/>
            <a:ext cx="8587800" cy="3857700"/>
          </a:xfrm>
          <a:prstGeom prst="rect">
            <a:avLst/>
          </a:prstGeom>
          <a:noFill/>
          <a:ln>
            <a:noFill/>
          </a:ln>
        </p:spPr>
        <p:txBody>
          <a:bodyPr spcFirstLastPara="1" wrap="square" lIns="68575" tIns="34275" rIns="68575" bIns="34275" anchor="t" anchorCtr="0">
            <a:noAutofit/>
          </a:bodyPr>
          <a:lstStyle/>
          <a:p>
            <a:pPr marL="177800" lvl="0" indent="-177800" algn="l" rtl="0">
              <a:lnSpc>
                <a:spcPct val="80000"/>
              </a:lnSpc>
              <a:spcBef>
                <a:spcPts val="800"/>
              </a:spcBef>
              <a:spcAft>
                <a:spcPts val="0"/>
              </a:spcAft>
              <a:buSzPts val="2000"/>
              <a:buFont typeface="Calibri"/>
              <a:buChar char="•"/>
            </a:pPr>
            <a:r>
              <a:rPr lang="hr" sz="2000" u="sng">
                <a:solidFill>
                  <a:schemeClr val="hlink"/>
                </a:solidFill>
                <a:hlinkClick r:id="rId3"/>
              </a:rPr>
              <a:t>https://dwdonline.ca/</a:t>
            </a:r>
            <a:r>
              <a:rPr lang="hr" sz="2000"/>
              <a:t> →</a:t>
            </a:r>
            <a:r>
              <a:rPr lang="hr" sz="2000">
                <a:solidFill>
                  <a:srgbClr val="000000"/>
                </a:solidFill>
              </a:rPr>
              <a:t> This website is meant for teens who have been coping with depressed mood. This resource gives accurate information and teaches a set of skills that teens can apply to their own life to help them through depression. </a:t>
            </a:r>
            <a:endParaRPr sz="2000">
              <a:solidFill>
                <a:srgbClr val="000000"/>
              </a:solidFill>
            </a:endParaRPr>
          </a:p>
          <a:p>
            <a:pPr marL="177800" lvl="0" indent="-177800" algn="l" rtl="0">
              <a:lnSpc>
                <a:spcPct val="80000"/>
              </a:lnSpc>
              <a:spcBef>
                <a:spcPts val="800"/>
              </a:spcBef>
              <a:spcAft>
                <a:spcPts val="0"/>
              </a:spcAft>
              <a:buSzPts val="2000"/>
              <a:buFont typeface="Calibri"/>
              <a:buChar char="•"/>
            </a:pPr>
            <a:r>
              <a:rPr lang="hr" sz="2000" u="sng">
                <a:solidFill>
                  <a:schemeClr val="hlink"/>
                </a:solidFill>
                <a:hlinkClick r:id="rId4"/>
              </a:rPr>
              <a:t>http://teenmentalhealth.org/</a:t>
            </a:r>
            <a:r>
              <a:rPr lang="hr" sz="2000">
                <a:solidFill>
                  <a:srgbClr val="000000"/>
                </a:solidFill>
              </a:rPr>
              <a:t> </a:t>
            </a:r>
            <a:r>
              <a:rPr lang="hr" sz="2000"/>
              <a:t>→ This website offers information about mental health including specific information about disorders, but also about the teen brain, importance of sleep, and other issues impacting teens.</a:t>
            </a:r>
            <a:endParaRPr sz="2000">
              <a:solidFill>
                <a:srgbClr val="000000"/>
              </a:solidFill>
            </a:endParaRPr>
          </a:p>
          <a:p>
            <a:pPr marL="177800" lvl="0" indent="-177800" algn="l" rtl="0">
              <a:lnSpc>
                <a:spcPct val="80000"/>
              </a:lnSpc>
              <a:spcBef>
                <a:spcPts val="800"/>
              </a:spcBef>
              <a:spcAft>
                <a:spcPts val="0"/>
              </a:spcAft>
              <a:buSzPts val="2000"/>
              <a:buFont typeface="Calibri"/>
              <a:buChar char="•"/>
            </a:pPr>
            <a:r>
              <a:rPr lang="hr" sz="2000" u="sng">
                <a:solidFill>
                  <a:schemeClr val="hlink"/>
                </a:solidFill>
                <a:hlinkClick r:id="rId5"/>
              </a:rPr>
              <a:t>https://teenshealth.org/en/teens/your-mind/?WT.ac=t-nav-your-mind#catmental-health</a:t>
            </a:r>
            <a:r>
              <a:rPr lang="hr" sz="2000"/>
              <a:t> → Giving a safe place for teens who need honest and accurate information, this website provides resources on mental health issues.</a:t>
            </a:r>
            <a:endParaRPr sz="2000"/>
          </a:p>
          <a:p>
            <a:pPr marL="177800" lvl="0" indent="-177800" algn="l" rtl="0">
              <a:lnSpc>
                <a:spcPct val="80000"/>
              </a:lnSpc>
              <a:spcBef>
                <a:spcPts val="800"/>
              </a:spcBef>
              <a:spcAft>
                <a:spcPts val="0"/>
              </a:spcAft>
              <a:buSzPts val="2000"/>
              <a:buFont typeface="Calibri"/>
              <a:buChar char="•"/>
            </a:pPr>
            <a:r>
              <a:rPr lang="hr" sz="2000" u="sng">
                <a:solidFill>
                  <a:schemeClr val="hlink"/>
                </a:solidFill>
                <a:hlinkClick r:id="rId6"/>
              </a:rPr>
              <a:t>http://escolasaudavelmente.pt/alunos/adolescentes/escola/testes-e-ansiedade</a:t>
            </a:r>
            <a:r>
              <a:rPr lang="hr" sz="2900"/>
              <a:t> </a:t>
            </a:r>
            <a:r>
              <a:rPr lang="hr" sz="2000"/>
              <a:t>→ Portuguese website with information about different mental health topics</a:t>
            </a:r>
            <a:endParaRPr sz="2900"/>
          </a:p>
          <a:p>
            <a:pPr marL="177800" lvl="0" indent="-50800" algn="l" rtl="0">
              <a:lnSpc>
                <a:spcPct val="80000"/>
              </a:lnSpc>
              <a:spcBef>
                <a:spcPts val="800"/>
              </a:spcBef>
              <a:spcAft>
                <a:spcPts val="0"/>
              </a:spcAft>
              <a:buClr>
                <a:schemeClr val="dk1"/>
              </a:buClr>
              <a:buSzPts val="1900"/>
              <a:buNone/>
            </a:pPr>
            <a:endParaRPr sz="1900"/>
          </a:p>
          <a:p>
            <a:pPr marL="177800" lvl="0" indent="-50800" algn="l" rtl="0">
              <a:lnSpc>
                <a:spcPct val="80000"/>
              </a:lnSpc>
              <a:spcBef>
                <a:spcPts val="800"/>
              </a:spcBef>
              <a:spcAft>
                <a:spcPts val="0"/>
              </a:spcAft>
              <a:buClr>
                <a:schemeClr val="dk1"/>
              </a:buClr>
              <a:buSzPts val="1900"/>
              <a:buNone/>
            </a:pPr>
            <a:endParaRPr sz="1900"/>
          </a:p>
          <a:p>
            <a:pPr marL="177800" lvl="0" indent="-50800" algn="l" rtl="0">
              <a:lnSpc>
                <a:spcPct val="80000"/>
              </a:lnSpc>
              <a:spcBef>
                <a:spcPts val="800"/>
              </a:spcBef>
              <a:spcAft>
                <a:spcPts val="0"/>
              </a:spcAft>
              <a:buClr>
                <a:schemeClr val="dk1"/>
              </a:buClr>
              <a:buSzPts val="1900"/>
              <a:buNone/>
            </a:pPr>
            <a:endParaRPr sz="19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714"/>
        <p:cNvGrpSpPr/>
        <p:nvPr/>
      </p:nvGrpSpPr>
      <p:grpSpPr>
        <a:xfrm>
          <a:off x="0" y="0"/>
          <a:ext cx="0" cy="0"/>
          <a:chOff x="0" y="0"/>
          <a:chExt cx="0" cy="0"/>
        </a:xfrm>
      </p:grpSpPr>
      <p:sp>
        <p:nvSpPr>
          <p:cNvPr id="715" name="Google Shape;715;p81"/>
          <p:cNvSpPr txBox="1">
            <a:spLocks noGrp="1"/>
          </p:cNvSpPr>
          <p:nvPr>
            <p:ph type="title"/>
          </p:nvPr>
        </p:nvSpPr>
        <p:spPr>
          <a:xfrm>
            <a:off x="306150" y="24321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hr" b="1"/>
              <a:t>Resourceful videos:</a:t>
            </a:r>
            <a:endParaRPr b="1"/>
          </a:p>
        </p:txBody>
      </p:sp>
      <p:sp>
        <p:nvSpPr>
          <p:cNvPr id="716" name="Google Shape;716;p81"/>
          <p:cNvSpPr txBox="1">
            <a:spLocks noGrp="1"/>
          </p:cNvSpPr>
          <p:nvPr>
            <p:ph type="body" idx="1"/>
          </p:nvPr>
        </p:nvSpPr>
        <p:spPr>
          <a:xfrm>
            <a:off x="306150" y="1369225"/>
            <a:ext cx="8633700" cy="3263400"/>
          </a:xfrm>
          <a:prstGeom prst="rect">
            <a:avLst/>
          </a:prstGeom>
        </p:spPr>
        <p:txBody>
          <a:bodyPr spcFirstLastPara="1" wrap="square" lIns="68575" tIns="34275" rIns="68575" bIns="34275" anchor="t" anchorCtr="0">
            <a:noAutofit/>
          </a:bodyPr>
          <a:lstStyle/>
          <a:p>
            <a:pPr marL="177800" lvl="0" indent="-165100" algn="l" rtl="0">
              <a:lnSpc>
                <a:spcPct val="80000"/>
              </a:lnSpc>
              <a:spcBef>
                <a:spcPts val="0"/>
              </a:spcBef>
              <a:spcAft>
                <a:spcPts val="0"/>
              </a:spcAft>
              <a:buSzPts val="1800"/>
              <a:buChar char="•"/>
            </a:pPr>
            <a:r>
              <a:rPr lang="hr" sz="1800" u="sng">
                <a:solidFill>
                  <a:schemeClr val="hlink"/>
                </a:solidFill>
                <a:hlinkClick r:id="rId3"/>
              </a:rPr>
              <a:t>https://www.youtube.com/watch?v=OsRF8xGgbPA</a:t>
            </a:r>
            <a:r>
              <a:rPr lang="hr" sz="1800"/>
              <a:t> → Breaking the Stigma and Shame of Mental Illness</a:t>
            </a:r>
            <a:endParaRPr sz="1800"/>
          </a:p>
          <a:p>
            <a:pPr marL="177800" lvl="0" indent="-165100" algn="l" rtl="0">
              <a:lnSpc>
                <a:spcPct val="80000"/>
              </a:lnSpc>
              <a:spcBef>
                <a:spcPts val="800"/>
              </a:spcBef>
              <a:spcAft>
                <a:spcPts val="0"/>
              </a:spcAft>
              <a:buSzPts val="1800"/>
              <a:buChar char="•"/>
            </a:pPr>
            <a:r>
              <a:rPr lang="hr" sz="1800" u="sng">
                <a:solidFill>
                  <a:schemeClr val="hlink"/>
                </a:solidFill>
                <a:hlinkClick r:id="rId4"/>
              </a:rPr>
              <a:t>https://www.youtube.com/watch?time_continue=102&amp;v=zt4sOjWwV3M&amp;feature=emb_title</a:t>
            </a:r>
            <a:r>
              <a:rPr lang="hr" sz="1800"/>
              <a:t> → Warning Signs of a Mental Health Condition</a:t>
            </a:r>
            <a:endParaRPr sz="1800"/>
          </a:p>
          <a:p>
            <a:pPr marL="177800" lvl="0" indent="-165100" algn="l" rtl="0">
              <a:lnSpc>
                <a:spcPct val="80000"/>
              </a:lnSpc>
              <a:spcBef>
                <a:spcPts val="800"/>
              </a:spcBef>
              <a:spcAft>
                <a:spcPts val="0"/>
              </a:spcAft>
              <a:buSzPts val="1800"/>
              <a:buChar char="•"/>
            </a:pPr>
            <a:r>
              <a:rPr lang="hr" sz="1800" u="sng">
                <a:solidFill>
                  <a:schemeClr val="hlink"/>
                </a:solidFill>
                <a:hlinkClick r:id="rId5"/>
              </a:rPr>
              <a:t>https://www.youtube.com/watch?v=z-IR48Mb3W0&amp;list=PLJicmE8fK0EgFqcHoA4ufzsPD6VQThV5S</a:t>
            </a:r>
            <a:r>
              <a:rPr lang="hr" sz="1800"/>
              <a:t> → What is depression?</a:t>
            </a:r>
            <a:endParaRPr sz="1800"/>
          </a:p>
          <a:p>
            <a:pPr marL="177800" lvl="0" indent="-165100" algn="l" rtl="0">
              <a:lnSpc>
                <a:spcPct val="80000"/>
              </a:lnSpc>
              <a:spcBef>
                <a:spcPts val="800"/>
              </a:spcBef>
              <a:spcAft>
                <a:spcPts val="0"/>
              </a:spcAft>
              <a:buSzPts val="1800"/>
              <a:buChar char="•"/>
            </a:pPr>
            <a:r>
              <a:rPr lang="hr" sz="1800" u="sng">
                <a:solidFill>
                  <a:schemeClr val="hlink"/>
                </a:solidFill>
                <a:hlinkClick r:id="rId6"/>
              </a:rPr>
              <a:t>https://www.youtube.com/watch?v=vYR9JPztdn4</a:t>
            </a:r>
            <a:r>
              <a:rPr lang="hr" sz="1800"/>
              <a:t> → Depression is an Illness, Not a Weakness</a:t>
            </a:r>
            <a:endParaRPr sz="1800"/>
          </a:p>
          <a:p>
            <a:pPr marL="177800" lvl="0" indent="-203200" algn="l" rtl="0">
              <a:lnSpc>
                <a:spcPct val="80000"/>
              </a:lnSpc>
              <a:spcBef>
                <a:spcPts val="800"/>
              </a:spcBef>
              <a:spcAft>
                <a:spcPts val="0"/>
              </a:spcAft>
              <a:buSzPts val="1800"/>
              <a:buChar char="•"/>
            </a:pPr>
            <a:r>
              <a:rPr lang="hr" sz="1800" u="sng">
                <a:solidFill>
                  <a:schemeClr val="hlink"/>
                </a:solidFill>
                <a:hlinkClick r:id="rId7"/>
              </a:rPr>
              <a:t>https://www.youtube.com/watch?v=K2sc_ck5BZU</a:t>
            </a:r>
            <a:r>
              <a:rPr lang="hr" sz="1800"/>
              <a:t> → What is schizophrenia?</a:t>
            </a:r>
            <a:endParaRPr sz="1800"/>
          </a:p>
          <a:p>
            <a:pPr marL="177800" lvl="0" indent="-203200" algn="l" rtl="0">
              <a:lnSpc>
                <a:spcPct val="80000"/>
              </a:lnSpc>
              <a:spcBef>
                <a:spcPts val="800"/>
              </a:spcBef>
              <a:spcAft>
                <a:spcPts val="0"/>
              </a:spcAft>
              <a:buSzPts val="1800"/>
              <a:buChar char="•"/>
            </a:pPr>
            <a:r>
              <a:rPr lang="hr" sz="1800" u="sng">
                <a:solidFill>
                  <a:schemeClr val="hlink"/>
                </a:solidFill>
                <a:latin typeface="Arial"/>
                <a:ea typeface="Arial"/>
                <a:cs typeface="Arial"/>
                <a:sym typeface="Arial"/>
                <a:hlinkClick r:id="rId8"/>
              </a:rPr>
              <a:t>https://www.youtube.com/watch?time_continue=2&amp;v=xbagFzcyNiM&amp;feature=emb_title</a:t>
            </a:r>
            <a:r>
              <a:rPr lang="hr" sz="1800"/>
              <a:t> → Living with schizophrenia</a:t>
            </a:r>
            <a:endParaRPr sz="1800"/>
          </a:p>
          <a:p>
            <a:pPr marL="177800" lvl="0" indent="-203200" algn="l" rtl="0">
              <a:lnSpc>
                <a:spcPct val="80000"/>
              </a:lnSpc>
              <a:spcBef>
                <a:spcPts val="800"/>
              </a:spcBef>
              <a:spcAft>
                <a:spcPts val="0"/>
              </a:spcAft>
              <a:buSzPts val="1800"/>
              <a:buChar char="•"/>
            </a:pPr>
            <a:r>
              <a:rPr lang="hr" sz="1800" u="sng">
                <a:solidFill>
                  <a:schemeClr val="hlink"/>
                </a:solidFill>
                <a:latin typeface="Arial"/>
                <a:ea typeface="Arial"/>
                <a:cs typeface="Arial"/>
                <a:sym typeface="Arial"/>
                <a:hlinkClick r:id="rId9"/>
              </a:rPr>
              <a:t>https://www.youtube.com/watch?v=iPGd6l76l9A&amp;feature=emb_title</a:t>
            </a:r>
            <a:r>
              <a:rPr lang="hr" sz="1800"/>
              <a:t> → Living with schizophrenia</a:t>
            </a:r>
            <a:endParaRPr sz="1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5" name="Slika 4" descr="Slika, ki vsebuje besede risba&#10;&#10;Opis je samodejno ustvarjen">
            <a:extLst>
              <a:ext uri="{FF2B5EF4-FFF2-40B4-BE49-F238E27FC236}">
                <a16:creationId xmlns:a16="http://schemas.microsoft.com/office/drawing/2014/main" id="{89F16DAF-14FF-4031-A11F-0208F00A30FE}"/>
              </a:ext>
            </a:extLst>
          </p:cNvPr>
          <p:cNvPicPr>
            <a:picLocks noChangeAspect="1"/>
          </p:cNvPicPr>
          <p:nvPr/>
        </p:nvPicPr>
        <p:blipFill>
          <a:blip r:embed="rId3"/>
          <a:stretch>
            <a:fillRect/>
          </a:stretch>
        </p:blipFill>
        <p:spPr>
          <a:xfrm>
            <a:off x="3162804" y="3920690"/>
            <a:ext cx="2094317" cy="604400"/>
          </a:xfrm>
          <a:prstGeom prst="rect">
            <a:avLst/>
          </a:prstGeom>
        </p:spPr>
      </p:pic>
      <p:sp>
        <p:nvSpPr>
          <p:cNvPr id="721" name="Google Shape;721;p82"/>
          <p:cNvSpPr txBox="1">
            <a:spLocks noGrp="1"/>
          </p:cNvSpPr>
          <p:nvPr>
            <p:ph type="title"/>
          </p:nvPr>
        </p:nvSpPr>
        <p:spPr>
          <a:xfrm>
            <a:off x="1857375" y="1577578"/>
            <a:ext cx="5429250" cy="994172"/>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2400"/>
              <a:buFont typeface="Calibri"/>
              <a:buNone/>
            </a:pPr>
            <a:r>
              <a:rPr lang="hr" sz="2400" b="1"/>
              <a:t>Created by Hana Radovanović</a:t>
            </a:r>
            <a:endParaRPr sz="1100"/>
          </a:p>
        </p:txBody>
      </p:sp>
      <p:pic>
        <p:nvPicPr>
          <p:cNvPr id="722" name="Google Shape;722;p82"/>
          <p:cNvPicPr preferRelativeResize="0"/>
          <p:nvPr/>
        </p:nvPicPr>
        <p:blipFill rotWithShape="1">
          <a:blip r:embed="rId4">
            <a:alphaModFix/>
          </a:blip>
          <a:srcRect/>
          <a:stretch/>
        </p:blipFill>
        <p:spPr>
          <a:xfrm>
            <a:off x="5236949" y="3920690"/>
            <a:ext cx="2446458" cy="672021"/>
          </a:xfrm>
          <a:prstGeom prst="rect">
            <a:avLst/>
          </a:prstGeom>
          <a:noFill/>
          <a:ln>
            <a:noFill/>
          </a:ln>
        </p:spPr>
      </p:pic>
      <p:pic>
        <p:nvPicPr>
          <p:cNvPr id="723" name="Google Shape;723;p82"/>
          <p:cNvPicPr preferRelativeResize="0"/>
          <p:nvPr/>
        </p:nvPicPr>
        <p:blipFill rotWithShape="1">
          <a:blip r:embed="rId5">
            <a:alphaModFix/>
          </a:blip>
          <a:srcRect/>
          <a:stretch/>
        </p:blipFill>
        <p:spPr>
          <a:xfrm>
            <a:off x="7844055" y="3933687"/>
            <a:ext cx="883576" cy="593350"/>
          </a:xfrm>
          <a:prstGeom prst="rect">
            <a:avLst/>
          </a:prstGeom>
          <a:noFill/>
          <a:ln>
            <a:noFill/>
          </a:ln>
        </p:spPr>
      </p:pic>
      <p:pic>
        <p:nvPicPr>
          <p:cNvPr id="724" name="Google Shape;724;p82"/>
          <p:cNvPicPr preferRelativeResize="0"/>
          <p:nvPr/>
        </p:nvPicPr>
        <p:blipFill rotWithShape="1">
          <a:blip r:embed="rId6">
            <a:alphaModFix/>
          </a:blip>
          <a:srcRect/>
          <a:stretch/>
        </p:blipFill>
        <p:spPr>
          <a:xfrm>
            <a:off x="228246" y="3954050"/>
            <a:ext cx="1398584" cy="604401"/>
          </a:xfrm>
          <a:prstGeom prst="rect">
            <a:avLst/>
          </a:prstGeom>
          <a:noFill/>
          <a:ln>
            <a:noFill/>
          </a:ln>
        </p:spPr>
      </p:pic>
      <p:pic>
        <p:nvPicPr>
          <p:cNvPr id="3" name="Slika 2">
            <a:extLst>
              <a:ext uri="{FF2B5EF4-FFF2-40B4-BE49-F238E27FC236}">
                <a16:creationId xmlns:a16="http://schemas.microsoft.com/office/drawing/2014/main" id="{74CB55B3-AED1-491C-A89F-0A32850FF229}"/>
              </a:ext>
            </a:extLst>
          </p:cNvPr>
          <p:cNvPicPr>
            <a:picLocks noChangeAspect="1"/>
          </p:cNvPicPr>
          <p:nvPr/>
        </p:nvPicPr>
        <p:blipFill>
          <a:blip r:embed="rId7"/>
          <a:stretch>
            <a:fillRect/>
          </a:stretch>
        </p:blipFill>
        <p:spPr>
          <a:xfrm>
            <a:off x="1825072" y="3985121"/>
            <a:ext cx="1337732" cy="47522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3" descr="Slika na kojoj se prikazuje crtež&#10;&#10;Opis je automatski generiran"/>
          <p:cNvPicPr preferRelativeResize="0"/>
          <p:nvPr/>
        </p:nvPicPr>
        <p:blipFill rotWithShape="1">
          <a:blip r:embed="rId3">
            <a:alphaModFix amt="55000"/>
          </a:blip>
          <a:srcRect/>
          <a:stretch/>
        </p:blipFill>
        <p:spPr>
          <a:xfrm>
            <a:off x="0" y="0"/>
            <a:ext cx="9144000" cy="5143500"/>
          </a:xfrm>
          <a:prstGeom prst="rect">
            <a:avLst/>
          </a:prstGeom>
          <a:noFill/>
          <a:ln>
            <a:noFill/>
          </a:ln>
          <a:effectLst>
            <a:outerShdw blurRad="50800" dist="50800" dir="5400000" sx="1000" sy="1000" algn="ctr" rotWithShape="0">
              <a:srgbClr val="000000"/>
            </a:outerShdw>
          </a:effectLst>
        </p:spPr>
      </p:pic>
      <p:sp>
        <p:nvSpPr>
          <p:cNvPr id="193" name="Google Shape;193;p33"/>
          <p:cNvSpPr/>
          <p:nvPr/>
        </p:nvSpPr>
        <p:spPr>
          <a:xfrm>
            <a:off x="200825" y="1369175"/>
            <a:ext cx="8529600" cy="3263400"/>
          </a:xfrm>
          <a:prstGeom prst="roundRect">
            <a:avLst>
              <a:gd name="adj" fmla="val 34502"/>
            </a:avLst>
          </a:prstGeom>
          <a:solidFill>
            <a:srgbClr val="1C1804">
              <a:alpha val="72941"/>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94" name="Google Shape;194;p33"/>
          <p:cNvSpPr txBox="1">
            <a:spLocks noGrp="1"/>
          </p:cNvSpPr>
          <p:nvPr>
            <p:ph type="body" idx="1"/>
          </p:nvPr>
        </p:nvSpPr>
        <p:spPr>
          <a:xfrm>
            <a:off x="628650" y="1468169"/>
            <a:ext cx="7886700" cy="3263400"/>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solidFill>
                <a:schemeClr val="lt1"/>
              </a:solidFill>
            </a:endParaRPr>
          </a:p>
          <a:p>
            <a:pPr marL="177800" lvl="0" indent="-177800" algn="l" rtl="0">
              <a:lnSpc>
                <a:spcPct val="90000"/>
              </a:lnSpc>
              <a:spcBef>
                <a:spcPts val="800"/>
              </a:spcBef>
              <a:spcAft>
                <a:spcPts val="0"/>
              </a:spcAft>
              <a:buClr>
                <a:schemeClr val="lt1"/>
              </a:buClr>
              <a:buSzPts val="2400"/>
              <a:buChar char="•"/>
            </a:pPr>
            <a:r>
              <a:rPr lang="hr" sz="2400">
                <a:solidFill>
                  <a:schemeClr val="lt1"/>
                </a:solidFill>
              </a:rPr>
              <a:t>Mental illnesses are health conditions which involve changes in emotion, thinking or behavior (or a combination of these). Mental illnesses are associated with distress and/or problems in social, work or family activities.</a:t>
            </a:r>
            <a:endParaRPr sz="1100"/>
          </a:p>
          <a:p>
            <a:pPr marL="0" lvl="0" indent="0" algn="l" rtl="0">
              <a:lnSpc>
                <a:spcPct val="90000"/>
              </a:lnSpc>
              <a:spcBef>
                <a:spcPts val="800"/>
              </a:spcBef>
              <a:spcAft>
                <a:spcPts val="0"/>
              </a:spcAft>
              <a:buClr>
                <a:schemeClr val="dk1"/>
              </a:buClr>
              <a:buSzPts val="2100"/>
              <a:buNone/>
            </a:pPr>
            <a:endParaRPr sz="1100"/>
          </a:p>
          <a:p>
            <a:pPr marL="177800" lvl="0" indent="-177800" algn="l" rtl="0">
              <a:lnSpc>
                <a:spcPct val="90000"/>
              </a:lnSpc>
              <a:spcBef>
                <a:spcPts val="800"/>
              </a:spcBef>
              <a:spcAft>
                <a:spcPts val="0"/>
              </a:spcAft>
              <a:buClr>
                <a:schemeClr val="lt1"/>
              </a:buClr>
              <a:buSzPts val="2400"/>
              <a:buChar char="•"/>
            </a:pPr>
            <a:r>
              <a:rPr lang="hr" sz="2400">
                <a:solidFill>
                  <a:schemeClr val="lt1"/>
                </a:solidFill>
              </a:rPr>
              <a:t>Mental illness is nothing to be ashamed of. It is a medical problem, just like heart disease or diabetes.</a:t>
            </a:r>
            <a:endParaRPr sz="1100"/>
          </a:p>
          <a:p>
            <a:pPr marL="0" lvl="0" indent="0" algn="l" rtl="0">
              <a:lnSpc>
                <a:spcPct val="90000"/>
              </a:lnSpc>
              <a:spcBef>
                <a:spcPts val="800"/>
              </a:spcBef>
              <a:spcAft>
                <a:spcPts val="0"/>
              </a:spcAft>
              <a:buClr>
                <a:schemeClr val="dk1"/>
              </a:buClr>
              <a:buSzPts val="2100"/>
              <a:buNone/>
            </a:pPr>
            <a:endParaRPr sz="1100"/>
          </a:p>
        </p:txBody>
      </p:sp>
      <p:sp>
        <p:nvSpPr>
          <p:cNvPr id="195" name="Google Shape;195;p33"/>
          <p:cNvSpPr txBox="1">
            <a:spLocks noGrp="1"/>
          </p:cNvSpPr>
          <p:nvPr>
            <p:ph type="title"/>
          </p:nvPr>
        </p:nvSpPr>
        <p:spPr>
          <a:xfrm>
            <a:off x="368617"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4100"/>
              <a:buFont typeface="Calibri"/>
              <a:buNone/>
            </a:pPr>
            <a:r>
              <a:rPr lang="hr" sz="4100" b="1">
                <a:latin typeface="Calibri"/>
                <a:ea typeface="Calibri"/>
                <a:cs typeface="Calibri"/>
                <a:sym typeface="Calibri"/>
              </a:rPr>
              <a:t>What is mental illness?</a:t>
            </a:r>
            <a:endParaRPr sz="1100"/>
          </a:p>
        </p:txBody>
      </p:sp>
      <p:cxnSp>
        <p:nvCxnSpPr>
          <p:cNvPr id="196" name="Google Shape;196;p33"/>
          <p:cNvCxnSpPr/>
          <p:nvPr/>
        </p:nvCxnSpPr>
        <p:spPr>
          <a:xfrm>
            <a:off x="437197" y="1190863"/>
            <a:ext cx="456057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4" descr="Slika na kojoj se prikazuje muškarac, vožnja, obično, ptica&#10;&#10;Opis je automatski generiran"/>
          <p:cNvPicPr preferRelativeResize="0"/>
          <p:nvPr/>
        </p:nvPicPr>
        <p:blipFill rotWithShape="1">
          <a:blip r:embed="rId3">
            <a:alphaModFix amt="57000"/>
          </a:blip>
          <a:srcRect/>
          <a:stretch/>
        </p:blipFill>
        <p:spPr>
          <a:xfrm>
            <a:off x="0" y="0"/>
            <a:ext cx="9144000" cy="5143500"/>
          </a:xfrm>
          <a:prstGeom prst="rect">
            <a:avLst/>
          </a:prstGeom>
          <a:noFill/>
          <a:ln>
            <a:noFill/>
          </a:ln>
        </p:spPr>
      </p:pic>
      <p:sp>
        <p:nvSpPr>
          <p:cNvPr id="202" name="Google Shape;202;p34"/>
          <p:cNvSpPr/>
          <p:nvPr/>
        </p:nvSpPr>
        <p:spPr>
          <a:xfrm>
            <a:off x="82153" y="1369218"/>
            <a:ext cx="2898934" cy="3654267"/>
          </a:xfrm>
          <a:prstGeom prst="roundRect">
            <a:avLst>
              <a:gd name="adj" fmla="val 16667"/>
            </a:avLst>
          </a:prstGeom>
          <a:solidFill>
            <a:srgbClr val="F2C191">
              <a:alpha val="51764"/>
            </a:srgbClr>
          </a:solidFill>
          <a:ln w="127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03" name="Google Shape;203;p34"/>
          <p:cNvSpPr/>
          <p:nvPr/>
        </p:nvSpPr>
        <p:spPr>
          <a:xfrm>
            <a:off x="6162913" y="1364186"/>
            <a:ext cx="2898934" cy="3654267"/>
          </a:xfrm>
          <a:prstGeom prst="roundRect">
            <a:avLst>
              <a:gd name="adj" fmla="val 16667"/>
            </a:avLst>
          </a:prstGeom>
          <a:solidFill>
            <a:srgbClr val="F2C191">
              <a:alpha val="51764"/>
            </a:srgbClr>
          </a:solidFill>
          <a:ln w="127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04" name="Google Shape;204;p34"/>
          <p:cNvSpPr/>
          <p:nvPr/>
        </p:nvSpPr>
        <p:spPr>
          <a:xfrm>
            <a:off x="3122533" y="1364186"/>
            <a:ext cx="2898934" cy="3654267"/>
          </a:xfrm>
          <a:prstGeom prst="roundRect">
            <a:avLst>
              <a:gd name="adj" fmla="val 16667"/>
            </a:avLst>
          </a:prstGeom>
          <a:solidFill>
            <a:srgbClr val="F2C191">
              <a:alpha val="51764"/>
            </a:srgbClr>
          </a:solidFill>
          <a:ln w="12700" cap="flat" cmpd="sng">
            <a:solidFill>
              <a:srgbClr val="C55A1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05" name="Google Shape;205;p34"/>
          <p:cNvSpPr txBox="1">
            <a:spLocks noGrp="1"/>
          </p:cNvSpPr>
          <p:nvPr>
            <p:ph type="title"/>
          </p:nvPr>
        </p:nvSpPr>
        <p:spPr>
          <a:xfrm>
            <a:off x="2011200" y="0"/>
            <a:ext cx="5121600" cy="6234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hr" sz="3000" b="1">
                <a:latin typeface="Calibri"/>
                <a:ea typeface="Calibri"/>
                <a:cs typeface="Calibri"/>
                <a:sym typeface="Calibri"/>
              </a:rPr>
              <a:t>How does mental illness occur?</a:t>
            </a:r>
            <a:endParaRPr sz="3000"/>
          </a:p>
        </p:txBody>
      </p:sp>
      <p:sp>
        <p:nvSpPr>
          <p:cNvPr id="206" name="Google Shape;206;p34"/>
          <p:cNvSpPr txBox="1">
            <a:spLocks noGrp="1"/>
          </p:cNvSpPr>
          <p:nvPr>
            <p:ph type="body" idx="1"/>
          </p:nvPr>
        </p:nvSpPr>
        <p:spPr>
          <a:xfrm>
            <a:off x="82150" y="1431375"/>
            <a:ext cx="2898900" cy="35652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1"/>
              </a:buClr>
              <a:buSzPts val="2200"/>
              <a:buNone/>
            </a:pPr>
            <a:r>
              <a:rPr lang="hr" sz="2200" b="1"/>
              <a:t>Biology</a:t>
            </a:r>
            <a:endParaRPr sz="1100"/>
          </a:p>
          <a:p>
            <a:pPr marL="177800" lvl="0" indent="-184150" algn="l" rtl="0">
              <a:lnSpc>
                <a:spcPct val="90000"/>
              </a:lnSpc>
              <a:spcBef>
                <a:spcPts val="800"/>
              </a:spcBef>
              <a:spcAft>
                <a:spcPts val="0"/>
              </a:spcAft>
              <a:buClr>
                <a:schemeClr val="dk1"/>
              </a:buClr>
              <a:buSzPts val="1700"/>
              <a:buChar char="•"/>
            </a:pPr>
            <a:r>
              <a:rPr lang="hr" sz="1700"/>
              <a:t>Abnormal functioning of nerve cell circuits in the brain</a:t>
            </a:r>
            <a:endParaRPr sz="1100"/>
          </a:p>
          <a:p>
            <a:pPr marL="177800" lvl="0" indent="-184150" algn="l" rtl="0">
              <a:lnSpc>
                <a:spcPct val="90000"/>
              </a:lnSpc>
              <a:spcBef>
                <a:spcPts val="800"/>
              </a:spcBef>
              <a:spcAft>
                <a:spcPts val="0"/>
              </a:spcAft>
              <a:buClr>
                <a:schemeClr val="dk1"/>
              </a:buClr>
              <a:buSzPts val="1700"/>
              <a:buChar char="•"/>
            </a:pPr>
            <a:r>
              <a:rPr lang="hr" sz="1700"/>
              <a:t>Genetics</a:t>
            </a:r>
            <a:endParaRPr sz="1100"/>
          </a:p>
          <a:p>
            <a:pPr marL="177800" lvl="0" indent="-184150" algn="l" rtl="0">
              <a:lnSpc>
                <a:spcPct val="90000"/>
              </a:lnSpc>
              <a:spcBef>
                <a:spcPts val="800"/>
              </a:spcBef>
              <a:spcAft>
                <a:spcPts val="0"/>
              </a:spcAft>
              <a:buClr>
                <a:schemeClr val="dk1"/>
              </a:buClr>
              <a:buSzPts val="1700"/>
              <a:buChar char="•"/>
            </a:pPr>
            <a:r>
              <a:rPr lang="hr" sz="1700"/>
              <a:t>Infections</a:t>
            </a:r>
            <a:endParaRPr sz="1100"/>
          </a:p>
          <a:p>
            <a:pPr marL="177800" lvl="0" indent="-184150" algn="l" rtl="0">
              <a:lnSpc>
                <a:spcPct val="90000"/>
              </a:lnSpc>
              <a:spcBef>
                <a:spcPts val="800"/>
              </a:spcBef>
              <a:spcAft>
                <a:spcPts val="0"/>
              </a:spcAft>
              <a:buClr>
                <a:schemeClr val="dk1"/>
              </a:buClr>
              <a:buSzPts val="1700"/>
              <a:buChar char="•"/>
            </a:pPr>
            <a:r>
              <a:rPr lang="hr" sz="1700"/>
              <a:t>Brain defects or injury</a:t>
            </a:r>
            <a:endParaRPr sz="1100"/>
          </a:p>
          <a:p>
            <a:pPr marL="177800" lvl="0" indent="-184150" algn="l" rtl="0">
              <a:lnSpc>
                <a:spcPct val="90000"/>
              </a:lnSpc>
              <a:spcBef>
                <a:spcPts val="800"/>
              </a:spcBef>
              <a:spcAft>
                <a:spcPts val="0"/>
              </a:spcAft>
              <a:buClr>
                <a:schemeClr val="dk1"/>
              </a:buClr>
              <a:buSzPts val="1700"/>
              <a:buChar char="•"/>
            </a:pPr>
            <a:r>
              <a:rPr lang="hr" sz="1700"/>
              <a:t>Prenatal damage</a:t>
            </a:r>
            <a:endParaRPr sz="1100"/>
          </a:p>
          <a:p>
            <a:pPr marL="177800" lvl="0" indent="-184150" algn="l" rtl="0">
              <a:lnSpc>
                <a:spcPct val="90000"/>
              </a:lnSpc>
              <a:spcBef>
                <a:spcPts val="800"/>
              </a:spcBef>
              <a:spcAft>
                <a:spcPts val="0"/>
              </a:spcAft>
              <a:buClr>
                <a:schemeClr val="dk1"/>
              </a:buClr>
              <a:buSzPts val="1700"/>
              <a:buChar char="•"/>
            </a:pPr>
            <a:r>
              <a:rPr lang="hr" sz="1700"/>
              <a:t>Substance abuse</a:t>
            </a:r>
            <a:endParaRPr sz="1100"/>
          </a:p>
          <a:p>
            <a:pPr marL="177800" lvl="0" indent="-184150" algn="l" rtl="0">
              <a:lnSpc>
                <a:spcPct val="90000"/>
              </a:lnSpc>
              <a:spcBef>
                <a:spcPts val="800"/>
              </a:spcBef>
              <a:spcAft>
                <a:spcPts val="0"/>
              </a:spcAft>
              <a:buClr>
                <a:schemeClr val="dk1"/>
              </a:buClr>
              <a:buSzPts val="1700"/>
              <a:buChar char="•"/>
            </a:pPr>
            <a:r>
              <a:rPr lang="hr" sz="1700"/>
              <a:t>Poor nutrition</a:t>
            </a:r>
            <a:endParaRPr sz="1100"/>
          </a:p>
          <a:p>
            <a:pPr marL="177800" lvl="0" indent="-184150" algn="l" rtl="0">
              <a:lnSpc>
                <a:spcPct val="90000"/>
              </a:lnSpc>
              <a:spcBef>
                <a:spcPts val="800"/>
              </a:spcBef>
              <a:spcAft>
                <a:spcPts val="0"/>
              </a:spcAft>
              <a:buClr>
                <a:schemeClr val="dk1"/>
              </a:buClr>
              <a:buSzPts val="1700"/>
              <a:buChar char="•"/>
            </a:pPr>
            <a:r>
              <a:rPr lang="hr" sz="1700"/>
              <a:t>Exposure to toxins</a:t>
            </a:r>
            <a:br>
              <a:rPr lang="hr" sz="1900"/>
            </a:br>
            <a:endParaRPr sz="1900"/>
          </a:p>
        </p:txBody>
      </p:sp>
      <p:sp>
        <p:nvSpPr>
          <p:cNvPr id="207" name="Google Shape;207;p34"/>
          <p:cNvSpPr/>
          <p:nvPr/>
        </p:nvSpPr>
        <p:spPr>
          <a:xfrm>
            <a:off x="55721" y="503456"/>
            <a:ext cx="9032558" cy="824183"/>
          </a:xfrm>
          <a:prstGeom prst="roundRect">
            <a:avLst>
              <a:gd name="adj" fmla="val 16667"/>
            </a:avLst>
          </a:prstGeom>
          <a:solidFill>
            <a:srgbClr val="E2DEDE">
              <a:alpha val="69803"/>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08" name="Google Shape;208;p34"/>
          <p:cNvSpPr txBox="1"/>
          <p:nvPr/>
        </p:nvSpPr>
        <p:spPr>
          <a:xfrm>
            <a:off x="55721" y="623471"/>
            <a:ext cx="9032558" cy="807913"/>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hr" sz="1700" b="0" i="0" u="none" strike="noStrike" cap="none">
                <a:solidFill>
                  <a:schemeClr val="dk1"/>
                </a:solidFill>
                <a:latin typeface="Calibri"/>
                <a:ea typeface="Calibri"/>
                <a:cs typeface="Calibri"/>
                <a:sym typeface="Calibri"/>
              </a:rPr>
              <a:t>The exact cause of mental illness is rarely known, but research shows that many of these conditions are caused by a </a:t>
            </a:r>
            <a:r>
              <a:rPr lang="hr" sz="1700" b="0" i="0" u="sng" strike="noStrike" cap="none">
                <a:solidFill>
                  <a:schemeClr val="dk1"/>
                </a:solidFill>
                <a:latin typeface="Calibri"/>
                <a:ea typeface="Calibri"/>
                <a:cs typeface="Calibri"/>
                <a:sym typeface="Calibri"/>
              </a:rPr>
              <a:t>combination</a:t>
            </a:r>
            <a:r>
              <a:rPr lang="hr" sz="1700" b="0" i="0" u="none" strike="noStrike" cap="none">
                <a:solidFill>
                  <a:schemeClr val="dk1"/>
                </a:solidFill>
                <a:latin typeface="Calibri"/>
                <a:ea typeface="Calibri"/>
                <a:cs typeface="Calibri"/>
                <a:sym typeface="Calibri"/>
              </a:rPr>
              <a:t> of </a:t>
            </a:r>
            <a:r>
              <a:rPr lang="hr" sz="1700" b="1" i="0" u="none" strike="noStrike" cap="none">
                <a:solidFill>
                  <a:schemeClr val="dk1"/>
                </a:solidFill>
                <a:latin typeface="Calibri"/>
                <a:ea typeface="Calibri"/>
                <a:cs typeface="Calibri"/>
                <a:sym typeface="Calibri"/>
              </a:rPr>
              <a:t>biological</a:t>
            </a:r>
            <a:r>
              <a:rPr lang="hr" sz="1700" b="0" i="0" u="none" strike="noStrike" cap="none">
                <a:solidFill>
                  <a:schemeClr val="dk1"/>
                </a:solidFill>
                <a:latin typeface="Calibri"/>
                <a:ea typeface="Calibri"/>
                <a:cs typeface="Calibri"/>
                <a:sym typeface="Calibri"/>
              </a:rPr>
              <a:t>,</a:t>
            </a:r>
            <a:r>
              <a:rPr lang="hr" sz="1700" b="1" i="0" u="none" strike="noStrike" cap="none">
                <a:solidFill>
                  <a:schemeClr val="dk1"/>
                </a:solidFill>
                <a:latin typeface="Calibri"/>
                <a:ea typeface="Calibri"/>
                <a:cs typeface="Calibri"/>
                <a:sym typeface="Calibri"/>
              </a:rPr>
              <a:t> psychological </a:t>
            </a:r>
            <a:r>
              <a:rPr lang="hr" sz="1700" b="0" i="0" u="none" strike="noStrike" cap="none">
                <a:solidFill>
                  <a:schemeClr val="dk1"/>
                </a:solidFill>
                <a:latin typeface="Calibri"/>
                <a:ea typeface="Calibri"/>
                <a:cs typeface="Calibri"/>
                <a:sym typeface="Calibri"/>
              </a:rPr>
              <a:t>and </a:t>
            </a:r>
            <a:r>
              <a:rPr lang="hr" sz="1700" b="1" i="0" u="none" strike="noStrike" cap="none">
                <a:solidFill>
                  <a:schemeClr val="dk1"/>
                </a:solidFill>
                <a:latin typeface="Calibri"/>
                <a:ea typeface="Calibri"/>
                <a:cs typeface="Calibri"/>
                <a:sym typeface="Calibri"/>
              </a:rPr>
              <a:t>environmental factors</a:t>
            </a:r>
            <a:r>
              <a:rPr lang="hr" sz="1700" b="0" i="0" u="none" strike="noStrike" cap="none">
                <a:solidFill>
                  <a:schemeClr val="dk1"/>
                </a:solidFill>
                <a:latin typeface="Calibri"/>
                <a:ea typeface="Calibri"/>
                <a:cs typeface="Calibri"/>
                <a:sym typeface="Calibri"/>
              </a:rPr>
              <a:t>.</a:t>
            </a:r>
            <a:endParaRPr sz="1100"/>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9" name="Google Shape;209;p34"/>
          <p:cNvSpPr txBox="1"/>
          <p:nvPr/>
        </p:nvSpPr>
        <p:spPr>
          <a:xfrm>
            <a:off x="6189325" y="1364163"/>
            <a:ext cx="2898900" cy="3654300"/>
          </a:xfrm>
          <a:prstGeom prst="rect">
            <a:avLst/>
          </a:prstGeom>
          <a:noFill/>
          <a:ln>
            <a:noFill/>
          </a:ln>
        </p:spPr>
        <p:txBody>
          <a:bodyPr spcFirstLastPara="1" wrap="square" lIns="68575" tIns="34275" rIns="68575" bIns="34275" anchor="t" anchorCtr="0">
            <a:noAutofit/>
          </a:bodyPr>
          <a:lstStyle/>
          <a:p>
            <a:pPr marL="0" marR="0" lvl="0" indent="0" algn="ctr" rtl="0">
              <a:lnSpc>
                <a:spcPct val="80000"/>
              </a:lnSpc>
              <a:spcBef>
                <a:spcPts val="800"/>
              </a:spcBef>
              <a:spcAft>
                <a:spcPts val="0"/>
              </a:spcAft>
              <a:buClr>
                <a:schemeClr val="dk1"/>
              </a:buClr>
              <a:buSzPts val="3000"/>
              <a:buFont typeface="Arial"/>
              <a:buNone/>
            </a:pPr>
            <a:r>
              <a:rPr lang="hr" sz="2200" b="1" u="none">
                <a:solidFill>
                  <a:schemeClr val="dk1"/>
                </a:solidFill>
                <a:latin typeface="Calibri"/>
                <a:ea typeface="Calibri"/>
                <a:cs typeface="Calibri"/>
                <a:sym typeface="Calibri"/>
              </a:rPr>
              <a:t>Environment</a:t>
            </a:r>
            <a:endParaRPr sz="1100"/>
          </a:p>
          <a:p>
            <a:pPr marL="0" marR="0" lvl="0" indent="0" algn="l" rtl="0">
              <a:lnSpc>
                <a:spcPct val="80000"/>
              </a:lnSpc>
              <a:spcBef>
                <a:spcPts val="800"/>
              </a:spcBef>
              <a:spcAft>
                <a:spcPts val="0"/>
              </a:spcAft>
              <a:buClr>
                <a:schemeClr val="dk1"/>
              </a:buClr>
              <a:buSzPts val="1700"/>
              <a:buFont typeface="Arial"/>
              <a:buNone/>
            </a:pPr>
            <a:r>
              <a:rPr lang="hr" sz="1700" b="0" u="none">
                <a:solidFill>
                  <a:schemeClr val="dk1"/>
                </a:solidFill>
                <a:latin typeface="Calibri"/>
                <a:ea typeface="Calibri"/>
                <a:cs typeface="Calibri"/>
                <a:sym typeface="Calibri"/>
              </a:rPr>
              <a:t>Certain stressors can trigger an illness in a person who is highly susceptible. These stressors include:</a:t>
            </a:r>
            <a:endParaRPr sz="1100"/>
          </a:p>
          <a:p>
            <a:pPr marL="177800" marR="0" lvl="0" indent="-184150" algn="l" rtl="0">
              <a:lnSpc>
                <a:spcPct val="80000"/>
              </a:lnSpc>
              <a:spcBef>
                <a:spcPts val="800"/>
              </a:spcBef>
              <a:spcAft>
                <a:spcPts val="0"/>
              </a:spcAft>
              <a:buClr>
                <a:schemeClr val="dk1"/>
              </a:buClr>
              <a:buSzPts val="1700"/>
              <a:buFont typeface="Arial"/>
              <a:buChar char="•"/>
            </a:pPr>
            <a:r>
              <a:rPr lang="hr" sz="1700" b="0" u="none">
                <a:solidFill>
                  <a:schemeClr val="dk1"/>
                </a:solidFill>
                <a:latin typeface="Calibri"/>
                <a:ea typeface="Calibri"/>
                <a:cs typeface="Calibri"/>
                <a:sym typeface="Calibri"/>
              </a:rPr>
              <a:t>Death or divorce</a:t>
            </a:r>
            <a:endParaRPr sz="1100"/>
          </a:p>
          <a:p>
            <a:pPr marL="177800" marR="0" lvl="0" indent="-184150" algn="l" rtl="0">
              <a:lnSpc>
                <a:spcPct val="80000"/>
              </a:lnSpc>
              <a:spcBef>
                <a:spcPts val="800"/>
              </a:spcBef>
              <a:spcAft>
                <a:spcPts val="0"/>
              </a:spcAft>
              <a:buClr>
                <a:schemeClr val="dk1"/>
              </a:buClr>
              <a:buSzPts val="1700"/>
              <a:buFont typeface="Arial"/>
              <a:buChar char="•"/>
            </a:pPr>
            <a:r>
              <a:rPr lang="hr" sz="1700" b="0" u="none">
                <a:solidFill>
                  <a:schemeClr val="dk1"/>
                </a:solidFill>
                <a:latin typeface="Calibri"/>
                <a:ea typeface="Calibri"/>
                <a:cs typeface="Calibri"/>
                <a:sym typeface="Calibri"/>
              </a:rPr>
              <a:t>A dysfunctional family life</a:t>
            </a:r>
            <a:endParaRPr sz="1100"/>
          </a:p>
          <a:p>
            <a:pPr marL="177800" marR="0" lvl="0" indent="-184150" algn="l" rtl="0">
              <a:lnSpc>
                <a:spcPct val="80000"/>
              </a:lnSpc>
              <a:spcBef>
                <a:spcPts val="800"/>
              </a:spcBef>
              <a:spcAft>
                <a:spcPts val="0"/>
              </a:spcAft>
              <a:buClr>
                <a:schemeClr val="dk1"/>
              </a:buClr>
              <a:buSzPts val="1700"/>
              <a:buFont typeface="Arial"/>
              <a:buChar char="•"/>
            </a:pPr>
            <a:r>
              <a:rPr lang="hr" sz="1700" b="0" u="none">
                <a:solidFill>
                  <a:schemeClr val="dk1"/>
                </a:solidFill>
                <a:latin typeface="Calibri"/>
                <a:ea typeface="Calibri"/>
                <a:cs typeface="Calibri"/>
                <a:sym typeface="Calibri"/>
              </a:rPr>
              <a:t>Changing jobs or schools</a:t>
            </a:r>
            <a:endParaRPr sz="1100"/>
          </a:p>
          <a:p>
            <a:pPr marL="177800" marR="0" lvl="0" indent="-184150" algn="l" rtl="0">
              <a:lnSpc>
                <a:spcPct val="80000"/>
              </a:lnSpc>
              <a:spcBef>
                <a:spcPts val="800"/>
              </a:spcBef>
              <a:spcAft>
                <a:spcPts val="0"/>
              </a:spcAft>
              <a:buClr>
                <a:schemeClr val="dk1"/>
              </a:buClr>
              <a:buSzPts val="1700"/>
              <a:buFont typeface="Arial"/>
              <a:buChar char="•"/>
            </a:pPr>
            <a:r>
              <a:rPr lang="hr" sz="1700" b="0" u="none">
                <a:solidFill>
                  <a:schemeClr val="dk1"/>
                </a:solidFill>
                <a:latin typeface="Calibri"/>
                <a:ea typeface="Calibri"/>
                <a:cs typeface="Calibri"/>
                <a:sym typeface="Calibri"/>
              </a:rPr>
              <a:t>Social or cultural expectations </a:t>
            </a:r>
            <a:endParaRPr sz="1100"/>
          </a:p>
          <a:p>
            <a:pPr marL="177800" marR="0" lvl="0" indent="-184150" algn="l" rtl="0">
              <a:lnSpc>
                <a:spcPct val="80000"/>
              </a:lnSpc>
              <a:spcBef>
                <a:spcPts val="800"/>
              </a:spcBef>
              <a:spcAft>
                <a:spcPts val="0"/>
              </a:spcAft>
              <a:buClr>
                <a:schemeClr val="dk1"/>
              </a:buClr>
              <a:buSzPts val="1700"/>
              <a:buFont typeface="Arial"/>
              <a:buChar char="•"/>
            </a:pPr>
            <a:r>
              <a:rPr lang="hr" sz="1700" b="0" u="none">
                <a:solidFill>
                  <a:schemeClr val="dk1"/>
                </a:solidFill>
                <a:latin typeface="Calibri"/>
                <a:ea typeface="Calibri"/>
                <a:cs typeface="Calibri"/>
                <a:sym typeface="Calibri"/>
              </a:rPr>
              <a:t>Substance abuse by someone close to the person</a:t>
            </a:r>
            <a:endParaRPr sz="1100"/>
          </a:p>
          <a:p>
            <a:pPr marL="177800" marR="0" lvl="0" indent="-50800" algn="l" rtl="0">
              <a:lnSpc>
                <a:spcPct val="80000"/>
              </a:lnSpc>
              <a:spcBef>
                <a:spcPts val="800"/>
              </a:spcBef>
              <a:spcAft>
                <a:spcPts val="0"/>
              </a:spcAft>
              <a:buClr>
                <a:schemeClr val="dk1"/>
              </a:buClr>
              <a:buSzPts val="1900"/>
              <a:buFont typeface="Arial"/>
              <a:buNone/>
            </a:pPr>
            <a:endParaRPr sz="1900" b="0" u="none">
              <a:solidFill>
                <a:schemeClr val="dk1"/>
              </a:solidFill>
              <a:latin typeface="Calibri"/>
              <a:ea typeface="Calibri"/>
              <a:cs typeface="Calibri"/>
              <a:sym typeface="Calibri"/>
            </a:endParaRPr>
          </a:p>
        </p:txBody>
      </p:sp>
      <p:sp>
        <p:nvSpPr>
          <p:cNvPr id="210" name="Google Shape;210;p34"/>
          <p:cNvSpPr txBox="1"/>
          <p:nvPr/>
        </p:nvSpPr>
        <p:spPr>
          <a:xfrm>
            <a:off x="3135750" y="1431375"/>
            <a:ext cx="2898900" cy="37902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hr" sz="2200" b="1">
                <a:solidFill>
                  <a:schemeClr val="dk1"/>
                </a:solidFill>
                <a:latin typeface="Calibri"/>
                <a:ea typeface="Calibri"/>
                <a:cs typeface="Calibri"/>
                <a:sym typeface="Calibri"/>
              </a:rPr>
              <a:t>Psychology</a:t>
            </a:r>
            <a:endParaRPr sz="2200"/>
          </a:p>
          <a:p>
            <a:pPr marL="215900" marR="0" lvl="0" indent="-222250" algn="l" rtl="0">
              <a:spcBef>
                <a:spcPts val="0"/>
              </a:spcBef>
              <a:spcAft>
                <a:spcPts val="0"/>
              </a:spcAft>
              <a:buClr>
                <a:schemeClr val="dk1"/>
              </a:buClr>
              <a:buSzPts val="1700"/>
              <a:buFont typeface="Arial"/>
              <a:buChar char="•"/>
            </a:pPr>
            <a:r>
              <a:rPr lang="hr" sz="1700">
                <a:solidFill>
                  <a:schemeClr val="dk1"/>
                </a:solidFill>
                <a:latin typeface="Calibri"/>
                <a:ea typeface="Calibri"/>
                <a:cs typeface="Calibri"/>
                <a:sym typeface="Calibri"/>
              </a:rPr>
              <a:t>Severe psychological trauma suffered as a child, such as emotional, physical, or sexual abuse</a:t>
            </a:r>
            <a:endParaRPr sz="1100"/>
          </a:p>
          <a:p>
            <a:pPr marL="215900" marR="0" lvl="0" indent="-222250" algn="l" rtl="0">
              <a:spcBef>
                <a:spcPts val="0"/>
              </a:spcBef>
              <a:spcAft>
                <a:spcPts val="0"/>
              </a:spcAft>
              <a:buClr>
                <a:schemeClr val="dk1"/>
              </a:buClr>
              <a:buSzPts val="1700"/>
              <a:buFont typeface="Arial"/>
              <a:buChar char="•"/>
            </a:pPr>
            <a:r>
              <a:rPr lang="hr" sz="1700">
                <a:solidFill>
                  <a:schemeClr val="dk1"/>
                </a:solidFill>
                <a:latin typeface="Calibri"/>
                <a:ea typeface="Calibri"/>
                <a:cs typeface="Calibri"/>
                <a:sym typeface="Calibri"/>
              </a:rPr>
              <a:t>An important early loss, such as the loss of a parent</a:t>
            </a:r>
            <a:endParaRPr sz="1100"/>
          </a:p>
          <a:p>
            <a:pPr marL="215900" marR="0" lvl="0" indent="-222250" algn="l" rtl="0">
              <a:spcBef>
                <a:spcPts val="0"/>
              </a:spcBef>
              <a:spcAft>
                <a:spcPts val="0"/>
              </a:spcAft>
              <a:buClr>
                <a:schemeClr val="dk1"/>
              </a:buClr>
              <a:buSzPts val="1700"/>
              <a:buFont typeface="Arial"/>
              <a:buChar char="•"/>
            </a:pPr>
            <a:r>
              <a:rPr lang="hr" sz="1700">
                <a:solidFill>
                  <a:schemeClr val="dk1"/>
                </a:solidFill>
                <a:latin typeface="Calibri"/>
                <a:ea typeface="Calibri"/>
                <a:cs typeface="Calibri"/>
                <a:sym typeface="Calibri"/>
              </a:rPr>
              <a:t>Neglect</a:t>
            </a:r>
            <a:endParaRPr sz="1700">
              <a:solidFill>
                <a:schemeClr val="dk1"/>
              </a:solidFill>
              <a:latin typeface="Calibri"/>
              <a:ea typeface="Calibri"/>
              <a:cs typeface="Calibri"/>
              <a:sym typeface="Calibri"/>
            </a:endParaRPr>
          </a:p>
          <a:p>
            <a:pPr marL="215900" marR="0" lvl="0" indent="-222250" algn="l" rtl="0">
              <a:spcBef>
                <a:spcPts val="0"/>
              </a:spcBef>
              <a:spcAft>
                <a:spcPts val="0"/>
              </a:spcAft>
              <a:buClr>
                <a:schemeClr val="dk1"/>
              </a:buClr>
              <a:buSzPts val="1700"/>
              <a:buFont typeface="Arial"/>
              <a:buChar char="•"/>
            </a:pPr>
            <a:r>
              <a:rPr lang="hr" sz="1700">
                <a:solidFill>
                  <a:schemeClr val="dk1"/>
                </a:solidFill>
                <a:latin typeface="Calibri"/>
                <a:ea typeface="Calibri"/>
                <a:cs typeface="Calibri"/>
                <a:sym typeface="Calibri"/>
              </a:rPr>
              <a:t>Poor ability to relate to others</a:t>
            </a:r>
            <a:endParaRPr sz="1100"/>
          </a:p>
          <a:p>
            <a:pPr marL="215900" marR="0" lvl="0" indent="-222250" algn="l" rtl="0">
              <a:spcBef>
                <a:spcPts val="0"/>
              </a:spcBef>
              <a:spcAft>
                <a:spcPts val="0"/>
              </a:spcAft>
              <a:buClr>
                <a:schemeClr val="dk1"/>
              </a:buClr>
              <a:buSzPts val="1700"/>
              <a:buFont typeface="Arial"/>
              <a:buChar char="•"/>
            </a:pPr>
            <a:r>
              <a:rPr lang="hr" sz="1700">
                <a:solidFill>
                  <a:schemeClr val="dk1"/>
                </a:solidFill>
                <a:latin typeface="Calibri"/>
                <a:ea typeface="Calibri"/>
                <a:cs typeface="Calibri"/>
                <a:sym typeface="Calibri"/>
              </a:rPr>
              <a:t>Feelings of inadequacy, low self-esteem, anxiety, anger, or loneliness</a:t>
            </a:r>
            <a:endParaRPr sz="1100"/>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5"/>
          <p:cNvPicPr preferRelativeResize="0"/>
          <p:nvPr/>
        </p:nvPicPr>
        <p:blipFill>
          <a:blip r:embed="rId3">
            <a:alphaModFix amt="84000"/>
          </a:blip>
          <a:stretch>
            <a:fillRect/>
          </a:stretch>
        </p:blipFill>
        <p:spPr>
          <a:xfrm>
            <a:off x="0" y="0"/>
            <a:ext cx="9144001" cy="5143500"/>
          </a:xfrm>
          <a:prstGeom prst="rect">
            <a:avLst/>
          </a:prstGeom>
          <a:noFill/>
          <a:ln>
            <a:noFill/>
          </a:ln>
        </p:spPr>
      </p:pic>
      <p:sp>
        <p:nvSpPr>
          <p:cNvPr id="216" name="Google Shape;216;p35"/>
          <p:cNvSpPr/>
          <p:nvPr/>
        </p:nvSpPr>
        <p:spPr>
          <a:xfrm>
            <a:off x="505175" y="488150"/>
            <a:ext cx="8220300" cy="22980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17" name="Google Shape;217;p35"/>
          <p:cNvSpPr/>
          <p:nvPr/>
        </p:nvSpPr>
        <p:spPr>
          <a:xfrm>
            <a:off x="868050" y="3321850"/>
            <a:ext cx="7490100" cy="734700"/>
          </a:xfrm>
          <a:prstGeom prst="roundRect">
            <a:avLst>
              <a:gd name="adj" fmla="val 16667"/>
            </a:avLst>
          </a:prstGeom>
          <a:solidFill>
            <a:srgbClr val="E2DEDE">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18" name="Google Shape;218;p35"/>
          <p:cNvSpPr/>
          <p:nvPr/>
        </p:nvSpPr>
        <p:spPr>
          <a:xfrm>
            <a:off x="2306450" y="4469950"/>
            <a:ext cx="4684200" cy="576000"/>
          </a:xfrm>
          <a:prstGeom prst="roundRect">
            <a:avLst>
              <a:gd name="adj" fmla="val 16667"/>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5"/>
          <p:cNvSpPr txBox="1">
            <a:spLocks noGrp="1"/>
          </p:cNvSpPr>
          <p:nvPr>
            <p:ph type="body" idx="1"/>
          </p:nvPr>
        </p:nvSpPr>
        <p:spPr>
          <a:xfrm>
            <a:off x="705200" y="492752"/>
            <a:ext cx="7886700" cy="41580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hr"/>
              <a:t>In the next slides, we will talk about </a:t>
            </a:r>
            <a:r>
              <a:rPr lang="hr" b="1"/>
              <a:t>only a few mental disorders</a:t>
            </a:r>
            <a:r>
              <a:rPr lang="hr"/>
              <a:t>, which are the most often discussed, but </a:t>
            </a:r>
            <a:r>
              <a:rPr lang="hr" b="1"/>
              <a:t>not everyone knows the accurate information about them</a:t>
            </a:r>
            <a:r>
              <a:rPr lang="hr"/>
              <a:t>.</a:t>
            </a:r>
            <a:endParaRPr/>
          </a:p>
          <a:p>
            <a:pPr marL="0" lvl="0" indent="0" algn="ctr" rtl="0">
              <a:spcBef>
                <a:spcPts val="800"/>
              </a:spcBef>
              <a:spcAft>
                <a:spcPts val="0"/>
              </a:spcAft>
              <a:buNone/>
            </a:pPr>
            <a:endParaRPr/>
          </a:p>
          <a:p>
            <a:pPr marL="0" lvl="0" indent="0" algn="ctr" rtl="0">
              <a:spcBef>
                <a:spcPts val="800"/>
              </a:spcBef>
              <a:spcAft>
                <a:spcPts val="0"/>
              </a:spcAft>
              <a:buNone/>
            </a:pPr>
            <a:r>
              <a:rPr lang="hr"/>
              <a:t>But you should keep in mind that there are </a:t>
            </a:r>
            <a:r>
              <a:rPr lang="hr" b="1"/>
              <a:t>many other types and forms of mental disorders</a:t>
            </a:r>
            <a:r>
              <a:rPr lang="hr"/>
              <a:t>.</a:t>
            </a:r>
            <a:endParaRPr/>
          </a:p>
          <a:p>
            <a:pPr marL="0" lvl="0" indent="0" algn="ctr" rtl="0">
              <a:spcBef>
                <a:spcPts val="800"/>
              </a:spcBef>
              <a:spcAft>
                <a:spcPts val="0"/>
              </a:spcAft>
              <a:buNone/>
            </a:pPr>
            <a:endParaRPr/>
          </a:p>
          <a:p>
            <a:pPr marL="0" lvl="0" indent="0" algn="ctr" rtl="0">
              <a:spcBef>
                <a:spcPts val="800"/>
              </a:spcBef>
              <a:spcAft>
                <a:spcPts val="0"/>
              </a:spcAft>
              <a:buNone/>
            </a:pPr>
            <a:endParaRPr/>
          </a:p>
          <a:p>
            <a:pPr marL="0" lvl="0" indent="0" algn="ctr" rtl="0">
              <a:spcBef>
                <a:spcPts val="800"/>
              </a:spcBef>
              <a:spcAft>
                <a:spcPts val="0"/>
              </a:spcAft>
              <a:buNone/>
            </a:pPr>
            <a:r>
              <a:rPr lang="hr"/>
              <a:t>If you want to see what else exists, you can find the classification on this website.</a:t>
            </a:r>
            <a:endParaRPr/>
          </a:p>
          <a:p>
            <a:pPr marL="0" lvl="0" indent="0" algn="ctr" rtl="0">
              <a:spcBef>
                <a:spcPts val="800"/>
              </a:spcBef>
              <a:spcAft>
                <a:spcPts val="0"/>
              </a:spcAft>
              <a:buNone/>
            </a:pPr>
            <a:endParaRPr/>
          </a:p>
          <a:p>
            <a:pPr marL="0" lvl="0" indent="0" algn="ctr" rtl="0">
              <a:spcBef>
                <a:spcPts val="800"/>
              </a:spcBef>
              <a:spcAft>
                <a:spcPts val="0"/>
              </a:spcAft>
              <a:buNone/>
            </a:pPr>
            <a:r>
              <a:rPr lang="hr" sz="1500" b="1" u="sng">
                <a:solidFill>
                  <a:schemeClr val="hlink"/>
                </a:solidFill>
                <a:latin typeface="Arial"/>
                <a:ea typeface="Arial"/>
                <a:cs typeface="Arial"/>
                <a:sym typeface="Arial"/>
                <a:hlinkClick r:id="rId4"/>
              </a:rPr>
              <a:t>http://teenmentalhealth.org/learn/mental-disorders/</a:t>
            </a:r>
            <a:r>
              <a:rPr lang="hr" sz="2500" b="1"/>
              <a:t> </a:t>
            </a:r>
            <a:endParaRPr sz="2500" b="1"/>
          </a:p>
        </p:txBody>
      </p:sp>
      <p:cxnSp>
        <p:nvCxnSpPr>
          <p:cNvPr id="220" name="Google Shape;220;p35"/>
          <p:cNvCxnSpPr/>
          <p:nvPr/>
        </p:nvCxnSpPr>
        <p:spPr>
          <a:xfrm>
            <a:off x="4642100" y="3979902"/>
            <a:ext cx="12900" cy="594300"/>
          </a:xfrm>
          <a:prstGeom prst="straightConnector1">
            <a:avLst/>
          </a:prstGeom>
          <a:noFill/>
          <a:ln w="76200" cap="flat" cmpd="sng">
            <a:solidFill>
              <a:srgbClr val="FF9900"/>
            </a:solidFill>
            <a:prstDash val="solid"/>
            <a:round/>
            <a:headEnd type="non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4"/>
        <p:cNvGrpSpPr/>
        <p:nvPr/>
      </p:nvGrpSpPr>
      <p:grpSpPr>
        <a:xfrm>
          <a:off x="0" y="0"/>
          <a:ext cx="0" cy="0"/>
          <a:chOff x="0" y="0"/>
          <a:chExt cx="0" cy="0"/>
        </a:xfrm>
      </p:grpSpPr>
      <p:pic>
        <p:nvPicPr>
          <p:cNvPr id="225" name="Google Shape;225;p36" descr="Slika na kojoj se prikazuje crno, sjedenje, žena, mlado&#10;&#10;Opis je automatski generiran"/>
          <p:cNvPicPr preferRelativeResize="0"/>
          <p:nvPr/>
        </p:nvPicPr>
        <p:blipFill rotWithShape="1">
          <a:blip r:embed="rId3">
            <a:alphaModFix/>
          </a:blip>
          <a:srcRect t="38173" r="9091" b="10030"/>
          <a:stretch/>
        </p:blipFill>
        <p:spPr>
          <a:xfrm>
            <a:off x="1922044" y="1"/>
            <a:ext cx="7221955" cy="5143499"/>
          </a:xfrm>
          <a:prstGeom prst="rect">
            <a:avLst/>
          </a:prstGeom>
          <a:noFill/>
          <a:ln>
            <a:noFill/>
          </a:ln>
        </p:spPr>
      </p:pic>
      <p:sp>
        <p:nvSpPr>
          <p:cNvPr id="226" name="Google Shape;226;p36"/>
          <p:cNvSpPr/>
          <p:nvPr/>
        </p:nvSpPr>
        <p:spPr>
          <a:xfrm rot="10800000" flipH="1">
            <a:off x="0" y="-358"/>
            <a:ext cx="5065738" cy="5143858"/>
          </a:xfrm>
          <a:custGeom>
            <a:avLst/>
            <a:gdLst/>
            <a:ahLst/>
            <a:cxnLst/>
            <a:rect l="l" t="t" r="r" b="b"/>
            <a:pathLst>
              <a:path w="6754318" h="6858478" extrusionOk="0">
                <a:moveTo>
                  <a:pt x="0" y="6858478"/>
                </a:moveTo>
                <a:lnTo>
                  <a:pt x="6754318" y="6858478"/>
                </a:lnTo>
                <a:lnTo>
                  <a:pt x="3577943" y="0"/>
                </a:lnTo>
                <a:lnTo>
                  <a:pt x="3572366" y="0"/>
                </a:lnTo>
                <a:lnTo>
                  <a:pt x="2506138" y="0"/>
                </a:lnTo>
                <a:lnTo>
                  <a:pt x="0" y="0"/>
                </a:lnTo>
                <a:close/>
              </a:path>
            </a:pathLst>
          </a:custGeom>
          <a:solidFill>
            <a:srgbClr val="262626">
              <a:alpha val="69803"/>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27" name="Google Shape;227;p36"/>
          <p:cNvSpPr/>
          <p:nvPr/>
        </p:nvSpPr>
        <p:spPr>
          <a:xfrm rot="10800000" flipH="1">
            <a:off x="1" y="-358"/>
            <a:ext cx="4465335" cy="5143858"/>
          </a:xfrm>
          <a:custGeom>
            <a:avLst/>
            <a:gdLst/>
            <a:ahLst/>
            <a:cxnLst/>
            <a:rect l="l" t="t" r="r" b="b"/>
            <a:pathLst>
              <a:path w="5953780" h="6858478" extrusionOk="0">
                <a:moveTo>
                  <a:pt x="0" y="6858478"/>
                </a:moveTo>
                <a:lnTo>
                  <a:pt x="5953780" y="6858478"/>
                </a:lnTo>
                <a:lnTo>
                  <a:pt x="2777405" y="0"/>
                </a:lnTo>
                <a:lnTo>
                  <a:pt x="2771828" y="0"/>
                </a:lnTo>
                <a:lnTo>
                  <a:pt x="1705600" y="0"/>
                </a:lnTo>
                <a:lnTo>
                  <a:pt x="0" y="0"/>
                </a:lnTo>
                <a:close/>
              </a:path>
            </a:pathLst>
          </a:custGeom>
          <a:solidFill>
            <a:srgbClr val="26262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28" name="Google Shape;228;p36"/>
          <p:cNvSpPr txBox="1">
            <a:spLocks noGrp="1"/>
          </p:cNvSpPr>
          <p:nvPr>
            <p:ph type="title"/>
          </p:nvPr>
        </p:nvSpPr>
        <p:spPr>
          <a:xfrm>
            <a:off x="603504" y="505778"/>
            <a:ext cx="4075162" cy="982476"/>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4DDBE"/>
              </a:buClr>
              <a:buSzPts val="6000"/>
              <a:buFont typeface="Calibri"/>
              <a:buNone/>
            </a:pPr>
            <a:r>
              <a:rPr lang="hr" sz="6000" b="1">
                <a:solidFill>
                  <a:srgbClr val="F4DDBE"/>
                </a:solidFill>
              </a:rPr>
              <a:t>Depression</a:t>
            </a:r>
            <a:endParaRPr sz="1100"/>
          </a:p>
        </p:txBody>
      </p:sp>
      <p:cxnSp>
        <p:nvCxnSpPr>
          <p:cNvPr id="229" name="Google Shape;229;p36"/>
          <p:cNvCxnSpPr/>
          <p:nvPr/>
        </p:nvCxnSpPr>
        <p:spPr>
          <a:xfrm>
            <a:off x="-12" y="1362729"/>
            <a:ext cx="4997700" cy="0"/>
          </a:xfrm>
          <a:prstGeom prst="straightConnector1">
            <a:avLst/>
          </a:prstGeom>
          <a:noFill/>
          <a:ln w="28575" cap="flat" cmpd="sng">
            <a:solidFill>
              <a:srgbClr val="F4DDBE"/>
            </a:solidFill>
            <a:prstDash val="solid"/>
            <a:miter lim="800000"/>
            <a:headEnd type="none" w="sm" len="sm"/>
            <a:tailEnd type="none" w="sm" len="sm"/>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sustava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sustava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4148</Words>
  <Application>Microsoft Office PowerPoint</Application>
  <PresentationFormat>Diaprojekcija na zaslonu (16:9)</PresentationFormat>
  <Paragraphs>898</Paragraphs>
  <Slides>55</Slides>
  <Notes>55</Notes>
  <HiddenSlides>0</HiddenSlides>
  <MMClips>0</MMClips>
  <ScaleCrop>false</ScaleCrop>
  <HeadingPairs>
    <vt:vector size="6" baseType="variant">
      <vt:variant>
        <vt:lpstr>Uporabljene pisave</vt:lpstr>
      </vt:variant>
      <vt:variant>
        <vt:i4>2</vt:i4>
      </vt:variant>
      <vt:variant>
        <vt:lpstr>Tema</vt:lpstr>
      </vt:variant>
      <vt:variant>
        <vt:i4>3</vt:i4>
      </vt:variant>
      <vt:variant>
        <vt:lpstr>Naslovi diapozitivov</vt:lpstr>
      </vt:variant>
      <vt:variant>
        <vt:i4>55</vt:i4>
      </vt:variant>
    </vt:vector>
  </HeadingPairs>
  <TitlesOfParts>
    <vt:vector size="60" baseType="lpstr">
      <vt:lpstr>Arial</vt:lpstr>
      <vt:lpstr>Calibri</vt:lpstr>
      <vt:lpstr>Simple Light</vt:lpstr>
      <vt:lpstr>Tema sustava Office</vt:lpstr>
      <vt:lpstr>Tema sustava Office</vt:lpstr>
      <vt:lpstr>Mental Health Education</vt:lpstr>
      <vt:lpstr>What is stigma?</vt:lpstr>
      <vt:lpstr>Examples of stigmatizing behaviors:</vt:lpstr>
      <vt:lpstr>How does it affect people?</vt:lpstr>
      <vt:lpstr>PowerPointova predstavitev</vt:lpstr>
      <vt:lpstr>What is mental illness?</vt:lpstr>
      <vt:lpstr>How does mental illness occur?</vt:lpstr>
      <vt:lpstr>PowerPointova predstavitev</vt:lpstr>
      <vt:lpstr>Depression</vt:lpstr>
      <vt:lpstr>PowerPointova predstavitev</vt:lpstr>
      <vt:lpstr>Busting the most common myths and misconceptions:   DEPRESSION</vt:lpstr>
      <vt:lpstr>PowerPointova predstavitev</vt:lpstr>
      <vt:lpstr>PowerPointova predstavitev</vt:lpstr>
      <vt:lpstr>PowerPointova predstavitev</vt:lpstr>
      <vt:lpstr>PowerPointova predstavitev</vt:lpstr>
      <vt:lpstr>PowerPointova predstavitev</vt:lpstr>
      <vt:lpstr>PowerPointova predstavitev</vt:lpstr>
      <vt:lpstr>What signs to look out for:</vt:lpstr>
      <vt:lpstr>Anxiety Disorders (Generalized Anxiety Disorder and Panic Disorder)</vt:lpstr>
      <vt:lpstr>PowerPointova predstavitev</vt:lpstr>
      <vt:lpstr>Busting the most common myths and misconceptions:  ANXIETY</vt:lpstr>
      <vt:lpstr>PowerPointova predstavitev</vt:lpstr>
      <vt:lpstr>PowerPointova predstavitev</vt:lpstr>
      <vt:lpstr>PowerPointova predstavitev</vt:lpstr>
      <vt:lpstr>PowerPointova predstavitev</vt:lpstr>
      <vt:lpstr>What signs to look out for:</vt:lpstr>
      <vt:lpstr>Eating disorders:  Anorexia nervosa</vt:lpstr>
      <vt:lpstr>PowerPointova predstavitev</vt:lpstr>
      <vt:lpstr>Busting the most common myths and misconceptions:  ANOREXIA NERVOSA</vt:lpstr>
      <vt:lpstr>PowerPointova predstavitev</vt:lpstr>
      <vt:lpstr>PowerPointova predstavitev</vt:lpstr>
      <vt:lpstr>PowerPointova predstavitev</vt:lpstr>
      <vt:lpstr>PowerPointova predstavitev</vt:lpstr>
      <vt:lpstr>What signs to look out for:</vt:lpstr>
      <vt:lpstr>Schizophrenia</vt:lpstr>
      <vt:lpstr>PowerPointova predstavitev</vt:lpstr>
      <vt:lpstr>Busting the most common myths and misconceptions:  SCHIZOPHRENIA</vt:lpstr>
      <vt:lpstr>PowerPointova predstavitev</vt:lpstr>
      <vt:lpstr>PowerPointova predstavitev</vt:lpstr>
      <vt:lpstr>PowerPointova predstavitev</vt:lpstr>
      <vt:lpstr>PowerPointova predstavitev</vt:lpstr>
      <vt:lpstr>What signs to look out for:</vt:lpstr>
      <vt:lpstr>Dementia</vt:lpstr>
      <vt:lpstr>PowerPointova predstavitev</vt:lpstr>
      <vt:lpstr>Busting the most common myths and misconceptions:  DEMENTIA</vt:lpstr>
      <vt:lpstr>PowerPointova predstavitev</vt:lpstr>
      <vt:lpstr>PowerPointova predstavitev</vt:lpstr>
      <vt:lpstr>PowerPointova predstavitev</vt:lpstr>
      <vt:lpstr>What signs to look out for:</vt:lpstr>
      <vt:lpstr>What can you do?</vt:lpstr>
      <vt:lpstr>Don’t be afraid to talk about it! </vt:lpstr>
      <vt:lpstr>Where to ask for help?</vt:lpstr>
      <vt:lpstr>Websites to learn more:</vt:lpstr>
      <vt:lpstr>Resourceful videos:</vt:lpstr>
      <vt:lpstr>Created by Hana Radovanović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Education</dc:title>
  <cp:lastModifiedBy>Klara Avsec</cp:lastModifiedBy>
  <cp:revision>1</cp:revision>
  <dcterms:modified xsi:type="dcterms:W3CDTF">2020-07-29T20:35:23Z</dcterms:modified>
</cp:coreProperties>
</file>