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9144000" cy="5143500" type="screen16x9"/>
  <p:notesSz cx="6858000" cy="9144000"/>
  <p:embeddedFontLst>
    <p:embeddedFont>
      <p:font typeface="Comfortaa" panose="020B0604020202020204" charset="0"/>
      <p:regular r:id="rId46"/>
      <p:bold r:id="rId47"/>
    </p:embeddedFont>
    <p:embeddedFont>
      <p:font typeface="Georgia" panose="02040502050405020303" pitchFamily="18" charset="0"/>
      <p:regular r:id="rId48"/>
      <p:bold r:id="rId49"/>
      <p:italic r:id="rId50"/>
      <p:boldItalic r:id="rId51"/>
    </p:embeddedFont>
    <p:embeddedFont>
      <p:font typeface="Lato" panose="020F0502020204030203" pitchFamily="34" charset="0"/>
      <p:regular r:id="rId52"/>
      <p:bold r:id="rId53"/>
      <p:italic r:id="rId54"/>
      <p:boldItalic r:id="rId55"/>
    </p:embeddedFont>
    <p:embeddedFont>
      <p:font typeface="Raleway" panose="020B0604020202020204" charset="-18"/>
      <p:regular r:id="rId56"/>
      <p:bold r:id="rId57"/>
      <p:italic r:id="rId58"/>
      <p:boldItalic r:id="rId59"/>
    </p:embeddedFont>
    <p:embeddedFont>
      <p:font typeface="Verdana" panose="020B0604030504040204" pitchFamily="3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3" d="100"/>
          <a:sy n="73" d="100"/>
        </p:scale>
        <p:origin x="763" y="-101"/>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instagram.com/wecantconsentto/"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instagram.com/wecantconsentto/"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cb9a0b074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cb9a0b07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841a9ceb48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841a9ceb4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7544cd89f7_3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7544cd89f7_3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7544cd89f7_3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7544cd89f7_3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76f2f79ed6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76f2f79ed6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84981b5461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84981b546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723630543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723630543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e965474a9_3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e965474a9_3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84045cc213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84045cc21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84045cc213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84045cc21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84045cc213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84045cc213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d5b15f0a3_5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d5b15f0a3_5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84045cc213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84045cc213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84045cc213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84045cc213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d251bb473_0_6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d251bb473_0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d251bb473_0_6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d251bb473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None/>
            </a:pPr>
            <a:r>
              <a:rPr lang="en" sz="1300">
                <a:solidFill>
                  <a:schemeClr val="dk2"/>
                </a:solidFill>
              </a:rPr>
              <a:t>If you love having your cervix bashed up, this post is not for you. This post is for people who have tolerated painful sex that they didn't enjoy because they believed that saying stop would make them look stupid, or undesirable. </a:t>
            </a:r>
            <a:r>
              <a:rPr lang="en" sz="1300">
                <a:solidFill>
                  <a:schemeClr val="dk2"/>
                </a:solidFill>
                <a:latin typeface="Times New Roman"/>
                <a:ea typeface="Times New Roman"/>
                <a:cs typeface="Times New Roman"/>
                <a:sym typeface="Times New Roman"/>
              </a:rPr>
              <a:t>⁣</a:t>
            </a:r>
            <a:endParaRPr sz="1300">
              <a:solidFill>
                <a:schemeClr val="dk2"/>
              </a:solidFill>
              <a:latin typeface="Times New Roman"/>
              <a:ea typeface="Times New Roman"/>
              <a:cs typeface="Times New Roman"/>
              <a:sym typeface="Times New Roman"/>
            </a:endParaRPr>
          </a:p>
          <a:p>
            <a:pPr marL="0" lvl="0" indent="0" algn="l" rtl="0">
              <a:lnSpc>
                <a:spcPct val="107000"/>
              </a:lnSpc>
              <a:spcBef>
                <a:spcPts val="0"/>
              </a:spcBef>
              <a:spcAft>
                <a:spcPts val="0"/>
              </a:spcAft>
              <a:buNone/>
            </a:pPr>
            <a:r>
              <a:rPr lang="en" sz="1300">
                <a:solidFill>
                  <a:schemeClr val="dk2"/>
                </a:solidFill>
                <a:latin typeface="Times New Roman"/>
                <a:ea typeface="Times New Roman"/>
                <a:cs typeface="Times New Roman"/>
                <a:sym typeface="Times New Roman"/>
              </a:rPr>
              <a:t>⁣</a:t>
            </a:r>
            <a:endParaRPr sz="1300">
              <a:solidFill>
                <a:schemeClr val="dk2"/>
              </a:solidFill>
              <a:latin typeface="Times New Roman"/>
              <a:ea typeface="Times New Roman"/>
              <a:cs typeface="Times New Roman"/>
              <a:sym typeface="Times New Roman"/>
            </a:endParaRPr>
          </a:p>
          <a:p>
            <a:pPr marL="0" lvl="0" indent="0" algn="l" rtl="0">
              <a:lnSpc>
                <a:spcPct val="107000"/>
              </a:lnSpc>
              <a:spcBef>
                <a:spcPts val="0"/>
              </a:spcBef>
              <a:spcAft>
                <a:spcPts val="0"/>
              </a:spcAft>
              <a:buNone/>
            </a:pPr>
            <a:r>
              <a:rPr lang="en" sz="1300">
                <a:solidFill>
                  <a:schemeClr val="dk2"/>
                </a:solidFill>
              </a:rPr>
              <a:t>It's sadly a pretty common problem among young women who are subjected to sex that men have seen in porn. Porn isn't all bad, but the vast majority of accessible free porn shows very little depiction of female pleasure or real orgasms, whilst showing a lot of violence towards, and degradation of women. Some men are emulating violent porn style sex with women because they believe that that's what we want, whereas some men engage in that because they enjoy hurting women and they couldn't give a shit about our pleasure.</a:t>
            </a:r>
            <a:r>
              <a:rPr lang="en" sz="1300">
                <a:solidFill>
                  <a:schemeClr val="dk2"/>
                </a:solidFill>
                <a:latin typeface="Times New Roman"/>
                <a:ea typeface="Times New Roman"/>
                <a:cs typeface="Times New Roman"/>
                <a:sym typeface="Times New Roman"/>
              </a:rPr>
              <a:t>⁣</a:t>
            </a:r>
            <a:endParaRPr sz="1300">
              <a:solidFill>
                <a:schemeClr val="dk2"/>
              </a:solidFill>
              <a:latin typeface="Times New Roman"/>
              <a:ea typeface="Times New Roman"/>
              <a:cs typeface="Times New Roman"/>
              <a:sym typeface="Times New Roman"/>
            </a:endParaRPr>
          </a:p>
          <a:p>
            <a:pPr marL="0" lvl="0" indent="0" algn="l" rtl="0">
              <a:lnSpc>
                <a:spcPct val="107000"/>
              </a:lnSpc>
              <a:spcBef>
                <a:spcPts val="0"/>
              </a:spcBef>
              <a:spcAft>
                <a:spcPts val="0"/>
              </a:spcAft>
              <a:buNone/>
            </a:pPr>
            <a:r>
              <a:rPr lang="en" sz="1300">
                <a:solidFill>
                  <a:schemeClr val="dk2"/>
                </a:solidFill>
                <a:latin typeface="Times New Roman"/>
                <a:ea typeface="Times New Roman"/>
                <a:cs typeface="Times New Roman"/>
                <a:sym typeface="Times New Roman"/>
              </a:rPr>
              <a:t>⁣</a:t>
            </a:r>
            <a:endParaRPr sz="1300">
              <a:solidFill>
                <a:schemeClr val="dk2"/>
              </a:solidFill>
              <a:latin typeface="Times New Roman"/>
              <a:ea typeface="Times New Roman"/>
              <a:cs typeface="Times New Roman"/>
              <a:sym typeface="Times New Roman"/>
            </a:endParaRPr>
          </a:p>
          <a:p>
            <a:pPr marL="0" lvl="0" indent="0" algn="l" rtl="0">
              <a:lnSpc>
                <a:spcPct val="107000"/>
              </a:lnSpc>
              <a:spcBef>
                <a:spcPts val="0"/>
              </a:spcBef>
              <a:spcAft>
                <a:spcPts val="0"/>
              </a:spcAft>
              <a:buNone/>
            </a:pPr>
            <a:r>
              <a:rPr lang="en" sz="1300">
                <a:solidFill>
                  <a:schemeClr val="dk2"/>
                </a:solidFill>
              </a:rPr>
              <a:t>Consensual BDSM is one thing, again, that's not what this post is about. It's about sex where one party is suffering solely for the pleasure of the other and who feels unable to make it stop because they don't feel they have a choice.</a:t>
            </a:r>
            <a:r>
              <a:rPr lang="en" sz="1300">
                <a:solidFill>
                  <a:schemeClr val="dk2"/>
                </a:solidFill>
                <a:latin typeface="Times New Roman"/>
                <a:ea typeface="Times New Roman"/>
                <a:cs typeface="Times New Roman"/>
                <a:sym typeface="Times New Roman"/>
              </a:rPr>
              <a:t>⁣</a:t>
            </a:r>
            <a:endParaRPr sz="1300">
              <a:solidFill>
                <a:schemeClr val="dk2"/>
              </a:solidFill>
              <a:latin typeface="Times New Roman"/>
              <a:ea typeface="Times New Roman"/>
              <a:cs typeface="Times New Roman"/>
              <a:sym typeface="Times New Roman"/>
            </a:endParaRPr>
          </a:p>
          <a:p>
            <a:pPr marL="0" lvl="0" indent="0" algn="l" rtl="0">
              <a:lnSpc>
                <a:spcPct val="107000"/>
              </a:lnSpc>
              <a:spcBef>
                <a:spcPts val="0"/>
              </a:spcBef>
              <a:spcAft>
                <a:spcPts val="0"/>
              </a:spcAft>
              <a:buNone/>
            </a:pPr>
            <a:r>
              <a:rPr lang="en" sz="1300">
                <a:solidFill>
                  <a:schemeClr val="dk2"/>
                </a:solidFill>
                <a:latin typeface="Times New Roman"/>
                <a:ea typeface="Times New Roman"/>
                <a:cs typeface="Times New Roman"/>
                <a:sym typeface="Times New Roman"/>
              </a:rPr>
              <a:t>⁣</a:t>
            </a:r>
            <a:endParaRPr sz="1300">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r>
              <a:rPr lang="en" sz="1300">
                <a:solidFill>
                  <a:schemeClr val="dk2"/>
                </a:solidFill>
              </a:rPr>
              <a:t>Sex isn't supposed to hurt and if it does then we must say stop. But there are barriers that can get in the way of easily being able to do that. We discuss this on my podcast with </a:t>
            </a:r>
            <a:r>
              <a:rPr lang="en" sz="1300">
                <a:solidFill>
                  <a:schemeClr val="dk2"/>
                </a:solidFill>
                <a:uFill>
                  <a:noFill/>
                </a:uFill>
                <a:hlinkClick r:id="rId3"/>
              </a:rPr>
              <a:t>@wecantconsentto</a:t>
            </a:r>
            <a:r>
              <a:rPr lang="en" sz="1300">
                <a:solidFill>
                  <a:schemeClr val="dk2"/>
                </a:solidFill>
              </a:rPr>
              <a:t> - women have to know that they have the right to say no and that if saying no puts a guy off then they have had a lucky escape. It can be hard to voice the fact that you aren't enjoying something, especially if you like the guy and you don't want him to think you're bad in bed - but if he's hurting you then he's the one whos bad in bed and he needs to know. If you're worried that he will turn nasty then you are with the wrong man and you need professional support to address this. If you're worried that you'll seem bad compared to all the other women that can take rough sex, or that you'll be called a prude then you need to learn to own that. Who cares what anyone else thinks of your sex style. The biggest motivation should always be pleasure and if you're with someone who doesn't give you that, who hurts you in bed, and who you are unable to communicate your feelings to then you need to look at why you are putting a not nice person above yourself. You deserve better </a:t>
            </a:r>
            <a:endParaRPr sz="1300">
              <a:solidFill>
                <a:schemeClr val="dk2"/>
              </a:solidFill>
              <a:latin typeface="Raleway"/>
              <a:ea typeface="Raleway"/>
              <a:cs typeface="Raleway"/>
              <a:sym typeface="Raleway"/>
            </a:endParaRPr>
          </a:p>
          <a:p>
            <a:pPr marL="0" lvl="0" indent="0" algn="l" rtl="0">
              <a:spcBef>
                <a:spcPts val="1000"/>
              </a:spcBef>
              <a:spcAft>
                <a:spcPts val="100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84045cc213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84045cc213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None/>
            </a:pPr>
            <a:r>
              <a:rPr lang="en" sz="1300">
                <a:solidFill>
                  <a:schemeClr val="dk2"/>
                </a:solidFill>
              </a:rPr>
              <a:t>If you love having your cervix bashed up, this post is not for you. This post is for people who have tolerated painful sex that they didn't enjoy because they believed that saying stop would make them look stupid, or undesirable. </a:t>
            </a:r>
            <a:r>
              <a:rPr lang="en" sz="1300">
                <a:solidFill>
                  <a:schemeClr val="dk2"/>
                </a:solidFill>
                <a:latin typeface="Times New Roman"/>
                <a:ea typeface="Times New Roman"/>
                <a:cs typeface="Times New Roman"/>
                <a:sym typeface="Times New Roman"/>
              </a:rPr>
              <a:t>⁣</a:t>
            </a:r>
            <a:endParaRPr sz="1300">
              <a:solidFill>
                <a:schemeClr val="dk2"/>
              </a:solidFill>
              <a:latin typeface="Times New Roman"/>
              <a:ea typeface="Times New Roman"/>
              <a:cs typeface="Times New Roman"/>
              <a:sym typeface="Times New Roman"/>
            </a:endParaRPr>
          </a:p>
          <a:p>
            <a:pPr marL="0" lvl="0" indent="0" algn="l" rtl="0">
              <a:lnSpc>
                <a:spcPct val="107000"/>
              </a:lnSpc>
              <a:spcBef>
                <a:spcPts val="0"/>
              </a:spcBef>
              <a:spcAft>
                <a:spcPts val="0"/>
              </a:spcAft>
              <a:buNone/>
            </a:pPr>
            <a:r>
              <a:rPr lang="en" sz="1300">
                <a:solidFill>
                  <a:schemeClr val="dk2"/>
                </a:solidFill>
                <a:latin typeface="Times New Roman"/>
                <a:ea typeface="Times New Roman"/>
                <a:cs typeface="Times New Roman"/>
                <a:sym typeface="Times New Roman"/>
              </a:rPr>
              <a:t>⁣</a:t>
            </a:r>
            <a:endParaRPr sz="1300">
              <a:solidFill>
                <a:schemeClr val="dk2"/>
              </a:solidFill>
              <a:latin typeface="Times New Roman"/>
              <a:ea typeface="Times New Roman"/>
              <a:cs typeface="Times New Roman"/>
              <a:sym typeface="Times New Roman"/>
            </a:endParaRPr>
          </a:p>
          <a:p>
            <a:pPr marL="0" lvl="0" indent="0" algn="l" rtl="0">
              <a:lnSpc>
                <a:spcPct val="107000"/>
              </a:lnSpc>
              <a:spcBef>
                <a:spcPts val="0"/>
              </a:spcBef>
              <a:spcAft>
                <a:spcPts val="0"/>
              </a:spcAft>
              <a:buNone/>
            </a:pPr>
            <a:r>
              <a:rPr lang="en" sz="1300">
                <a:solidFill>
                  <a:schemeClr val="dk2"/>
                </a:solidFill>
              </a:rPr>
              <a:t>It's sadly a pretty common problem among young women who are subjected to sex that men have seen in porn. Porn isn't all bad, but the vast majority of accessible free porn shows very little depiction of female pleasure or real orgasms, whilst showing a lot of violence towards, and degradation of women. Some men are emulating violent porn style sex with women because they believe that that's what we want, whereas some men engage in that because they enjoy hurting women and they couldn't give a shit about our pleasure.</a:t>
            </a:r>
            <a:r>
              <a:rPr lang="en" sz="1300">
                <a:solidFill>
                  <a:schemeClr val="dk2"/>
                </a:solidFill>
                <a:latin typeface="Times New Roman"/>
                <a:ea typeface="Times New Roman"/>
                <a:cs typeface="Times New Roman"/>
                <a:sym typeface="Times New Roman"/>
              </a:rPr>
              <a:t>⁣</a:t>
            </a:r>
            <a:endParaRPr sz="1300">
              <a:solidFill>
                <a:schemeClr val="dk2"/>
              </a:solidFill>
              <a:latin typeface="Times New Roman"/>
              <a:ea typeface="Times New Roman"/>
              <a:cs typeface="Times New Roman"/>
              <a:sym typeface="Times New Roman"/>
            </a:endParaRPr>
          </a:p>
          <a:p>
            <a:pPr marL="0" lvl="0" indent="0" algn="l" rtl="0">
              <a:lnSpc>
                <a:spcPct val="107000"/>
              </a:lnSpc>
              <a:spcBef>
                <a:spcPts val="0"/>
              </a:spcBef>
              <a:spcAft>
                <a:spcPts val="0"/>
              </a:spcAft>
              <a:buNone/>
            </a:pPr>
            <a:r>
              <a:rPr lang="en" sz="1300">
                <a:solidFill>
                  <a:schemeClr val="dk2"/>
                </a:solidFill>
                <a:latin typeface="Times New Roman"/>
                <a:ea typeface="Times New Roman"/>
                <a:cs typeface="Times New Roman"/>
                <a:sym typeface="Times New Roman"/>
              </a:rPr>
              <a:t>⁣</a:t>
            </a:r>
            <a:endParaRPr sz="1300">
              <a:solidFill>
                <a:schemeClr val="dk2"/>
              </a:solidFill>
              <a:latin typeface="Times New Roman"/>
              <a:ea typeface="Times New Roman"/>
              <a:cs typeface="Times New Roman"/>
              <a:sym typeface="Times New Roman"/>
            </a:endParaRPr>
          </a:p>
          <a:p>
            <a:pPr marL="0" lvl="0" indent="0" algn="l" rtl="0">
              <a:lnSpc>
                <a:spcPct val="107000"/>
              </a:lnSpc>
              <a:spcBef>
                <a:spcPts val="0"/>
              </a:spcBef>
              <a:spcAft>
                <a:spcPts val="0"/>
              </a:spcAft>
              <a:buNone/>
            </a:pPr>
            <a:r>
              <a:rPr lang="en" sz="1300">
                <a:solidFill>
                  <a:schemeClr val="dk2"/>
                </a:solidFill>
              </a:rPr>
              <a:t>Consensual BDSM is one thing, again, that's not what this post is about. It's about sex where one party is suffering solely for the pleasure of the other and who feels unable to make it stop because they don't feel they have a choice.</a:t>
            </a:r>
            <a:r>
              <a:rPr lang="en" sz="1300">
                <a:solidFill>
                  <a:schemeClr val="dk2"/>
                </a:solidFill>
                <a:latin typeface="Times New Roman"/>
                <a:ea typeface="Times New Roman"/>
                <a:cs typeface="Times New Roman"/>
                <a:sym typeface="Times New Roman"/>
              </a:rPr>
              <a:t>⁣</a:t>
            </a:r>
            <a:endParaRPr sz="1300">
              <a:solidFill>
                <a:schemeClr val="dk2"/>
              </a:solidFill>
              <a:latin typeface="Times New Roman"/>
              <a:ea typeface="Times New Roman"/>
              <a:cs typeface="Times New Roman"/>
              <a:sym typeface="Times New Roman"/>
            </a:endParaRPr>
          </a:p>
          <a:p>
            <a:pPr marL="0" lvl="0" indent="0" algn="l" rtl="0">
              <a:lnSpc>
                <a:spcPct val="107000"/>
              </a:lnSpc>
              <a:spcBef>
                <a:spcPts val="0"/>
              </a:spcBef>
              <a:spcAft>
                <a:spcPts val="0"/>
              </a:spcAft>
              <a:buNone/>
            </a:pPr>
            <a:r>
              <a:rPr lang="en" sz="1300">
                <a:solidFill>
                  <a:schemeClr val="dk2"/>
                </a:solidFill>
                <a:latin typeface="Times New Roman"/>
                <a:ea typeface="Times New Roman"/>
                <a:cs typeface="Times New Roman"/>
                <a:sym typeface="Times New Roman"/>
              </a:rPr>
              <a:t>⁣</a:t>
            </a:r>
            <a:endParaRPr sz="1300">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r>
              <a:rPr lang="en" sz="1300">
                <a:solidFill>
                  <a:schemeClr val="dk2"/>
                </a:solidFill>
              </a:rPr>
              <a:t>Sex isn't supposed to hurt and if it does then we must say stop. But there are barriers that can get in the way of easily being able to do that. We discuss this on my podcast with </a:t>
            </a:r>
            <a:r>
              <a:rPr lang="en" sz="1300">
                <a:solidFill>
                  <a:schemeClr val="dk2"/>
                </a:solidFill>
                <a:uFill>
                  <a:noFill/>
                </a:uFill>
                <a:hlinkClick r:id="rId3"/>
              </a:rPr>
              <a:t>@wecantconsentto</a:t>
            </a:r>
            <a:r>
              <a:rPr lang="en" sz="1300">
                <a:solidFill>
                  <a:schemeClr val="dk2"/>
                </a:solidFill>
              </a:rPr>
              <a:t> - women have to know that they have the right to say no and that if saying no puts a guy off then they have had a lucky escape. It can be hard to voice the fact that you aren't enjoying something, especially if you like the guy and you don't want him to think you're bad in bed - but if he's hurting you then he's the one whos bad in bed and he needs to know. If you're worried that he will turn nasty then you are with the wrong man and you need professional support to address this. If you're worried that you'll seem bad compared to all the other women that can take rough sex, or that you'll be called a prude then you need to learn to own that. Who cares what anyone else thinks of your sex style. The biggest motivation should always be pleasure and if you're with someone who doesn't give you that, who hurts you in bed, and who you are unable to communicate your feelings to then you need to look at why you are putting a not nice person above yourself. You deserve better </a:t>
            </a:r>
            <a:endParaRPr sz="1300">
              <a:solidFill>
                <a:schemeClr val="dk2"/>
              </a:solidFill>
              <a:latin typeface="Raleway"/>
              <a:ea typeface="Raleway"/>
              <a:cs typeface="Raleway"/>
              <a:sym typeface="Raleway"/>
            </a:endParaRPr>
          </a:p>
          <a:p>
            <a:pPr marL="0" lvl="0" indent="0" algn="l" rtl="0">
              <a:spcBef>
                <a:spcPts val="1000"/>
              </a:spcBef>
              <a:spcAft>
                <a:spcPts val="100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74cf80b94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74cf80b9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4cf80b945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74cf80b94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84981b5461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84981b5461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76ce3d4801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76ce3d4801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76ce3d4801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76ce3d4801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76f2f79ed6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76f2f79ed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76ce3d4801_1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76ce3d4801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76f19a840a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76f19a840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cb9a0b074_1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cb9a0b074_1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76ce3d34c5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76ce3d34c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74f374f85e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74f374f85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74f374f85e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74f374f85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cb9a0b074_1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cb9a0b074_1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cb9a0b074_1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cb9a0b074_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76f19a840a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76f19a840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849d5fe0eb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849d5fe0eb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841a9ceb48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841a9ceb4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cb9a0b074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cb9a0b074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841a9ceb48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841a9ceb4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76f2f79ed6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76f2f79ed6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773955228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773955228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841a9ceb48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841a9ceb4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76f2f79ed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76f2f79ed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7544cd89f7_3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7544cd89f7_3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430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841a9ceb48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841a9ceb48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76f2f79ed6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76f2f79ed6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2477724" y="4740000"/>
            <a:ext cx="6244200" cy="0"/>
          </a:xfrm>
          <a:prstGeom prst="straightConnector1">
            <a:avLst/>
          </a:prstGeom>
          <a:noFill/>
          <a:ln w="19050" cap="flat" cmpd="sng">
            <a:solidFill>
              <a:schemeClr val="lt1"/>
            </a:solidFill>
            <a:prstDash val="solid"/>
            <a:round/>
            <a:headEnd type="none" w="sm" len="sm"/>
            <a:tailEnd type="none" w="sm" len="sm"/>
          </a:ln>
        </p:spPr>
      </p:cxnSp>
      <p:cxnSp>
        <p:nvCxnSpPr>
          <p:cNvPr id="12" name="Google Shape;12;p2"/>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13" name="Google Shape;13;p2"/>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4" name="Google Shape;14;p2"/>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5" name="Google Shape;15;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62" name="Google Shape;62;p11"/>
          <p:cNvCxnSpPr/>
          <p:nvPr/>
        </p:nvCxnSpPr>
        <p:spPr>
          <a:xfrm>
            <a:off x="425200" y="415650"/>
            <a:ext cx="8296800" cy="0"/>
          </a:xfrm>
          <a:prstGeom prst="straightConnector1">
            <a:avLst/>
          </a:prstGeom>
          <a:noFill/>
          <a:ln w="38100" cap="flat" cmpd="sng">
            <a:solidFill>
              <a:schemeClr val="dk2"/>
            </a:solidFill>
            <a:prstDash val="solid"/>
            <a:round/>
            <a:headEnd type="none" w="sm" len="sm"/>
            <a:tailEnd type="none" w="sm" len="sm"/>
          </a:ln>
        </p:spPr>
      </p:cxnSp>
      <p:sp>
        <p:nvSpPr>
          <p:cNvPr id="63" name="Google Shape;63;p11"/>
          <p:cNvSpPr txBox="1">
            <a:spLocks noGrp="1"/>
          </p:cNvSpPr>
          <p:nvPr>
            <p:ph type="title" hasCustomPrompt="1"/>
          </p:nvPr>
        </p:nvSpPr>
        <p:spPr>
          <a:xfrm>
            <a:off x="853950" y="1304850"/>
            <a:ext cx="7436100" cy="15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a:spLocks noGrp="1"/>
          </p:cNvSpPr>
          <p:nvPr>
            <p:ph type="body" idx="1"/>
          </p:nvPr>
        </p:nvSpPr>
        <p:spPr>
          <a:xfrm>
            <a:off x="853950" y="2919450"/>
            <a:ext cx="7436100" cy="10716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65" name="Google Shape;65;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w="38100" cap="flat" cmpd="sng">
            <a:solidFill>
              <a:schemeClr val="lt1"/>
            </a:solidFill>
            <a:prstDash val="solid"/>
            <a:round/>
            <a:headEnd type="none" w="sm" len="sm"/>
            <a:tailEnd type="none" w="sm" len="sm"/>
          </a:ln>
        </p:spPr>
      </p:cxnSp>
      <p:cxnSp>
        <p:nvCxnSpPr>
          <p:cNvPr id="18" name="Google Shape;18;p3"/>
          <p:cNvCxnSpPr/>
          <p:nvPr/>
        </p:nvCxnSpPr>
        <p:spPr>
          <a:xfrm>
            <a:off x="425200" y="4740000"/>
            <a:ext cx="8296800" cy="0"/>
          </a:xfrm>
          <a:prstGeom prst="straightConnector1">
            <a:avLst/>
          </a:prstGeom>
          <a:noFill/>
          <a:ln w="19050" cap="flat" cmpd="sng">
            <a:solidFill>
              <a:schemeClr val="lt1"/>
            </a:solidFill>
            <a:prstDash val="solid"/>
            <a:round/>
            <a:headEnd type="none" w="sm" len="sm"/>
            <a:tailEnd type="none" w="sm" len="sm"/>
          </a:ln>
        </p:spPr>
      </p:cxnSp>
      <p:sp>
        <p:nvSpPr>
          <p:cNvPr id="19" name="Google Shape;19;p3"/>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20" name="Google Shape;20;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23" name="Google Shape;23;p4"/>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24" name="Google Shape;24;p4"/>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25" name="Google Shape;25;p4"/>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 name="Google Shape;26;p4"/>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7" name="Google Shape;27;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30" name="Google Shape;30;p5"/>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31" name="Google Shape;31;p5"/>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32" name="Google Shape;32;p5"/>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 name="Google Shape;33;p5"/>
          <p:cNvSpPr txBox="1">
            <a:spLocks noGrp="1"/>
          </p:cNvSpPr>
          <p:nvPr>
            <p:ph type="body" idx="1"/>
          </p:nvPr>
        </p:nvSpPr>
        <p:spPr>
          <a:xfrm>
            <a:off x="2400303" y="1602675"/>
            <a:ext cx="3071400" cy="3002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4" name="Google Shape;34;p5"/>
          <p:cNvSpPr txBox="1">
            <a:spLocks noGrp="1"/>
          </p:cNvSpPr>
          <p:nvPr>
            <p:ph type="body" idx="2"/>
          </p:nvPr>
        </p:nvSpPr>
        <p:spPr>
          <a:xfrm>
            <a:off x="5650572" y="1602675"/>
            <a:ext cx="3071400" cy="3002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5" name="Google Shape;35;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7"/>
          <p:cNvSpPr txBox="1">
            <a:spLocks noGrp="1"/>
          </p:cNvSpPr>
          <p:nvPr>
            <p:ph type="title"/>
          </p:nvPr>
        </p:nvSpPr>
        <p:spPr>
          <a:xfrm>
            <a:off x="319500" y="936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2" name="Google Shape;42;p7"/>
          <p:cNvSpPr txBox="1">
            <a:spLocks noGrp="1"/>
          </p:cNvSpPr>
          <p:nvPr>
            <p:ph type="body" idx="1"/>
          </p:nvPr>
        </p:nvSpPr>
        <p:spPr>
          <a:xfrm>
            <a:off x="319500" y="1846804"/>
            <a:ext cx="2808000" cy="2806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3" name="Google Shape;43;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353535"/>
        </a:solidFill>
        <a:effectLst/>
      </p:bgPr>
    </p:bg>
    <p:spTree>
      <p:nvGrpSpPr>
        <p:cNvPr id="1"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46" name="Google Shape;46;p8"/>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47" name="Google Shape;4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 name="Google Shape;50;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51" name="Google Shape;51;p9"/>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600"/>
              <a:buNone/>
              <a:defRPr sz="3600">
                <a:solidFill>
                  <a:schemeClr val="dk1"/>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52" name="Google Shape;52;p9"/>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3" name="Google Shape;5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54" name="Google Shape;5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57" name="Google Shape;57;p10"/>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58" name="Google Shape;58;p10"/>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59" name="Google Shape;59;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Lato"/>
                <a:ea typeface="Lato"/>
                <a:cs typeface="Lato"/>
                <a:sym typeface="Lato"/>
              </a:defRPr>
            </a:lvl1pPr>
            <a:lvl2pPr lvl="1" algn="r" rtl="0">
              <a:buNone/>
              <a:defRPr sz="1000">
                <a:solidFill>
                  <a:schemeClr val="dk2"/>
                </a:solidFill>
                <a:latin typeface="Lato"/>
                <a:ea typeface="Lato"/>
                <a:cs typeface="Lato"/>
                <a:sym typeface="Lato"/>
              </a:defRPr>
            </a:lvl2pPr>
            <a:lvl3pPr lvl="2" algn="r" rtl="0">
              <a:buNone/>
              <a:defRPr sz="1000">
                <a:solidFill>
                  <a:schemeClr val="dk2"/>
                </a:solidFill>
                <a:latin typeface="Lato"/>
                <a:ea typeface="Lato"/>
                <a:cs typeface="Lato"/>
                <a:sym typeface="Lato"/>
              </a:defRPr>
            </a:lvl3pPr>
            <a:lvl4pPr lvl="3" algn="r" rtl="0">
              <a:buNone/>
              <a:defRPr sz="1000">
                <a:solidFill>
                  <a:schemeClr val="dk2"/>
                </a:solidFill>
                <a:latin typeface="Lato"/>
                <a:ea typeface="Lato"/>
                <a:cs typeface="Lato"/>
                <a:sym typeface="Lato"/>
              </a:defRPr>
            </a:lvl4pPr>
            <a:lvl5pPr lvl="4" algn="r" rtl="0">
              <a:buNone/>
              <a:defRPr sz="1000">
                <a:solidFill>
                  <a:schemeClr val="dk2"/>
                </a:solidFill>
                <a:latin typeface="Lato"/>
                <a:ea typeface="Lato"/>
                <a:cs typeface="Lato"/>
                <a:sym typeface="Lato"/>
              </a:defRPr>
            </a:lvl5pPr>
            <a:lvl6pPr lvl="5" algn="r" rtl="0">
              <a:buNone/>
              <a:defRPr sz="1000">
                <a:solidFill>
                  <a:schemeClr val="dk2"/>
                </a:solidFill>
                <a:latin typeface="Lato"/>
                <a:ea typeface="Lato"/>
                <a:cs typeface="Lato"/>
                <a:sym typeface="Lato"/>
              </a:defRPr>
            </a:lvl6pPr>
            <a:lvl7pPr lvl="6" algn="r" rtl="0">
              <a:buNone/>
              <a:defRPr sz="1000">
                <a:solidFill>
                  <a:schemeClr val="dk2"/>
                </a:solidFill>
                <a:latin typeface="Lato"/>
                <a:ea typeface="Lato"/>
                <a:cs typeface="Lato"/>
                <a:sym typeface="Lato"/>
              </a:defRPr>
            </a:lvl7pPr>
            <a:lvl8pPr lvl="7" algn="r" rtl="0">
              <a:buNone/>
              <a:defRPr sz="1000">
                <a:solidFill>
                  <a:schemeClr val="dk2"/>
                </a:solidFill>
                <a:latin typeface="Lato"/>
                <a:ea typeface="Lato"/>
                <a:cs typeface="Lato"/>
                <a:sym typeface="Lato"/>
              </a:defRPr>
            </a:lvl8pPr>
            <a:lvl9pPr lvl="8" algn="r" rtl="0">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hyperlink" Target="http://www.youtube.com/watch?v=q64hTNEj6KQ"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hyperlink" Target="https://www.instagram.com/hazel.mead/?hl=e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hyperlink" Target="https://www.instagram.com/lalalaletmeexplain/?hl=en"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hyperlink" Target="https://erikalust.com/about/" TargetMode="Externa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hyperlink" Target="http://www.youtube.com/watch?v=Z9LaQtfpP_8"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11.xml"/><Relationship Id="rId5" Type="http://schemas.openxmlformats.org/officeDocument/2006/relationships/image" Target="../media/image43.pn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45.jpg"/></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11.xml"/><Relationship Id="rId5" Type="http://schemas.openxmlformats.org/officeDocument/2006/relationships/image" Target="../media/image48.jp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11.xml"/><Relationship Id="rId5" Type="http://schemas.openxmlformats.org/officeDocument/2006/relationships/image" Target="../media/image49.png"/><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hyperlink" Target="http://abraco.pt/o-que-fazemos/teste-vih/" TargetMode="External"/><Relationship Id="rId3" Type="http://schemas.openxmlformats.org/officeDocument/2006/relationships/image" Target="../media/image52.png"/><Relationship Id="rId7" Type="http://schemas.openxmlformats.org/officeDocument/2006/relationships/hyperlink" Target="https://acesportoocidental.org/public/Text.php?section_id=74&amp;text_id=73" TargetMode="External"/><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hyperlink" Target="https://www.saudereprodutiva.dgs.pt/espaco-jovem.aspx?v=%3d%3dBQAAAB%2bLCAAAAAAABABLLiiwNQQAyHpIHAUAAAA%3d" TargetMode="External"/><Relationship Id="rId5" Type="http://schemas.openxmlformats.org/officeDocument/2006/relationships/hyperlink" Target="https://playsafe.health.nsw.gov.au/" TargetMode="External"/><Relationship Id="rId4" Type="http://schemas.openxmlformats.org/officeDocument/2006/relationships/hyperlink" Target="http://teenhealthsource.com/topics/sex/"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www.taarikajohn.com/editorial.html" TargetMode="External"/><Relationship Id="rId13" Type="http://schemas.openxmlformats.org/officeDocument/2006/relationships/hyperlink" Target="https://www.brittany-england.com/" TargetMode="External"/><Relationship Id="rId3" Type="http://schemas.openxmlformats.org/officeDocument/2006/relationships/image" Target="../media/image53.png"/><Relationship Id="rId7" Type="http://schemas.openxmlformats.org/officeDocument/2006/relationships/hyperlink" Target="https://www.behance.net/agiuliannalira" TargetMode="External"/><Relationship Id="rId12" Type="http://schemas.openxmlformats.org/officeDocument/2006/relationships/hyperlink" Target="https://www.thevulvagallery.com/anatomy" TargetMode="External"/><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hyperlink" Target="https://noasnir.com/how-you-see-me" TargetMode="External"/><Relationship Id="rId11" Type="http://schemas.openxmlformats.org/officeDocument/2006/relationships/hyperlink" Target="https://www.pinterest.es/pin/740912576183582719/" TargetMode="External"/><Relationship Id="rId5" Type="http://schemas.openxmlformats.org/officeDocument/2006/relationships/hyperlink" Target="https://www.behance.net/gallery/74259373/Sexuality-illustrations" TargetMode="External"/><Relationship Id="rId10" Type="http://schemas.openxmlformats.org/officeDocument/2006/relationships/hyperlink" Target="https://www.rappler.com/science-nature/ideas/science-solitaire/241204-science-sexuality-complicated" TargetMode="External"/><Relationship Id="rId4" Type="http://schemas.openxmlformats.org/officeDocument/2006/relationships/hyperlink" Target="https://misul-do.com/filter/sexuality/Illustration-about-Female-Sexuality-for-Kurnik-Magazine" TargetMode="External"/><Relationship Id="rId9" Type="http://schemas.openxmlformats.org/officeDocument/2006/relationships/hyperlink" Target="https://metro.co.uk/2017/11/29/why-do-half-of-women-have-fantasies-about-being-raped-7099630/" TargetMode="External"/><Relationship Id="rId14" Type="http://schemas.openxmlformats.org/officeDocument/2006/relationships/hyperlink" Target="https://www.abc.net.au/life/what-to-do-when-you-and-your-partner-like-different-kinds-of-sex/11390520"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3"/>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sz="2400" b="1"/>
          </a:p>
        </p:txBody>
      </p:sp>
      <p:pic>
        <p:nvPicPr>
          <p:cNvPr id="73" name="Google Shape;73;p13"/>
          <p:cNvPicPr preferRelativeResize="0"/>
          <p:nvPr/>
        </p:nvPicPr>
        <p:blipFill rotWithShape="1">
          <a:blip r:embed="rId3">
            <a:alphaModFix/>
          </a:blip>
          <a:srcRect r="22039"/>
          <a:stretch/>
        </p:blipFill>
        <p:spPr>
          <a:xfrm rot="-5400000">
            <a:off x="1992600" y="-2005350"/>
            <a:ext cx="5158800" cy="9154201"/>
          </a:xfrm>
          <a:prstGeom prst="rect">
            <a:avLst/>
          </a:prstGeom>
          <a:noFill/>
          <a:ln>
            <a:noFill/>
          </a:ln>
        </p:spPr>
      </p:pic>
      <p:sp>
        <p:nvSpPr>
          <p:cNvPr id="74" name="Google Shape;74;p13"/>
          <p:cNvSpPr txBox="1"/>
          <p:nvPr/>
        </p:nvSpPr>
        <p:spPr>
          <a:xfrm>
            <a:off x="-76550" y="3392350"/>
            <a:ext cx="4821900" cy="933900"/>
          </a:xfrm>
          <a:prstGeom prst="rect">
            <a:avLst/>
          </a:prstGeom>
          <a:noFill/>
          <a:ln>
            <a:noFill/>
          </a:ln>
          <a:effectLst>
            <a:outerShdw blurRad="42863" dist="114300" dir="1866000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5400" b="1">
                <a:solidFill>
                  <a:schemeClr val="lt1"/>
                </a:solidFill>
                <a:latin typeface="Comfortaa"/>
                <a:ea typeface="Comfortaa"/>
                <a:cs typeface="Comfortaa"/>
                <a:sym typeface="Comfortaa"/>
              </a:rPr>
              <a:t>Normalizing sex</a:t>
            </a:r>
            <a:endParaRPr sz="5400" b="1">
              <a:solidFill>
                <a:schemeClr val="lt1"/>
              </a:solidFill>
              <a:latin typeface="Comfortaa"/>
              <a:ea typeface="Comfortaa"/>
              <a:cs typeface="Comfortaa"/>
              <a:sym typeface="Comforta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22"/>
          <p:cNvPicPr preferRelativeResize="0"/>
          <p:nvPr/>
        </p:nvPicPr>
        <p:blipFill rotWithShape="1">
          <a:blip r:embed="rId3">
            <a:alphaModFix amt="19000"/>
          </a:blip>
          <a:srcRect l="4863" r="37780"/>
          <a:stretch/>
        </p:blipFill>
        <p:spPr>
          <a:xfrm>
            <a:off x="0" y="0"/>
            <a:ext cx="4319325" cy="5143501"/>
          </a:xfrm>
          <a:prstGeom prst="rect">
            <a:avLst/>
          </a:prstGeom>
          <a:noFill/>
          <a:ln>
            <a:noFill/>
          </a:ln>
        </p:spPr>
      </p:pic>
      <p:pic>
        <p:nvPicPr>
          <p:cNvPr id="140" name="Google Shape;140;p22"/>
          <p:cNvPicPr preferRelativeResize="0"/>
          <p:nvPr/>
        </p:nvPicPr>
        <p:blipFill rotWithShape="1">
          <a:blip r:embed="rId4">
            <a:alphaModFix/>
          </a:blip>
          <a:srcRect l="9524" r="10901"/>
          <a:stretch/>
        </p:blipFill>
        <p:spPr>
          <a:xfrm>
            <a:off x="4319325" y="0"/>
            <a:ext cx="4835075" cy="5143500"/>
          </a:xfrm>
          <a:prstGeom prst="rect">
            <a:avLst/>
          </a:prstGeom>
          <a:noFill/>
          <a:ln>
            <a:noFill/>
          </a:ln>
        </p:spPr>
      </p:pic>
      <p:sp>
        <p:nvSpPr>
          <p:cNvPr id="141" name="Google Shape;141;p22"/>
          <p:cNvSpPr txBox="1"/>
          <p:nvPr/>
        </p:nvSpPr>
        <p:spPr>
          <a:xfrm>
            <a:off x="0" y="290000"/>
            <a:ext cx="4197300" cy="4670400"/>
          </a:xfrm>
          <a:prstGeom prst="rect">
            <a:avLst/>
          </a:prstGeom>
          <a:noFill/>
          <a:ln>
            <a:noFill/>
          </a:ln>
        </p:spPr>
        <p:txBody>
          <a:bodyPr spcFirstLastPara="1" wrap="square" lIns="91425" tIns="91425" rIns="91425" bIns="91425" anchor="t" anchorCtr="0">
            <a:noAutofit/>
          </a:bodyPr>
          <a:lstStyle/>
          <a:p>
            <a:pPr marL="0" lvl="0" indent="457200" algn="l" rtl="0">
              <a:spcBef>
                <a:spcPts val="0"/>
              </a:spcBef>
              <a:spcAft>
                <a:spcPts val="0"/>
              </a:spcAft>
              <a:buNone/>
            </a:pPr>
            <a:r>
              <a:rPr lang="en" sz="2400" b="1">
                <a:highlight>
                  <a:schemeClr val="dk1"/>
                </a:highlight>
                <a:latin typeface="Lato"/>
                <a:ea typeface="Lato"/>
                <a:cs typeface="Lato"/>
                <a:sym typeface="Lato"/>
              </a:rPr>
              <a:t>What is a sexual fantasy?</a:t>
            </a:r>
            <a:endParaRPr sz="2400" b="1">
              <a:highlight>
                <a:schemeClr val="dk1"/>
              </a:highlight>
              <a:latin typeface="Lato"/>
              <a:ea typeface="Lato"/>
              <a:cs typeface="Lato"/>
              <a:sym typeface="Lato"/>
            </a:endParaRPr>
          </a:p>
          <a:p>
            <a:pPr marL="0" lvl="0" indent="0" algn="l" rtl="0">
              <a:spcBef>
                <a:spcPts val="0"/>
              </a:spcBef>
              <a:spcAft>
                <a:spcPts val="0"/>
              </a:spcAft>
              <a:buNone/>
            </a:pPr>
            <a:br>
              <a:rPr lang="en">
                <a:latin typeface="Lato"/>
                <a:ea typeface="Lato"/>
                <a:cs typeface="Lato"/>
                <a:sym typeface="Lato"/>
              </a:rPr>
            </a:br>
            <a:endParaRPr>
              <a:latin typeface="Lato"/>
              <a:ea typeface="Lato"/>
              <a:cs typeface="Lato"/>
              <a:sym typeface="Lato"/>
            </a:endParaRPr>
          </a:p>
          <a:p>
            <a:pPr marL="457200" lvl="0" indent="-336550" algn="l" rtl="0">
              <a:lnSpc>
                <a:spcPct val="115000"/>
              </a:lnSpc>
              <a:spcBef>
                <a:spcPts val="0"/>
              </a:spcBef>
              <a:spcAft>
                <a:spcPts val="0"/>
              </a:spcAft>
              <a:buSzPts val="1700"/>
              <a:buFont typeface="Lato"/>
              <a:buChar char="●"/>
            </a:pPr>
            <a:r>
              <a:rPr lang="en" sz="1700" b="1">
                <a:latin typeface="Lato"/>
                <a:ea typeface="Lato"/>
                <a:cs typeface="Lato"/>
                <a:sym typeface="Lato"/>
              </a:rPr>
              <a:t>Any mental image that is sexually arousing or erotic for an individual who experiences it.</a:t>
            </a:r>
            <a:endParaRPr sz="1700" b="1">
              <a:latin typeface="Lato"/>
              <a:ea typeface="Lato"/>
              <a:cs typeface="Lato"/>
              <a:sym typeface="Lato"/>
            </a:endParaRPr>
          </a:p>
          <a:p>
            <a:pPr marL="457200" lvl="0" indent="-336550" algn="l" rtl="0">
              <a:lnSpc>
                <a:spcPct val="115000"/>
              </a:lnSpc>
              <a:spcBef>
                <a:spcPts val="0"/>
              </a:spcBef>
              <a:spcAft>
                <a:spcPts val="0"/>
              </a:spcAft>
              <a:buSzPts val="1700"/>
              <a:buFont typeface="Lato"/>
              <a:buChar char="●"/>
            </a:pPr>
            <a:r>
              <a:rPr lang="en" sz="1700" b="1">
                <a:latin typeface="Lato"/>
                <a:ea typeface="Lato"/>
                <a:cs typeface="Lato"/>
                <a:sym typeface="Lato"/>
              </a:rPr>
              <a:t>A normal and very common aspect of human sexuality.</a:t>
            </a:r>
            <a:endParaRPr sz="1700" b="1">
              <a:latin typeface="Lato"/>
              <a:ea typeface="Lato"/>
              <a:cs typeface="Lato"/>
              <a:sym typeface="Lato"/>
            </a:endParaRPr>
          </a:p>
          <a:p>
            <a:pPr marL="457200" lvl="0" indent="-336550" algn="l" rtl="0">
              <a:lnSpc>
                <a:spcPct val="115000"/>
              </a:lnSpc>
              <a:spcBef>
                <a:spcPts val="0"/>
              </a:spcBef>
              <a:spcAft>
                <a:spcPts val="0"/>
              </a:spcAft>
              <a:buSzPts val="1700"/>
              <a:buFont typeface="Lato"/>
              <a:buChar char="●"/>
            </a:pPr>
            <a:r>
              <a:rPr lang="en" sz="1700" b="1">
                <a:latin typeface="Lato"/>
                <a:ea typeface="Lato"/>
                <a:cs typeface="Lato"/>
                <a:sym typeface="Lato"/>
              </a:rPr>
              <a:t>It is also normal if you don’t have sexual fantasies.</a:t>
            </a:r>
            <a:endParaRPr sz="1700" b="1">
              <a:latin typeface="Lato"/>
              <a:ea typeface="Lato"/>
              <a:cs typeface="Lato"/>
              <a:sym typeface="Lato"/>
            </a:endParaRPr>
          </a:p>
          <a:p>
            <a:pPr marL="457200" lvl="0" indent="-336550" algn="l" rtl="0">
              <a:lnSpc>
                <a:spcPct val="115000"/>
              </a:lnSpc>
              <a:spcBef>
                <a:spcPts val="0"/>
              </a:spcBef>
              <a:spcAft>
                <a:spcPts val="0"/>
              </a:spcAft>
              <a:buSzPts val="1700"/>
              <a:buFont typeface="Lato"/>
              <a:buChar char="●"/>
            </a:pPr>
            <a:r>
              <a:rPr lang="en" sz="1700" b="1">
                <a:latin typeface="Lato"/>
                <a:ea typeface="Lato"/>
                <a:cs typeface="Lato"/>
                <a:sym typeface="Lato"/>
              </a:rPr>
              <a:t>They can occur spontaneously or can be induced by something.</a:t>
            </a:r>
            <a:endParaRPr sz="1700" b="1">
              <a:latin typeface="Lato"/>
              <a:ea typeface="Lato"/>
              <a:cs typeface="Lato"/>
              <a:sym typeface="Lato"/>
            </a:endParaRPr>
          </a:p>
          <a:p>
            <a:pPr marL="457200" lvl="0" indent="-336550" algn="l" rtl="0">
              <a:lnSpc>
                <a:spcPct val="115000"/>
              </a:lnSpc>
              <a:spcBef>
                <a:spcPts val="0"/>
              </a:spcBef>
              <a:spcAft>
                <a:spcPts val="0"/>
              </a:spcAft>
              <a:buSzPts val="1700"/>
              <a:buFont typeface="Lato"/>
              <a:buChar char="●"/>
            </a:pPr>
            <a:r>
              <a:rPr lang="en" sz="1700" b="1">
                <a:latin typeface="Lato"/>
                <a:ea typeface="Lato"/>
                <a:cs typeface="Lato"/>
                <a:sym typeface="Lato"/>
              </a:rPr>
              <a:t>They can occur during or outside of sexual activities.</a:t>
            </a:r>
            <a:endParaRPr sz="1700" b="1">
              <a:latin typeface="Lato"/>
              <a:ea typeface="Lato"/>
              <a:cs typeface="Lato"/>
              <a:sym typeface="Lato"/>
            </a:endParaRPr>
          </a:p>
          <a:p>
            <a:pPr marL="457200" lvl="0" indent="-336550" algn="l" rtl="0">
              <a:lnSpc>
                <a:spcPct val="115000"/>
              </a:lnSpc>
              <a:spcBef>
                <a:spcPts val="0"/>
              </a:spcBef>
              <a:spcAft>
                <a:spcPts val="0"/>
              </a:spcAft>
              <a:buSzPts val="1700"/>
              <a:buFont typeface="Lato"/>
              <a:buChar char="●"/>
            </a:pPr>
            <a:r>
              <a:rPr lang="en" sz="1700" b="1">
                <a:latin typeface="Lato"/>
                <a:ea typeface="Lato"/>
                <a:cs typeface="Lato"/>
                <a:sym typeface="Lato"/>
              </a:rPr>
              <a:t>They can be basic or very elaborate.</a:t>
            </a:r>
            <a:endParaRPr sz="1700" b="1">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p:nvPr/>
        </p:nvSpPr>
        <p:spPr>
          <a:xfrm>
            <a:off x="176400" y="3594250"/>
            <a:ext cx="8791200" cy="1449900"/>
          </a:xfrm>
          <a:prstGeom prst="wedgeRoundRectCallout">
            <a:avLst>
              <a:gd name="adj1" fmla="val 21702"/>
              <a:gd name="adj2" fmla="val -75332"/>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7" name="Google Shape;147;p23"/>
          <p:cNvPicPr preferRelativeResize="0"/>
          <p:nvPr/>
        </p:nvPicPr>
        <p:blipFill>
          <a:blip r:embed="rId3">
            <a:alphaModFix amt="29000"/>
          </a:blip>
          <a:stretch>
            <a:fillRect/>
          </a:stretch>
        </p:blipFill>
        <p:spPr>
          <a:xfrm>
            <a:off x="0" y="0"/>
            <a:ext cx="9144000" cy="5143500"/>
          </a:xfrm>
          <a:prstGeom prst="rect">
            <a:avLst/>
          </a:prstGeom>
          <a:noFill/>
          <a:ln>
            <a:noFill/>
          </a:ln>
        </p:spPr>
      </p:pic>
      <p:sp>
        <p:nvSpPr>
          <p:cNvPr id="148" name="Google Shape;148;p23"/>
          <p:cNvSpPr txBox="1"/>
          <p:nvPr/>
        </p:nvSpPr>
        <p:spPr>
          <a:xfrm>
            <a:off x="176400" y="137375"/>
            <a:ext cx="8364000" cy="300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dk1"/>
                </a:solidFill>
                <a:highlight>
                  <a:srgbClr val="000000"/>
                </a:highlight>
                <a:latin typeface="Lato"/>
                <a:ea typeface="Lato"/>
                <a:cs typeface="Lato"/>
                <a:sym typeface="Lato"/>
              </a:rPr>
              <a:t>What are the most popular sexual fantasies?</a:t>
            </a:r>
            <a:endParaRPr sz="2400" b="1">
              <a:solidFill>
                <a:schemeClr val="dk1"/>
              </a:solidFill>
              <a:highlight>
                <a:srgbClr val="000000"/>
              </a:highlight>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457200" lvl="0" indent="-342900" algn="l" rtl="0">
              <a:spcBef>
                <a:spcPts val="0"/>
              </a:spcBef>
              <a:spcAft>
                <a:spcPts val="0"/>
              </a:spcAft>
              <a:buSzPts val="1800"/>
              <a:buFont typeface="Lato"/>
              <a:buChar char="●"/>
            </a:pPr>
            <a:r>
              <a:rPr lang="en" sz="1800" b="1">
                <a:latin typeface="Lato"/>
                <a:ea typeface="Lato"/>
                <a:cs typeface="Lato"/>
                <a:sym typeface="Lato"/>
              </a:rPr>
              <a:t>Conventional  representations of the past, present, or imaginary lovers.</a:t>
            </a:r>
            <a:br>
              <a:rPr lang="en" sz="1800" b="1">
                <a:latin typeface="Lato"/>
                <a:ea typeface="Lato"/>
                <a:cs typeface="Lato"/>
                <a:sym typeface="Lato"/>
              </a:rPr>
            </a:br>
            <a:endParaRPr sz="1800" b="1">
              <a:latin typeface="Lato"/>
              <a:ea typeface="Lato"/>
              <a:cs typeface="Lato"/>
              <a:sym typeface="Lato"/>
            </a:endParaRPr>
          </a:p>
          <a:p>
            <a:pPr marL="457200" lvl="0" indent="-342900" algn="l" rtl="0">
              <a:spcBef>
                <a:spcPts val="0"/>
              </a:spcBef>
              <a:spcAft>
                <a:spcPts val="0"/>
              </a:spcAft>
              <a:buSzPts val="1800"/>
              <a:buFont typeface="Lato"/>
              <a:buChar char="●"/>
            </a:pPr>
            <a:r>
              <a:rPr lang="en" sz="1800" b="1">
                <a:latin typeface="Lato"/>
                <a:ea typeface="Lato"/>
                <a:cs typeface="Lato"/>
                <a:sym typeface="Lato"/>
              </a:rPr>
              <a:t>Having sex with multiple people.</a:t>
            </a:r>
            <a:br>
              <a:rPr lang="en" sz="1800" b="1">
                <a:latin typeface="Lato"/>
                <a:ea typeface="Lato"/>
                <a:cs typeface="Lato"/>
                <a:sym typeface="Lato"/>
              </a:rPr>
            </a:br>
            <a:endParaRPr sz="1800" b="1">
              <a:latin typeface="Lato"/>
              <a:ea typeface="Lato"/>
              <a:cs typeface="Lato"/>
              <a:sym typeface="Lato"/>
            </a:endParaRPr>
          </a:p>
          <a:p>
            <a:pPr marL="457200" lvl="0" indent="-342900" algn="l" rtl="0">
              <a:spcBef>
                <a:spcPts val="0"/>
              </a:spcBef>
              <a:spcAft>
                <a:spcPts val="0"/>
              </a:spcAft>
              <a:buSzPts val="1800"/>
              <a:buFont typeface="Lato"/>
              <a:buChar char="●"/>
            </a:pPr>
            <a:r>
              <a:rPr lang="en" sz="1800" b="1">
                <a:latin typeface="Lato"/>
                <a:ea typeface="Lato"/>
                <a:cs typeface="Lato"/>
                <a:sym typeface="Lato"/>
              </a:rPr>
              <a:t>Sex in places or ways we have never done it before.</a:t>
            </a:r>
            <a:br>
              <a:rPr lang="en" sz="1800" b="1">
                <a:latin typeface="Lato"/>
                <a:ea typeface="Lato"/>
                <a:cs typeface="Lato"/>
                <a:sym typeface="Lato"/>
              </a:rPr>
            </a:br>
            <a:endParaRPr sz="1800" b="1">
              <a:latin typeface="Lato"/>
              <a:ea typeface="Lato"/>
              <a:cs typeface="Lato"/>
              <a:sym typeface="Lato"/>
            </a:endParaRPr>
          </a:p>
          <a:p>
            <a:pPr marL="457200" lvl="0" indent="-342900" algn="l" rtl="0">
              <a:spcBef>
                <a:spcPts val="0"/>
              </a:spcBef>
              <a:spcAft>
                <a:spcPts val="0"/>
              </a:spcAft>
              <a:buSzPts val="1800"/>
              <a:buFont typeface="Lato"/>
              <a:buChar char="●"/>
            </a:pPr>
            <a:r>
              <a:rPr lang="en" sz="1800" b="1">
                <a:latin typeface="Lato"/>
                <a:ea typeface="Lato"/>
                <a:cs typeface="Lato"/>
                <a:sym typeface="Lato"/>
              </a:rPr>
              <a:t>Fantasies about power and control that often include scenes of submission / domination with some sort of physical coercion.</a:t>
            </a:r>
            <a:br>
              <a:rPr lang="en" sz="1800">
                <a:latin typeface="Lato"/>
                <a:ea typeface="Lato"/>
                <a:cs typeface="Lato"/>
                <a:sym typeface="Lato"/>
              </a:rPr>
            </a:br>
            <a:endParaRPr sz="1800">
              <a:latin typeface="Lato"/>
              <a:ea typeface="Lato"/>
              <a:cs typeface="Lato"/>
              <a:sym typeface="Lato"/>
            </a:endParaRPr>
          </a:p>
          <a:p>
            <a:pPr marL="0" lvl="0" indent="0" algn="l" rtl="0">
              <a:spcBef>
                <a:spcPts val="0"/>
              </a:spcBef>
              <a:spcAft>
                <a:spcPts val="0"/>
              </a:spcAft>
              <a:buNone/>
            </a:pPr>
            <a:endParaRPr b="1">
              <a:latin typeface="Lato"/>
              <a:ea typeface="Lato"/>
              <a:cs typeface="Lato"/>
              <a:sym typeface="Lato"/>
            </a:endParaRPr>
          </a:p>
          <a:p>
            <a:pPr marL="45720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149" name="Google Shape;149;p23"/>
          <p:cNvSpPr txBox="1"/>
          <p:nvPr/>
        </p:nvSpPr>
        <p:spPr>
          <a:xfrm>
            <a:off x="176400" y="3594250"/>
            <a:ext cx="8791200" cy="128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sz="1600" b="1">
                <a:solidFill>
                  <a:srgbClr val="FFFFFF"/>
                </a:solidFill>
                <a:latin typeface="Lato"/>
                <a:ea typeface="Lato"/>
                <a:cs typeface="Lato"/>
                <a:sym typeface="Lato"/>
              </a:rPr>
              <a:t>It is not unusual that people have some fantasies for which they feel guilty or ashamed because those actions are not acceptable in the real world, but it is important to know that </a:t>
            </a:r>
            <a:r>
              <a:rPr lang="en" sz="1600" b="1" u="sng">
                <a:solidFill>
                  <a:srgbClr val="FFFFFF"/>
                </a:solidFill>
                <a:latin typeface="Lato"/>
                <a:ea typeface="Lato"/>
                <a:cs typeface="Lato"/>
                <a:sym typeface="Lato"/>
              </a:rPr>
              <a:t>the fantasies are not connected to real behaviour</a:t>
            </a:r>
            <a:r>
              <a:rPr lang="en" sz="1600" b="1">
                <a:solidFill>
                  <a:srgbClr val="FFFFFF"/>
                </a:solidFill>
                <a:latin typeface="Lato"/>
                <a:ea typeface="Lato"/>
                <a:cs typeface="Lato"/>
                <a:sym typeface="Lato"/>
              </a:rPr>
              <a:t>, and </a:t>
            </a:r>
            <a:r>
              <a:rPr lang="en" sz="1600" b="1" u="sng">
                <a:solidFill>
                  <a:srgbClr val="FFFFFF"/>
                </a:solidFill>
                <a:latin typeface="Lato"/>
                <a:ea typeface="Lato"/>
                <a:cs typeface="Lato"/>
                <a:sym typeface="Lato"/>
              </a:rPr>
              <a:t>being aroused by some fantasies doesn’t mean that we really want to try them</a:t>
            </a:r>
            <a:r>
              <a:rPr lang="en" sz="1600" b="1">
                <a:solidFill>
                  <a:srgbClr val="FFFFFF"/>
                </a:solidFill>
                <a:latin typeface="Lato"/>
                <a:ea typeface="Lato"/>
                <a:cs typeface="Lato"/>
                <a:sym typeface="Lato"/>
              </a:rPr>
              <a:t>. Also, </a:t>
            </a:r>
            <a:r>
              <a:rPr lang="en" sz="1600" b="1" u="sng">
                <a:solidFill>
                  <a:srgbClr val="FFFFFF"/>
                </a:solidFill>
                <a:latin typeface="Lato"/>
                <a:ea typeface="Lato"/>
                <a:cs typeface="Lato"/>
                <a:sym typeface="Lato"/>
              </a:rPr>
              <a:t>the content of your fantasies does not tell anything about what kind of a person you are</a:t>
            </a:r>
            <a:r>
              <a:rPr lang="en" sz="1600" b="1">
                <a:solidFill>
                  <a:srgbClr val="FFFFFF"/>
                </a:solidFill>
                <a:latin typeface="Lato"/>
                <a:ea typeface="Lato"/>
                <a:cs typeface="Lato"/>
                <a:sym typeface="Lato"/>
              </a:rPr>
              <a:t>.</a:t>
            </a:r>
            <a:endParaRPr sz="1600" b="1">
              <a:solidFill>
                <a:srgbClr val="FFFFFF"/>
              </a:solidFill>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4"/>
          <p:cNvSpPr/>
          <p:nvPr/>
        </p:nvSpPr>
        <p:spPr>
          <a:xfrm>
            <a:off x="381575" y="3642675"/>
            <a:ext cx="8333400" cy="1373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5" name="Google Shape;155;p24"/>
          <p:cNvPicPr preferRelativeResize="0"/>
          <p:nvPr/>
        </p:nvPicPr>
        <p:blipFill rotWithShape="1">
          <a:blip r:embed="rId3">
            <a:alphaModFix amt="22000"/>
          </a:blip>
          <a:srcRect t="13083" b="4476"/>
          <a:stretch/>
        </p:blipFill>
        <p:spPr>
          <a:xfrm>
            <a:off x="0" y="0"/>
            <a:ext cx="9144000" cy="5143500"/>
          </a:xfrm>
          <a:prstGeom prst="rect">
            <a:avLst/>
          </a:prstGeom>
          <a:noFill/>
          <a:ln>
            <a:noFill/>
          </a:ln>
        </p:spPr>
      </p:pic>
      <p:sp>
        <p:nvSpPr>
          <p:cNvPr id="156" name="Google Shape;156;p24"/>
          <p:cNvSpPr txBox="1"/>
          <p:nvPr/>
        </p:nvSpPr>
        <p:spPr>
          <a:xfrm>
            <a:off x="275550" y="106850"/>
            <a:ext cx="8592900" cy="29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sz="2400" b="1">
                <a:solidFill>
                  <a:schemeClr val="dk2"/>
                </a:solidFill>
                <a:highlight>
                  <a:schemeClr val="dk1"/>
                </a:highlight>
                <a:latin typeface="Lato"/>
                <a:ea typeface="Lato"/>
                <a:cs typeface="Lato"/>
                <a:sym typeface="Lato"/>
              </a:rPr>
              <a:t>Why do people have fantasies?</a:t>
            </a:r>
            <a:endParaRPr sz="2400" b="1">
              <a:solidFill>
                <a:schemeClr val="dk2"/>
              </a:solidFill>
              <a:highlight>
                <a:schemeClr val="dk1"/>
              </a:highlight>
              <a:latin typeface="Lato"/>
              <a:ea typeface="Lato"/>
              <a:cs typeface="Lato"/>
              <a:sym typeface="Lato"/>
            </a:endParaRPr>
          </a:p>
          <a:p>
            <a:pPr marL="0" lvl="0" indent="0" algn="l" rtl="0">
              <a:spcBef>
                <a:spcPts val="0"/>
              </a:spcBef>
              <a:spcAft>
                <a:spcPts val="0"/>
              </a:spcAft>
              <a:buClr>
                <a:schemeClr val="dk2"/>
              </a:buClr>
              <a:buSzPts val="1100"/>
              <a:buFont typeface="Arial"/>
              <a:buNone/>
            </a:pPr>
            <a:endParaRPr>
              <a:solidFill>
                <a:schemeClr val="dk2"/>
              </a:solidFill>
              <a:latin typeface="Lato"/>
              <a:ea typeface="Lato"/>
              <a:cs typeface="Lato"/>
              <a:sym typeface="Lato"/>
            </a:endParaRPr>
          </a:p>
          <a:p>
            <a:pPr marL="457200" lvl="0" indent="-336550" algn="l" rtl="0">
              <a:spcBef>
                <a:spcPts val="0"/>
              </a:spcBef>
              <a:spcAft>
                <a:spcPts val="0"/>
              </a:spcAft>
              <a:buClr>
                <a:schemeClr val="dk2"/>
              </a:buClr>
              <a:buSzPts val="1700"/>
              <a:buFont typeface="Lato"/>
              <a:buChar char="●"/>
            </a:pPr>
            <a:r>
              <a:rPr lang="en" sz="1700" b="1">
                <a:solidFill>
                  <a:schemeClr val="dk2"/>
                </a:solidFill>
                <a:latin typeface="Lato"/>
                <a:ea typeface="Lato"/>
                <a:cs typeface="Lato"/>
                <a:sym typeface="Lato"/>
              </a:rPr>
              <a:t>They can induce or increase sexual arousal.</a:t>
            </a:r>
            <a:br>
              <a:rPr lang="en" sz="1700" b="1">
                <a:solidFill>
                  <a:schemeClr val="dk2"/>
                </a:solidFill>
                <a:latin typeface="Lato"/>
                <a:ea typeface="Lato"/>
                <a:cs typeface="Lato"/>
                <a:sym typeface="Lato"/>
              </a:rPr>
            </a:br>
            <a:endParaRPr sz="1700" b="1">
              <a:solidFill>
                <a:schemeClr val="dk2"/>
              </a:solidFill>
              <a:latin typeface="Lato"/>
              <a:ea typeface="Lato"/>
              <a:cs typeface="Lato"/>
              <a:sym typeface="Lato"/>
            </a:endParaRPr>
          </a:p>
          <a:p>
            <a:pPr marL="457200" lvl="0" indent="-336550" algn="l" rtl="0">
              <a:spcBef>
                <a:spcPts val="0"/>
              </a:spcBef>
              <a:spcAft>
                <a:spcPts val="0"/>
              </a:spcAft>
              <a:buClr>
                <a:schemeClr val="dk2"/>
              </a:buClr>
              <a:buSzPts val="1700"/>
              <a:buFont typeface="Lato"/>
              <a:buChar char="●"/>
            </a:pPr>
            <a:r>
              <a:rPr lang="en" sz="1700" b="1">
                <a:solidFill>
                  <a:schemeClr val="dk2"/>
                </a:solidFill>
                <a:latin typeface="Lato"/>
                <a:ea typeface="Lato"/>
                <a:cs typeface="Lato"/>
                <a:sym typeface="Lato"/>
              </a:rPr>
              <a:t>They provide a safe environment to have thoughts that bring excitement, but are not really appropriate to try out.</a:t>
            </a:r>
            <a:br>
              <a:rPr lang="en" sz="1700" b="1">
                <a:solidFill>
                  <a:schemeClr val="dk2"/>
                </a:solidFill>
                <a:latin typeface="Lato"/>
                <a:ea typeface="Lato"/>
                <a:cs typeface="Lato"/>
                <a:sym typeface="Lato"/>
              </a:rPr>
            </a:br>
            <a:endParaRPr sz="1700" b="1">
              <a:solidFill>
                <a:schemeClr val="dk2"/>
              </a:solidFill>
              <a:latin typeface="Lato"/>
              <a:ea typeface="Lato"/>
              <a:cs typeface="Lato"/>
              <a:sym typeface="Lato"/>
            </a:endParaRPr>
          </a:p>
          <a:p>
            <a:pPr marL="457200" lvl="0" indent="-336550" algn="l" rtl="0">
              <a:spcBef>
                <a:spcPts val="0"/>
              </a:spcBef>
              <a:spcAft>
                <a:spcPts val="0"/>
              </a:spcAft>
              <a:buClr>
                <a:schemeClr val="dk2"/>
              </a:buClr>
              <a:buSzPts val="1700"/>
              <a:buFont typeface="Lato"/>
              <a:buChar char="●"/>
            </a:pPr>
            <a:r>
              <a:rPr lang="en" sz="1700" b="1">
                <a:solidFill>
                  <a:schemeClr val="dk2"/>
                </a:solidFill>
                <a:latin typeface="Lato"/>
                <a:ea typeface="Lato"/>
                <a:cs typeface="Lato"/>
                <a:sym typeface="Lato"/>
              </a:rPr>
              <a:t>They can relieve internal tension or need in a relatively painless way.</a:t>
            </a:r>
            <a:br>
              <a:rPr lang="en" sz="1700" b="1">
                <a:solidFill>
                  <a:schemeClr val="dk2"/>
                </a:solidFill>
                <a:latin typeface="Lato"/>
                <a:ea typeface="Lato"/>
                <a:cs typeface="Lato"/>
                <a:sym typeface="Lato"/>
              </a:rPr>
            </a:br>
            <a:endParaRPr sz="1700" b="1">
              <a:solidFill>
                <a:schemeClr val="dk2"/>
              </a:solidFill>
              <a:latin typeface="Lato"/>
              <a:ea typeface="Lato"/>
              <a:cs typeface="Lato"/>
              <a:sym typeface="Lato"/>
            </a:endParaRPr>
          </a:p>
          <a:p>
            <a:pPr marL="457200" lvl="0" indent="-336550" algn="l" rtl="0">
              <a:spcBef>
                <a:spcPts val="0"/>
              </a:spcBef>
              <a:spcAft>
                <a:spcPts val="0"/>
              </a:spcAft>
              <a:buClr>
                <a:schemeClr val="dk2"/>
              </a:buClr>
              <a:buSzPts val="1700"/>
              <a:buFont typeface="Lato"/>
              <a:buChar char="●"/>
            </a:pPr>
            <a:r>
              <a:rPr lang="en" sz="1700" b="1">
                <a:solidFill>
                  <a:schemeClr val="dk2"/>
                </a:solidFill>
                <a:latin typeface="Lato"/>
                <a:ea typeface="Lato"/>
                <a:cs typeface="Lato"/>
                <a:sym typeface="Lato"/>
              </a:rPr>
              <a:t>They allow young or inexperienced people to fantasize about the upcoming sexual experience and to try what it will be like, to anticipate difficulties, to “practice in imagination”.</a:t>
            </a:r>
            <a:endParaRPr sz="1700" b="1">
              <a:solidFill>
                <a:schemeClr val="dk2"/>
              </a:solidFill>
              <a:latin typeface="Lato"/>
              <a:ea typeface="Lato"/>
              <a:cs typeface="Lato"/>
              <a:sym typeface="Lato"/>
            </a:endParaRPr>
          </a:p>
          <a:p>
            <a:pPr marL="0" lvl="0" indent="0" algn="l" rtl="0">
              <a:spcBef>
                <a:spcPts val="0"/>
              </a:spcBef>
              <a:spcAft>
                <a:spcPts val="0"/>
              </a:spcAft>
              <a:buClr>
                <a:schemeClr val="dk2"/>
              </a:buClr>
              <a:buSzPts val="1100"/>
              <a:buFont typeface="Arial"/>
              <a:buNone/>
            </a:pPr>
            <a:endParaRPr>
              <a:solidFill>
                <a:schemeClr val="dk2"/>
              </a:solidFill>
              <a:latin typeface="Lato"/>
              <a:ea typeface="Lato"/>
              <a:cs typeface="Lato"/>
              <a:sym typeface="Lato"/>
            </a:endParaRPr>
          </a:p>
          <a:p>
            <a:pPr marL="0" lvl="0" indent="0" algn="l" rtl="0">
              <a:spcBef>
                <a:spcPts val="0"/>
              </a:spcBef>
              <a:spcAft>
                <a:spcPts val="0"/>
              </a:spcAft>
              <a:buClr>
                <a:schemeClr val="dk2"/>
              </a:buClr>
              <a:buSzPts val="1100"/>
              <a:buFont typeface="Arial"/>
              <a:buNone/>
            </a:pPr>
            <a:endParaRPr>
              <a:solidFill>
                <a:schemeClr val="dk2"/>
              </a:solidFill>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457200" lvl="0" indent="0" algn="l" rtl="0">
              <a:spcBef>
                <a:spcPts val="0"/>
              </a:spcBef>
              <a:spcAft>
                <a:spcPts val="0"/>
              </a:spcAft>
              <a:buNone/>
            </a:pPr>
            <a:endParaRPr>
              <a:latin typeface="Lato"/>
              <a:ea typeface="Lato"/>
              <a:cs typeface="Lato"/>
              <a:sym typeface="Lato"/>
            </a:endParaRPr>
          </a:p>
        </p:txBody>
      </p:sp>
      <p:sp>
        <p:nvSpPr>
          <p:cNvPr id="157" name="Google Shape;157;p24"/>
          <p:cNvSpPr txBox="1"/>
          <p:nvPr/>
        </p:nvSpPr>
        <p:spPr>
          <a:xfrm>
            <a:off x="549450" y="3754625"/>
            <a:ext cx="7768800" cy="87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2"/>
              </a:buClr>
              <a:buSzPts val="1100"/>
              <a:buFont typeface="Arial"/>
              <a:buNone/>
            </a:pPr>
            <a:r>
              <a:rPr lang="en" sz="2400" b="1">
                <a:solidFill>
                  <a:schemeClr val="dk1"/>
                </a:solidFill>
                <a:highlight>
                  <a:schemeClr val="dk2"/>
                </a:highlight>
                <a:latin typeface="Lato"/>
                <a:ea typeface="Lato"/>
                <a:cs typeface="Lato"/>
                <a:sym typeface="Lato"/>
              </a:rPr>
              <a:t>But when does fantasizing become a problem?</a:t>
            </a:r>
            <a:endParaRPr sz="2400" b="1">
              <a:solidFill>
                <a:schemeClr val="dk1"/>
              </a:solidFill>
              <a:highlight>
                <a:schemeClr val="dk2"/>
              </a:highlight>
              <a:latin typeface="Lato"/>
              <a:ea typeface="Lato"/>
              <a:cs typeface="Lato"/>
              <a:sym typeface="Lato"/>
            </a:endParaRPr>
          </a:p>
          <a:p>
            <a:pPr marL="457200" lvl="0" indent="-342900" algn="l" rtl="0">
              <a:lnSpc>
                <a:spcPct val="115000"/>
              </a:lnSpc>
              <a:spcBef>
                <a:spcPts val="0"/>
              </a:spcBef>
              <a:spcAft>
                <a:spcPts val="0"/>
              </a:spcAft>
              <a:buClr>
                <a:schemeClr val="lt1"/>
              </a:buClr>
              <a:buSzPts val="1800"/>
              <a:buFont typeface="Lato"/>
              <a:buChar char="●"/>
            </a:pPr>
            <a:r>
              <a:rPr lang="en" sz="1800" b="1" u="sng">
                <a:solidFill>
                  <a:schemeClr val="lt1"/>
                </a:solidFill>
                <a:latin typeface="Lato"/>
                <a:ea typeface="Lato"/>
                <a:cs typeface="Lato"/>
                <a:sym typeface="Lato"/>
              </a:rPr>
              <a:t>When it becomes obsessive and interferes with your thinking or behaviour</a:t>
            </a:r>
            <a:r>
              <a:rPr lang="en" sz="1800" b="1">
                <a:solidFill>
                  <a:schemeClr val="lt1"/>
                </a:solidFill>
                <a:latin typeface="Lato"/>
                <a:ea typeface="Lato"/>
                <a:cs typeface="Lato"/>
                <a:sym typeface="Lato"/>
              </a:rPr>
              <a:t>.</a:t>
            </a:r>
            <a:endParaRPr sz="1800" b="1">
              <a:solidFill>
                <a:schemeClr val="lt1"/>
              </a:solidFill>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5"/>
          <p:cNvSpPr/>
          <p:nvPr/>
        </p:nvSpPr>
        <p:spPr>
          <a:xfrm>
            <a:off x="152300" y="213650"/>
            <a:ext cx="8853000" cy="18621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5"/>
          <p:cNvSpPr/>
          <p:nvPr/>
        </p:nvSpPr>
        <p:spPr>
          <a:xfrm>
            <a:off x="244200" y="3037250"/>
            <a:ext cx="8730600" cy="1587600"/>
          </a:xfrm>
          <a:prstGeom prst="roundRect">
            <a:avLst>
              <a:gd name="adj" fmla="val 16667"/>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4" name="Google Shape;164;p25"/>
          <p:cNvPicPr preferRelativeResize="0"/>
          <p:nvPr/>
        </p:nvPicPr>
        <p:blipFill>
          <a:blip r:embed="rId3">
            <a:alphaModFix amt="25000"/>
          </a:blip>
          <a:stretch>
            <a:fillRect/>
          </a:stretch>
        </p:blipFill>
        <p:spPr>
          <a:xfrm>
            <a:off x="0" y="675"/>
            <a:ext cx="9141644" cy="5143500"/>
          </a:xfrm>
          <a:prstGeom prst="rect">
            <a:avLst/>
          </a:prstGeom>
          <a:noFill/>
          <a:ln>
            <a:noFill/>
          </a:ln>
        </p:spPr>
      </p:pic>
      <p:sp>
        <p:nvSpPr>
          <p:cNvPr id="165" name="Google Shape;165;p25"/>
          <p:cNvSpPr txBox="1"/>
          <p:nvPr/>
        </p:nvSpPr>
        <p:spPr>
          <a:xfrm>
            <a:off x="274725" y="0"/>
            <a:ext cx="8730600" cy="172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2"/>
              </a:solidFill>
              <a:latin typeface="Lato"/>
              <a:ea typeface="Lato"/>
              <a:cs typeface="Lato"/>
              <a:sym typeface="Lato"/>
            </a:endParaRPr>
          </a:p>
          <a:p>
            <a:pPr marL="0" lvl="0" indent="0" algn="l" rtl="0">
              <a:spcBef>
                <a:spcPts val="0"/>
              </a:spcBef>
              <a:spcAft>
                <a:spcPts val="0"/>
              </a:spcAft>
              <a:buNone/>
            </a:pPr>
            <a:endParaRPr>
              <a:solidFill>
                <a:schemeClr val="dk2"/>
              </a:solidFill>
              <a:latin typeface="Lato"/>
              <a:ea typeface="Lato"/>
              <a:cs typeface="Lato"/>
              <a:sym typeface="Lato"/>
            </a:endParaRPr>
          </a:p>
          <a:p>
            <a:pPr marL="0" lvl="0" indent="0" algn="l" rtl="0">
              <a:spcBef>
                <a:spcPts val="0"/>
              </a:spcBef>
              <a:spcAft>
                <a:spcPts val="0"/>
              </a:spcAft>
              <a:buNone/>
            </a:pPr>
            <a:endParaRPr>
              <a:solidFill>
                <a:schemeClr val="dk2"/>
              </a:solidFill>
              <a:latin typeface="Lato"/>
              <a:ea typeface="Lato"/>
              <a:cs typeface="Lato"/>
              <a:sym typeface="Lato"/>
            </a:endParaRPr>
          </a:p>
          <a:p>
            <a:pPr marL="0" lvl="0" indent="0" algn="l" rtl="0">
              <a:spcBef>
                <a:spcPts val="0"/>
              </a:spcBef>
              <a:spcAft>
                <a:spcPts val="0"/>
              </a:spcAft>
              <a:buNone/>
            </a:pPr>
            <a:endParaRPr>
              <a:solidFill>
                <a:schemeClr val="dk2"/>
              </a:solidFill>
              <a:latin typeface="Lato"/>
              <a:ea typeface="Lato"/>
              <a:cs typeface="Lato"/>
              <a:sym typeface="Lato"/>
            </a:endParaRPr>
          </a:p>
          <a:p>
            <a:pPr marL="0" lvl="0" indent="0" algn="l" rtl="0">
              <a:spcBef>
                <a:spcPts val="0"/>
              </a:spcBef>
              <a:spcAft>
                <a:spcPts val="0"/>
              </a:spcAft>
              <a:buNone/>
            </a:pPr>
            <a:endParaRPr>
              <a:solidFill>
                <a:schemeClr val="dk2"/>
              </a:solidFill>
              <a:latin typeface="Lato"/>
              <a:ea typeface="Lato"/>
              <a:cs typeface="Lato"/>
              <a:sym typeface="Lato"/>
            </a:endParaRPr>
          </a:p>
          <a:p>
            <a:pPr marL="457200" lvl="0" indent="0" algn="l" rtl="0">
              <a:spcBef>
                <a:spcPts val="0"/>
              </a:spcBef>
              <a:spcAft>
                <a:spcPts val="0"/>
              </a:spcAft>
              <a:buNone/>
            </a:pPr>
            <a:endParaRPr>
              <a:solidFill>
                <a:schemeClr val="dk2"/>
              </a:solidFill>
              <a:latin typeface="Lato"/>
              <a:ea typeface="Lato"/>
              <a:cs typeface="Lato"/>
              <a:sym typeface="Lato"/>
            </a:endParaRPr>
          </a:p>
        </p:txBody>
      </p:sp>
      <p:sp>
        <p:nvSpPr>
          <p:cNvPr id="166" name="Google Shape;166;p25"/>
          <p:cNvSpPr txBox="1"/>
          <p:nvPr/>
        </p:nvSpPr>
        <p:spPr>
          <a:xfrm>
            <a:off x="351050" y="3037250"/>
            <a:ext cx="8517300" cy="18621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 sz="1800" b="1">
                <a:latin typeface="Lato"/>
                <a:ea typeface="Lato"/>
                <a:cs typeface="Lato"/>
                <a:sym typeface="Lato"/>
              </a:rPr>
              <a:t>It is common that people draw inspiration for their fantasies from pornografic movies - and that is completely fine! </a:t>
            </a:r>
            <a:endParaRPr sz="1800" b="1">
              <a:latin typeface="Lato"/>
              <a:ea typeface="Lato"/>
              <a:cs typeface="Lato"/>
              <a:sym typeface="Lato"/>
            </a:endParaRPr>
          </a:p>
          <a:p>
            <a:pPr marL="0" lvl="0" indent="0" algn="just" rtl="0">
              <a:lnSpc>
                <a:spcPct val="115000"/>
              </a:lnSpc>
              <a:spcBef>
                <a:spcPts val="0"/>
              </a:spcBef>
              <a:spcAft>
                <a:spcPts val="0"/>
              </a:spcAft>
              <a:buNone/>
            </a:pPr>
            <a:r>
              <a:rPr lang="en" sz="1800" b="1" u="sng">
                <a:latin typeface="Lato"/>
                <a:ea typeface="Lato"/>
                <a:cs typeface="Lato"/>
                <a:sym typeface="Lato"/>
              </a:rPr>
              <a:t>But it is important to be aware  that porn is not a true representation of what sex looks like in real life!</a:t>
            </a:r>
            <a:endParaRPr sz="1800" b="1" u="sng">
              <a:latin typeface="Lato"/>
              <a:ea typeface="Lato"/>
              <a:cs typeface="Lato"/>
              <a:sym typeface="Lato"/>
            </a:endParaRPr>
          </a:p>
        </p:txBody>
      </p:sp>
      <p:sp>
        <p:nvSpPr>
          <p:cNvPr id="167" name="Google Shape;167;p25"/>
          <p:cNvSpPr txBox="1"/>
          <p:nvPr/>
        </p:nvSpPr>
        <p:spPr>
          <a:xfrm>
            <a:off x="275550" y="289975"/>
            <a:ext cx="8592900" cy="1327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 sz="1800" b="1">
                <a:solidFill>
                  <a:srgbClr val="FFFFFF"/>
                </a:solidFill>
                <a:latin typeface="Lato"/>
                <a:ea typeface="Lato"/>
                <a:cs typeface="Lato"/>
                <a:sym typeface="Lato"/>
              </a:rPr>
              <a:t>If your fantasy is appropriate to try it out in real life (</a:t>
            </a:r>
            <a:r>
              <a:rPr lang="en" sz="1800" b="1" u="sng">
                <a:solidFill>
                  <a:srgbClr val="FFFFFF"/>
                </a:solidFill>
                <a:latin typeface="Lato"/>
                <a:ea typeface="Lato"/>
                <a:cs typeface="Lato"/>
                <a:sym typeface="Lato"/>
              </a:rPr>
              <a:t>if it does not endanger anyone else or it is not illegal</a:t>
            </a:r>
            <a:r>
              <a:rPr lang="en" sz="1800" b="1">
                <a:solidFill>
                  <a:srgbClr val="FFFFFF"/>
                </a:solidFill>
                <a:latin typeface="Lato"/>
                <a:ea typeface="Lato"/>
                <a:cs typeface="Lato"/>
                <a:sym typeface="Lato"/>
              </a:rPr>
              <a:t>), and you want to try it, you can propose it to your partner if you feel comfortable - for some people it is very fulfilling, but some people get disappointed because it does not turn out the way they expected - in real life there are many things that can go wrong, especially if another person is involved.</a:t>
            </a:r>
            <a:endParaRPr sz="1800" b="1">
              <a:solidFill>
                <a:srgbClr val="FFFFFF"/>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1"/>
        <p:cNvGrpSpPr/>
        <p:nvPr/>
      </p:nvGrpSpPr>
      <p:grpSpPr>
        <a:xfrm>
          <a:off x="0" y="0"/>
          <a:ext cx="0" cy="0"/>
          <a:chOff x="0" y="0"/>
          <a:chExt cx="0" cy="0"/>
        </a:xfrm>
      </p:grpSpPr>
      <p:sp>
        <p:nvSpPr>
          <p:cNvPr id="172" name="Google Shape;172;p26"/>
          <p:cNvSpPr txBox="1"/>
          <p:nvPr/>
        </p:nvSpPr>
        <p:spPr>
          <a:xfrm>
            <a:off x="486575" y="422725"/>
            <a:ext cx="5039100" cy="612300"/>
          </a:xfrm>
          <a:prstGeom prst="rect">
            <a:avLst/>
          </a:prstGeom>
          <a:noFill/>
          <a:ln>
            <a:noFill/>
          </a:ln>
          <a:effectLst>
            <a:outerShdw dist="57150" dir="1500000" algn="bl" rotWithShape="0">
              <a:srgbClr val="FCE5CD"/>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5300" b="1">
                <a:solidFill>
                  <a:schemeClr val="dk1"/>
                </a:solidFill>
                <a:latin typeface="Comfortaa"/>
                <a:ea typeface="Comfortaa"/>
                <a:cs typeface="Comfortaa"/>
                <a:sym typeface="Comfortaa"/>
              </a:rPr>
              <a:t>Porn</a:t>
            </a:r>
            <a:endParaRPr sz="5300" b="1">
              <a:solidFill>
                <a:schemeClr val="dk1"/>
              </a:solidFill>
              <a:latin typeface="Comfortaa"/>
              <a:ea typeface="Comfortaa"/>
              <a:cs typeface="Comfortaa"/>
              <a:sym typeface="Comforta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6"/>
        <p:cNvGrpSpPr/>
        <p:nvPr/>
      </p:nvGrpSpPr>
      <p:grpSpPr>
        <a:xfrm>
          <a:off x="0" y="0"/>
          <a:ext cx="0" cy="0"/>
          <a:chOff x="0" y="0"/>
          <a:chExt cx="0" cy="0"/>
        </a:xfrm>
      </p:grpSpPr>
      <p:pic>
        <p:nvPicPr>
          <p:cNvPr id="177" name="Google Shape;177;p27"/>
          <p:cNvPicPr preferRelativeResize="0"/>
          <p:nvPr/>
        </p:nvPicPr>
        <p:blipFill rotWithShape="1">
          <a:blip r:embed="rId4">
            <a:alphaModFix/>
          </a:blip>
          <a:srcRect l="-21947" r="-29936"/>
          <a:stretch/>
        </p:blipFill>
        <p:spPr>
          <a:xfrm>
            <a:off x="2966450" y="247425"/>
            <a:ext cx="7554524" cy="4818049"/>
          </a:xfrm>
          <a:prstGeom prst="rect">
            <a:avLst/>
          </a:prstGeom>
          <a:noFill/>
          <a:ln>
            <a:noFill/>
          </a:ln>
        </p:spPr>
      </p:pic>
      <p:pic>
        <p:nvPicPr>
          <p:cNvPr id="178" name="Google Shape;178;p27" descr="Piece of duct tape sticking a note to the slide"/>
          <p:cNvPicPr preferRelativeResize="0"/>
          <p:nvPr/>
        </p:nvPicPr>
        <p:blipFill rotWithShape="1">
          <a:blip r:embed="rId5">
            <a:alphaModFix/>
          </a:blip>
          <a:srcRect l="9244" t="5926" r="2118" b="10011"/>
          <a:stretch/>
        </p:blipFill>
        <p:spPr>
          <a:xfrm rot="154828">
            <a:off x="5773450" y="147301"/>
            <a:ext cx="2072000" cy="736050"/>
          </a:xfrm>
          <a:prstGeom prst="rect">
            <a:avLst/>
          </a:prstGeom>
          <a:noFill/>
          <a:ln>
            <a:noFill/>
          </a:ln>
        </p:spPr>
      </p:pic>
      <p:sp>
        <p:nvSpPr>
          <p:cNvPr id="179" name="Google Shape;179;p27"/>
          <p:cNvSpPr txBox="1">
            <a:spLocks noGrp="1"/>
          </p:cNvSpPr>
          <p:nvPr>
            <p:ph type="body" idx="4294967295"/>
          </p:nvPr>
        </p:nvSpPr>
        <p:spPr>
          <a:xfrm>
            <a:off x="4310450" y="834700"/>
            <a:ext cx="4570800" cy="395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50">
                <a:latin typeface="Georgia"/>
                <a:ea typeface="Georgia"/>
                <a:cs typeface="Georgia"/>
                <a:sym typeface="Georgia"/>
              </a:rPr>
              <a:t>There is no denying that Porn is a prevalent part of our culture nowadays. Many young people watch porn to stimulate sexual arousal or simply out of curiosity.</a:t>
            </a:r>
            <a:endParaRPr sz="1350">
              <a:latin typeface="Georgia"/>
              <a:ea typeface="Georgia"/>
              <a:cs typeface="Georgia"/>
              <a:sym typeface="Georgia"/>
            </a:endParaRPr>
          </a:p>
          <a:p>
            <a:pPr marL="0" lvl="0" indent="0" algn="l" rtl="0">
              <a:spcBef>
                <a:spcPts val="1600"/>
              </a:spcBef>
              <a:spcAft>
                <a:spcPts val="0"/>
              </a:spcAft>
              <a:buNone/>
            </a:pPr>
            <a:r>
              <a:rPr lang="en" sz="1350">
                <a:solidFill>
                  <a:srgbClr val="383838"/>
                </a:solidFill>
                <a:highlight>
                  <a:srgbClr val="FFFFFF"/>
                </a:highlight>
                <a:latin typeface="Georgia"/>
                <a:ea typeface="Georgia"/>
                <a:cs typeface="Georgia"/>
                <a:sym typeface="Georgia"/>
              </a:rPr>
              <a:t>It is a $13billion-a-year industry in the US. Nine out of 10 boys in America are exposed to it before the age of 18, and men are 543% more likely to be users than women. </a:t>
            </a:r>
            <a:endParaRPr sz="1350">
              <a:solidFill>
                <a:srgbClr val="383838"/>
              </a:solidFill>
              <a:highlight>
                <a:srgbClr val="FFFFFF"/>
              </a:highlight>
              <a:latin typeface="Georgia"/>
              <a:ea typeface="Georgia"/>
              <a:cs typeface="Georgia"/>
              <a:sym typeface="Georgia"/>
            </a:endParaRPr>
          </a:p>
          <a:p>
            <a:pPr marL="0" lvl="0" indent="0" algn="l" rtl="0">
              <a:spcBef>
                <a:spcPts val="1600"/>
              </a:spcBef>
              <a:spcAft>
                <a:spcPts val="0"/>
              </a:spcAft>
              <a:buNone/>
            </a:pPr>
            <a:r>
              <a:rPr lang="en" sz="1350">
                <a:solidFill>
                  <a:srgbClr val="383838"/>
                </a:solidFill>
                <a:highlight>
                  <a:srgbClr val="FFFFFF"/>
                </a:highlight>
                <a:latin typeface="Georgia"/>
                <a:ea typeface="Georgia"/>
                <a:cs typeface="Georgia"/>
                <a:sym typeface="Georgia"/>
              </a:rPr>
              <a:t>For some people it is a driver towards sexual liberation and empowerment and more open attitudes towards sex and sexuality.</a:t>
            </a:r>
            <a:endParaRPr sz="1350">
              <a:solidFill>
                <a:srgbClr val="383838"/>
              </a:solidFill>
              <a:highlight>
                <a:srgbClr val="FFFFFF"/>
              </a:highlight>
              <a:latin typeface="Georgia"/>
              <a:ea typeface="Georgia"/>
              <a:cs typeface="Georgia"/>
              <a:sym typeface="Georgia"/>
            </a:endParaRPr>
          </a:p>
          <a:p>
            <a:pPr marL="0" lvl="0" indent="0" algn="l" rtl="0">
              <a:spcBef>
                <a:spcPts val="1600"/>
              </a:spcBef>
              <a:spcAft>
                <a:spcPts val="0"/>
              </a:spcAft>
              <a:buNone/>
            </a:pPr>
            <a:r>
              <a:rPr lang="en" sz="1350">
                <a:solidFill>
                  <a:srgbClr val="383838"/>
                </a:solidFill>
                <a:highlight>
                  <a:srgbClr val="FFFFFF"/>
                </a:highlight>
                <a:latin typeface="Georgia"/>
                <a:ea typeface="Georgia"/>
                <a:cs typeface="Georgia"/>
                <a:sym typeface="Georgia"/>
              </a:rPr>
              <a:t>For others, it is problematic. It encourages the objectification of women and normalises unsafe, painful and unrealistic forms of sex where real life human feelings aren’t accounted for.</a:t>
            </a:r>
            <a:endParaRPr sz="1350">
              <a:solidFill>
                <a:srgbClr val="383838"/>
              </a:solidFill>
              <a:highlight>
                <a:srgbClr val="FFFFFF"/>
              </a:highlight>
              <a:latin typeface="Georgia"/>
              <a:ea typeface="Georgia"/>
              <a:cs typeface="Georgia"/>
              <a:sym typeface="Georgia"/>
            </a:endParaRPr>
          </a:p>
          <a:p>
            <a:pPr marL="0" lvl="0" indent="0" algn="l" rtl="0">
              <a:spcBef>
                <a:spcPts val="1600"/>
              </a:spcBef>
              <a:spcAft>
                <a:spcPts val="1600"/>
              </a:spcAft>
              <a:buNone/>
            </a:pPr>
            <a:endParaRPr sz="1200">
              <a:latin typeface="Georgia"/>
              <a:ea typeface="Georgia"/>
              <a:cs typeface="Georgia"/>
              <a:sym typeface="Georgia"/>
            </a:endParaRPr>
          </a:p>
        </p:txBody>
      </p:sp>
      <p:sp>
        <p:nvSpPr>
          <p:cNvPr id="180" name="Google Shape;180;p27"/>
          <p:cNvSpPr txBox="1"/>
          <p:nvPr/>
        </p:nvSpPr>
        <p:spPr>
          <a:xfrm>
            <a:off x="5757913" y="174225"/>
            <a:ext cx="1971600" cy="68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Lato"/>
                <a:ea typeface="Lato"/>
                <a:cs typeface="Lato"/>
                <a:sym typeface="Lato"/>
              </a:rPr>
              <a:t>The Debate: Porn</a:t>
            </a:r>
            <a:endParaRPr sz="1800" b="1">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8"/>
          <p:cNvSpPr txBox="1">
            <a:spLocks noGrp="1"/>
          </p:cNvSpPr>
          <p:nvPr>
            <p:ph type="title"/>
          </p:nvPr>
        </p:nvSpPr>
        <p:spPr>
          <a:xfrm>
            <a:off x="222625" y="101700"/>
            <a:ext cx="3367500" cy="1318200"/>
          </a:xfrm>
          <a:prstGeom prst="rect">
            <a:avLst/>
          </a:prstGeom>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2400" b="0">
                <a:solidFill>
                  <a:schemeClr val="dk2"/>
                </a:solidFill>
              </a:rPr>
              <a:t>REALITY</a:t>
            </a:r>
            <a:endParaRPr sz="2400" b="0">
              <a:solidFill>
                <a:schemeClr val="dk2"/>
              </a:solidFill>
            </a:endParaRPr>
          </a:p>
        </p:txBody>
      </p:sp>
      <p:sp>
        <p:nvSpPr>
          <p:cNvPr id="186" name="Google Shape;186;p28"/>
          <p:cNvSpPr txBox="1"/>
          <p:nvPr/>
        </p:nvSpPr>
        <p:spPr>
          <a:xfrm>
            <a:off x="6922913" y="2752903"/>
            <a:ext cx="1929000" cy="20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b="1">
                <a:solidFill>
                  <a:schemeClr val="dk1"/>
                </a:solidFill>
                <a:latin typeface="Raleway"/>
                <a:ea typeface="Raleway"/>
                <a:cs typeface="Raleway"/>
                <a:sym typeface="Raleway"/>
              </a:rPr>
              <a:t>Tip</a:t>
            </a:r>
            <a:endParaRPr b="1">
              <a:solidFill>
                <a:schemeClr val="dk1"/>
              </a:solidFill>
              <a:latin typeface="Raleway"/>
              <a:ea typeface="Raleway"/>
              <a:cs typeface="Raleway"/>
              <a:sym typeface="Raleway"/>
            </a:endParaRPr>
          </a:p>
          <a:p>
            <a:pPr marL="0" lvl="0" indent="0" algn="l" rtl="0">
              <a:spcBef>
                <a:spcPts val="800"/>
              </a:spcBef>
              <a:spcAft>
                <a:spcPts val="800"/>
              </a:spcAft>
              <a:buNone/>
            </a:pPr>
            <a:endParaRPr sz="1200" b="1">
              <a:solidFill>
                <a:schemeClr val="dk1"/>
              </a:solidFill>
              <a:latin typeface="Raleway"/>
              <a:ea typeface="Raleway"/>
              <a:cs typeface="Raleway"/>
              <a:sym typeface="Raleway"/>
            </a:endParaRPr>
          </a:p>
        </p:txBody>
      </p:sp>
      <p:sp>
        <p:nvSpPr>
          <p:cNvPr id="187" name="Google Shape;187;p28"/>
          <p:cNvSpPr txBox="1">
            <a:spLocks noGrp="1"/>
          </p:cNvSpPr>
          <p:nvPr>
            <p:ph type="title"/>
          </p:nvPr>
        </p:nvSpPr>
        <p:spPr>
          <a:xfrm>
            <a:off x="4822000" y="101700"/>
            <a:ext cx="3367500" cy="1318200"/>
          </a:xfrm>
          <a:prstGeom prst="rect">
            <a:avLst/>
          </a:prstGeom>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2400" b="0">
                <a:solidFill>
                  <a:schemeClr val="dk2"/>
                </a:solidFill>
              </a:rPr>
              <a:t>FANTASY (PORN)</a:t>
            </a:r>
            <a:endParaRPr sz="2400" b="0">
              <a:solidFill>
                <a:schemeClr val="dk2"/>
              </a:solidFill>
            </a:endParaRPr>
          </a:p>
        </p:txBody>
      </p:sp>
      <p:sp>
        <p:nvSpPr>
          <p:cNvPr id="188" name="Google Shape;188;p28"/>
          <p:cNvSpPr txBox="1"/>
          <p:nvPr/>
        </p:nvSpPr>
        <p:spPr>
          <a:xfrm>
            <a:off x="300350" y="1147550"/>
            <a:ext cx="3846900" cy="107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Penises and Vaginas come in all different shapes and sizes, there is no normal or standard. Some people have pubic hair and some people choose to shave or wax.  As for breasts and general bodysizes, we are completely unique- there is no standard shape or size!</a:t>
            </a:r>
            <a:endParaRPr>
              <a:latin typeface="Lato"/>
              <a:ea typeface="Lato"/>
              <a:cs typeface="Lato"/>
              <a:sym typeface="Lato"/>
            </a:endParaRPr>
          </a:p>
        </p:txBody>
      </p:sp>
      <p:sp>
        <p:nvSpPr>
          <p:cNvPr id="189" name="Google Shape;189;p28"/>
          <p:cNvSpPr txBox="1"/>
          <p:nvPr/>
        </p:nvSpPr>
        <p:spPr>
          <a:xfrm>
            <a:off x="4728275" y="1147550"/>
            <a:ext cx="3846900" cy="107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Pornos often project unrealistic ideals of genitalia and appearances.  Penis size varies, as does a woman’s breast size and labia. Actors are usually what society deems as sexually attractive with model genitals that have no pubic hair.</a:t>
            </a:r>
            <a:endParaRPr>
              <a:latin typeface="Lato"/>
              <a:ea typeface="Lato"/>
              <a:cs typeface="Lato"/>
              <a:sym typeface="Lato"/>
            </a:endParaRPr>
          </a:p>
        </p:txBody>
      </p:sp>
      <p:pic>
        <p:nvPicPr>
          <p:cNvPr id="190" name="Google Shape;190;p28"/>
          <p:cNvPicPr preferRelativeResize="0"/>
          <p:nvPr/>
        </p:nvPicPr>
        <p:blipFill>
          <a:blip r:embed="rId3">
            <a:alphaModFix/>
          </a:blip>
          <a:stretch>
            <a:fillRect/>
          </a:stretch>
        </p:blipFill>
        <p:spPr>
          <a:xfrm>
            <a:off x="2767876" y="3548950"/>
            <a:ext cx="1804120" cy="1295275"/>
          </a:xfrm>
          <a:prstGeom prst="rect">
            <a:avLst/>
          </a:prstGeom>
          <a:noFill/>
          <a:ln>
            <a:noFill/>
          </a:ln>
        </p:spPr>
      </p:pic>
      <p:pic>
        <p:nvPicPr>
          <p:cNvPr id="191" name="Google Shape;191;p28" descr="If you've ever watched porn, and if you've ever had sex, you know that the two are very different. But what are the differences, specifically? Whet your appetite and watch the video!" title="Porn Sex vs Real Sex: The Differences Explained With Food">
            <a:hlinkClick r:id="rId4"/>
          </p:cNvPr>
          <p:cNvPicPr preferRelativeResize="0"/>
          <p:nvPr/>
        </p:nvPicPr>
        <p:blipFill>
          <a:blip r:embed="rId5">
            <a:alphaModFix/>
          </a:blip>
          <a:stretch>
            <a:fillRect/>
          </a:stretch>
        </p:blipFill>
        <p:spPr>
          <a:xfrm>
            <a:off x="5199301" y="2665588"/>
            <a:ext cx="2904836" cy="2178627"/>
          </a:xfrm>
          <a:prstGeom prst="rect">
            <a:avLst/>
          </a:prstGeom>
          <a:noFill/>
          <a:ln>
            <a:noFill/>
          </a:ln>
        </p:spPr>
      </p:pic>
      <p:pic>
        <p:nvPicPr>
          <p:cNvPr id="192" name="Google Shape;192;p28"/>
          <p:cNvPicPr preferRelativeResize="0"/>
          <p:nvPr/>
        </p:nvPicPr>
        <p:blipFill>
          <a:blip r:embed="rId6">
            <a:alphaModFix/>
          </a:blip>
          <a:stretch>
            <a:fillRect/>
          </a:stretch>
        </p:blipFill>
        <p:spPr>
          <a:xfrm>
            <a:off x="0" y="3548949"/>
            <a:ext cx="2785972" cy="11834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9"/>
          <p:cNvSpPr txBox="1">
            <a:spLocks noGrp="1"/>
          </p:cNvSpPr>
          <p:nvPr>
            <p:ph type="title"/>
          </p:nvPr>
        </p:nvSpPr>
        <p:spPr>
          <a:xfrm>
            <a:off x="222625" y="101700"/>
            <a:ext cx="3367500" cy="1318200"/>
          </a:xfrm>
          <a:prstGeom prst="rect">
            <a:avLst/>
          </a:prstGeom>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2400" b="0">
                <a:solidFill>
                  <a:schemeClr val="dk2"/>
                </a:solidFill>
              </a:rPr>
              <a:t>REALITY</a:t>
            </a:r>
            <a:endParaRPr sz="2400" b="0">
              <a:solidFill>
                <a:schemeClr val="dk2"/>
              </a:solidFill>
            </a:endParaRPr>
          </a:p>
        </p:txBody>
      </p:sp>
      <p:sp>
        <p:nvSpPr>
          <p:cNvPr id="198" name="Google Shape;198;p29"/>
          <p:cNvSpPr txBox="1"/>
          <p:nvPr/>
        </p:nvSpPr>
        <p:spPr>
          <a:xfrm>
            <a:off x="6922913" y="2752903"/>
            <a:ext cx="1929000" cy="20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b="1">
                <a:solidFill>
                  <a:schemeClr val="dk1"/>
                </a:solidFill>
                <a:latin typeface="Raleway"/>
                <a:ea typeface="Raleway"/>
                <a:cs typeface="Raleway"/>
                <a:sym typeface="Raleway"/>
              </a:rPr>
              <a:t>Tip</a:t>
            </a:r>
            <a:endParaRPr b="1">
              <a:solidFill>
                <a:schemeClr val="dk1"/>
              </a:solidFill>
              <a:latin typeface="Raleway"/>
              <a:ea typeface="Raleway"/>
              <a:cs typeface="Raleway"/>
              <a:sym typeface="Raleway"/>
            </a:endParaRPr>
          </a:p>
          <a:p>
            <a:pPr marL="0" lvl="0" indent="0" algn="l" rtl="0">
              <a:spcBef>
                <a:spcPts val="800"/>
              </a:spcBef>
              <a:spcAft>
                <a:spcPts val="800"/>
              </a:spcAft>
              <a:buNone/>
            </a:pPr>
            <a:endParaRPr sz="1200" b="1">
              <a:solidFill>
                <a:schemeClr val="dk1"/>
              </a:solidFill>
              <a:latin typeface="Raleway"/>
              <a:ea typeface="Raleway"/>
              <a:cs typeface="Raleway"/>
              <a:sym typeface="Raleway"/>
            </a:endParaRPr>
          </a:p>
        </p:txBody>
      </p:sp>
      <p:sp>
        <p:nvSpPr>
          <p:cNvPr id="199" name="Google Shape;199;p29"/>
          <p:cNvSpPr txBox="1">
            <a:spLocks noGrp="1"/>
          </p:cNvSpPr>
          <p:nvPr>
            <p:ph type="title"/>
          </p:nvPr>
        </p:nvSpPr>
        <p:spPr>
          <a:xfrm>
            <a:off x="4822000" y="101700"/>
            <a:ext cx="3367500" cy="1318200"/>
          </a:xfrm>
          <a:prstGeom prst="rect">
            <a:avLst/>
          </a:prstGeom>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2400" b="0">
                <a:solidFill>
                  <a:schemeClr val="dk2"/>
                </a:solidFill>
              </a:rPr>
              <a:t>FANTASY (PORN)</a:t>
            </a:r>
            <a:endParaRPr sz="2400" b="0">
              <a:solidFill>
                <a:schemeClr val="dk2"/>
              </a:solidFill>
            </a:endParaRPr>
          </a:p>
        </p:txBody>
      </p:sp>
      <p:sp>
        <p:nvSpPr>
          <p:cNvPr id="200" name="Google Shape;200;p29"/>
          <p:cNvSpPr txBox="1"/>
          <p:nvPr/>
        </p:nvSpPr>
        <p:spPr>
          <a:xfrm>
            <a:off x="222625" y="1071575"/>
            <a:ext cx="4349400" cy="11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latin typeface="Lato"/>
                <a:ea typeface="Lato"/>
                <a:cs typeface="Lato"/>
                <a:sym typeface="Lato"/>
              </a:rPr>
              <a:t>Sex should be centred around </a:t>
            </a:r>
            <a:r>
              <a:rPr lang="en" sz="1500" b="1">
                <a:latin typeface="Lato"/>
                <a:ea typeface="Lato"/>
                <a:cs typeface="Lato"/>
                <a:sym typeface="Lato"/>
              </a:rPr>
              <a:t>mutual consensual pleasure</a:t>
            </a:r>
            <a:r>
              <a:rPr lang="en" sz="1500">
                <a:latin typeface="Lato"/>
                <a:ea typeface="Lato"/>
                <a:cs typeface="Lato"/>
                <a:sym typeface="Lato"/>
              </a:rPr>
              <a:t>. Both parties should be able to have a say in how the experience goes. It is often more difficult for a woman to climax and orgasm as  it often involves clitoral stimulation. The people involved can express pleasure in any way they wish and can carry out </a:t>
            </a:r>
            <a:r>
              <a:rPr lang="en" sz="1500">
                <a:highlight>
                  <a:srgbClr val="FFFFFF"/>
                </a:highlight>
                <a:latin typeface="Lato"/>
                <a:ea typeface="Lato"/>
                <a:cs typeface="Lato"/>
                <a:sym typeface="Lato"/>
              </a:rPr>
              <a:t>any sexual desires</a:t>
            </a:r>
            <a:r>
              <a:rPr lang="en" sz="1500">
                <a:latin typeface="Lato"/>
                <a:ea typeface="Lato"/>
                <a:cs typeface="Lato"/>
                <a:sym typeface="Lato"/>
              </a:rPr>
              <a:t> they want</a:t>
            </a:r>
            <a:r>
              <a:rPr lang="en" sz="1500" b="1">
                <a:latin typeface="Lato"/>
                <a:ea typeface="Lato"/>
                <a:cs typeface="Lato"/>
                <a:sym typeface="Lato"/>
              </a:rPr>
              <a:t> IF they are consented to</a:t>
            </a:r>
            <a:r>
              <a:rPr lang="en" sz="1500">
                <a:latin typeface="Lato"/>
                <a:ea typeface="Lato"/>
                <a:cs typeface="Lato"/>
                <a:sym typeface="Lato"/>
              </a:rPr>
              <a:t> without any pressure or coercion.   </a:t>
            </a:r>
            <a:endParaRPr sz="1500">
              <a:latin typeface="Lato"/>
              <a:ea typeface="Lato"/>
              <a:cs typeface="Lato"/>
              <a:sym typeface="Lato"/>
            </a:endParaRPr>
          </a:p>
        </p:txBody>
      </p:sp>
      <p:sp>
        <p:nvSpPr>
          <p:cNvPr id="201" name="Google Shape;201;p29"/>
          <p:cNvSpPr txBox="1"/>
          <p:nvPr/>
        </p:nvSpPr>
        <p:spPr>
          <a:xfrm>
            <a:off x="4653275" y="1071575"/>
            <a:ext cx="4198800" cy="160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latin typeface="Lato"/>
                <a:ea typeface="Lato"/>
                <a:cs typeface="Lato"/>
                <a:sym typeface="Lato"/>
              </a:rPr>
              <a:t>Porn often shows the woman in a subservient position to the man. The woman normally reaches climax, simply through penetration. She is shown to enjoy the sex by having theatrical moans and cries. Often men ejaculate on the woman as if she is an object. In reality, women often feel they should live up to this fake performance. </a:t>
            </a:r>
            <a:endParaRPr sz="1500">
              <a:latin typeface="Lato"/>
              <a:ea typeface="Lato"/>
              <a:cs typeface="Lato"/>
              <a:sym typeface="Lato"/>
            </a:endParaRPr>
          </a:p>
        </p:txBody>
      </p:sp>
      <p:pic>
        <p:nvPicPr>
          <p:cNvPr id="202" name="Google Shape;202;p29"/>
          <p:cNvPicPr preferRelativeResize="0"/>
          <p:nvPr/>
        </p:nvPicPr>
        <p:blipFill>
          <a:blip r:embed="rId3">
            <a:alphaModFix/>
          </a:blip>
          <a:stretch>
            <a:fillRect/>
          </a:stretch>
        </p:blipFill>
        <p:spPr>
          <a:xfrm>
            <a:off x="939813" y="3237675"/>
            <a:ext cx="2412525" cy="1809401"/>
          </a:xfrm>
          <a:prstGeom prst="rect">
            <a:avLst/>
          </a:prstGeom>
          <a:noFill/>
          <a:ln>
            <a:noFill/>
          </a:ln>
        </p:spPr>
      </p:pic>
      <p:pic>
        <p:nvPicPr>
          <p:cNvPr id="203" name="Google Shape;203;p29"/>
          <p:cNvPicPr preferRelativeResize="0"/>
          <p:nvPr/>
        </p:nvPicPr>
        <p:blipFill>
          <a:blip r:embed="rId4">
            <a:alphaModFix/>
          </a:blip>
          <a:stretch>
            <a:fillRect/>
          </a:stretch>
        </p:blipFill>
        <p:spPr>
          <a:xfrm>
            <a:off x="6087649" y="3129292"/>
            <a:ext cx="2412525" cy="189785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0"/>
          <p:cNvSpPr txBox="1">
            <a:spLocks noGrp="1"/>
          </p:cNvSpPr>
          <p:nvPr>
            <p:ph type="title"/>
          </p:nvPr>
        </p:nvSpPr>
        <p:spPr>
          <a:xfrm>
            <a:off x="222625" y="101700"/>
            <a:ext cx="3367500" cy="1318200"/>
          </a:xfrm>
          <a:prstGeom prst="rect">
            <a:avLst/>
          </a:prstGeom>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2400" b="0">
                <a:solidFill>
                  <a:schemeClr val="dk2"/>
                </a:solidFill>
              </a:rPr>
              <a:t>REALITY</a:t>
            </a:r>
            <a:endParaRPr sz="2400" b="0">
              <a:solidFill>
                <a:schemeClr val="dk2"/>
              </a:solidFill>
            </a:endParaRPr>
          </a:p>
        </p:txBody>
      </p:sp>
      <p:sp>
        <p:nvSpPr>
          <p:cNvPr id="209" name="Google Shape;209;p30"/>
          <p:cNvSpPr txBox="1"/>
          <p:nvPr/>
        </p:nvSpPr>
        <p:spPr>
          <a:xfrm>
            <a:off x="6922913" y="2752903"/>
            <a:ext cx="1929000" cy="20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b="1">
                <a:solidFill>
                  <a:schemeClr val="dk1"/>
                </a:solidFill>
                <a:latin typeface="Raleway"/>
                <a:ea typeface="Raleway"/>
                <a:cs typeface="Raleway"/>
                <a:sym typeface="Raleway"/>
              </a:rPr>
              <a:t>Tip</a:t>
            </a:r>
            <a:endParaRPr b="1">
              <a:solidFill>
                <a:schemeClr val="dk1"/>
              </a:solidFill>
              <a:latin typeface="Raleway"/>
              <a:ea typeface="Raleway"/>
              <a:cs typeface="Raleway"/>
              <a:sym typeface="Raleway"/>
            </a:endParaRPr>
          </a:p>
          <a:p>
            <a:pPr marL="0" lvl="0" indent="0" algn="l" rtl="0">
              <a:spcBef>
                <a:spcPts val="800"/>
              </a:spcBef>
              <a:spcAft>
                <a:spcPts val="800"/>
              </a:spcAft>
              <a:buNone/>
            </a:pPr>
            <a:endParaRPr sz="1200" b="1">
              <a:solidFill>
                <a:schemeClr val="dk1"/>
              </a:solidFill>
              <a:latin typeface="Raleway"/>
              <a:ea typeface="Raleway"/>
              <a:cs typeface="Raleway"/>
              <a:sym typeface="Raleway"/>
            </a:endParaRPr>
          </a:p>
        </p:txBody>
      </p:sp>
      <p:sp>
        <p:nvSpPr>
          <p:cNvPr id="210" name="Google Shape;210;p30"/>
          <p:cNvSpPr txBox="1">
            <a:spLocks noGrp="1"/>
          </p:cNvSpPr>
          <p:nvPr>
            <p:ph type="title"/>
          </p:nvPr>
        </p:nvSpPr>
        <p:spPr>
          <a:xfrm>
            <a:off x="4822000" y="101700"/>
            <a:ext cx="3367500" cy="1318200"/>
          </a:xfrm>
          <a:prstGeom prst="rect">
            <a:avLst/>
          </a:prstGeom>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2400" b="0">
                <a:solidFill>
                  <a:schemeClr val="dk2"/>
                </a:solidFill>
              </a:rPr>
              <a:t>FANTASY (PORN)</a:t>
            </a:r>
            <a:endParaRPr sz="2400" b="0">
              <a:solidFill>
                <a:schemeClr val="dk2"/>
              </a:solidFill>
            </a:endParaRPr>
          </a:p>
        </p:txBody>
      </p:sp>
      <p:sp>
        <p:nvSpPr>
          <p:cNvPr id="211" name="Google Shape;211;p30"/>
          <p:cNvSpPr txBox="1"/>
          <p:nvPr/>
        </p:nvSpPr>
        <p:spPr>
          <a:xfrm>
            <a:off x="222625" y="1174875"/>
            <a:ext cx="3941100" cy="40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latin typeface="Lato"/>
                <a:ea typeface="Lato"/>
                <a:cs typeface="Lato"/>
                <a:sym typeface="Lato"/>
              </a:rPr>
              <a:t>Condoms must be used to protect from STIs .</a:t>
            </a:r>
            <a:endParaRPr sz="1500">
              <a:latin typeface="Lato"/>
              <a:ea typeface="Lato"/>
              <a:cs typeface="Lato"/>
              <a:sym typeface="Lato"/>
            </a:endParaRPr>
          </a:p>
        </p:txBody>
      </p:sp>
      <p:sp>
        <p:nvSpPr>
          <p:cNvPr id="212" name="Google Shape;212;p30"/>
          <p:cNvSpPr txBox="1"/>
          <p:nvPr/>
        </p:nvSpPr>
        <p:spPr>
          <a:xfrm>
            <a:off x="4696125" y="1174875"/>
            <a:ext cx="3846900" cy="40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latin typeface="Lato"/>
                <a:ea typeface="Lato"/>
                <a:cs typeface="Lato"/>
                <a:sym typeface="Lato"/>
              </a:rPr>
              <a:t>In porn, condoms are not used.</a:t>
            </a:r>
            <a:endParaRPr sz="1500">
              <a:latin typeface="Lato"/>
              <a:ea typeface="Lato"/>
              <a:cs typeface="Lato"/>
              <a:sym typeface="Lato"/>
            </a:endParaRPr>
          </a:p>
        </p:txBody>
      </p:sp>
      <p:pic>
        <p:nvPicPr>
          <p:cNvPr id="213" name="Google Shape;213;p30"/>
          <p:cNvPicPr preferRelativeResize="0"/>
          <p:nvPr/>
        </p:nvPicPr>
        <p:blipFill>
          <a:blip r:embed="rId3">
            <a:alphaModFix/>
          </a:blip>
          <a:stretch>
            <a:fillRect/>
          </a:stretch>
        </p:blipFill>
        <p:spPr>
          <a:xfrm>
            <a:off x="152400" y="2209525"/>
            <a:ext cx="4312276" cy="2702299"/>
          </a:xfrm>
          <a:prstGeom prst="rect">
            <a:avLst/>
          </a:prstGeom>
          <a:noFill/>
          <a:ln>
            <a:noFill/>
          </a:ln>
        </p:spPr>
      </p:pic>
      <p:pic>
        <p:nvPicPr>
          <p:cNvPr id="214" name="Google Shape;214;p30"/>
          <p:cNvPicPr preferRelativeResize="0"/>
          <p:nvPr/>
        </p:nvPicPr>
        <p:blipFill>
          <a:blip r:embed="rId4">
            <a:alphaModFix/>
          </a:blip>
          <a:stretch>
            <a:fillRect/>
          </a:stretch>
        </p:blipFill>
        <p:spPr>
          <a:xfrm>
            <a:off x="4939950" y="2209525"/>
            <a:ext cx="3603075" cy="2702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1"/>
          <p:cNvSpPr txBox="1">
            <a:spLocks noGrp="1"/>
          </p:cNvSpPr>
          <p:nvPr>
            <p:ph type="title"/>
          </p:nvPr>
        </p:nvSpPr>
        <p:spPr>
          <a:xfrm>
            <a:off x="222625" y="101700"/>
            <a:ext cx="3367500" cy="1318200"/>
          </a:xfrm>
          <a:prstGeom prst="rect">
            <a:avLst/>
          </a:prstGeom>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2400" b="0">
                <a:solidFill>
                  <a:schemeClr val="dk2"/>
                </a:solidFill>
              </a:rPr>
              <a:t>REALITY</a:t>
            </a:r>
            <a:endParaRPr sz="2400" b="0">
              <a:solidFill>
                <a:schemeClr val="dk2"/>
              </a:solidFill>
            </a:endParaRPr>
          </a:p>
        </p:txBody>
      </p:sp>
      <p:sp>
        <p:nvSpPr>
          <p:cNvPr id="220" name="Google Shape;220;p31"/>
          <p:cNvSpPr txBox="1"/>
          <p:nvPr/>
        </p:nvSpPr>
        <p:spPr>
          <a:xfrm>
            <a:off x="6922913" y="2752903"/>
            <a:ext cx="1929000" cy="20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b="1">
                <a:solidFill>
                  <a:schemeClr val="dk1"/>
                </a:solidFill>
                <a:latin typeface="Raleway"/>
                <a:ea typeface="Raleway"/>
                <a:cs typeface="Raleway"/>
                <a:sym typeface="Raleway"/>
              </a:rPr>
              <a:t>Tip</a:t>
            </a:r>
            <a:endParaRPr b="1">
              <a:solidFill>
                <a:schemeClr val="dk1"/>
              </a:solidFill>
              <a:latin typeface="Raleway"/>
              <a:ea typeface="Raleway"/>
              <a:cs typeface="Raleway"/>
              <a:sym typeface="Raleway"/>
            </a:endParaRPr>
          </a:p>
          <a:p>
            <a:pPr marL="0" lvl="0" indent="0" algn="l" rtl="0">
              <a:spcBef>
                <a:spcPts val="800"/>
              </a:spcBef>
              <a:spcAft>
                <a:spcPts val="800"/>
              </a:spcAft>
              <a:buNone/>
            </a:pPr>
            <a:endParaRPr sz="1200" b="1">
              <a:solidFill>
                <a:schemeClr val="dk1"/>
              </a:solidFill>
              <a:latin typeface="Raleway"/>
              <a:ea typeface="Raleway"/>
              <a:cs typeface="Raleway"/>
              <a:sym typeface="Raleway"/>
            </a:endParaRPr>
          </a:p>
        </p:txBody>
      </p:sp>
      <p:sp>
        <p:nvSpPr>
          <p:cNvPr id="221" name="Google Shape;221;p31"/>
          <p:cNvSpPr txBox="1">
            <a:spLocks noGrp="1"/>
          </p:cNvSpPr>
          <p:nvPr>
            <p:ph type="title"/>
          </p:nvPr>
        </p:nvSpPr>
        <p:spPr>
          <a:xfrm>
            <a:off x="4822000" y="101700"/>
            <a:ext cx="3367500" cy="1318200"/>
          </a:xfrm>
          <a:prstGeom prst="rect">
            <a:avLst/>
          </a:prstGeom>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2400" b="0">
                <a:solidFill>
                  <a:schemeClr val="dk2"/>
                </a:solidFill>
              </a:rPr>
              <a:t>FANTASY (PORN)</a:t>
            </a:r>
            <a:endParaRPr sz="2400" b="0">
              <a:solidFill>
                <a:schemeClr val="dk2"/>
              </a:solidFill>
            </a:endParaRPr>
          </a:p>
        </p:txBody>
      </p:sp>
      <p:sp>
        <p:nvSpPr>
          <p:cNvPr id="222" name="Google Shape;222;p31"/>
          <p:cNvSpPr txBox="1"/>
          <p:nvPr/>
        </p:nvSpPr>
        <p:spPr>
          <a:xfrm>
            <a:off x="222625" y="1017600"/>
            <a:ext cx="3846900" cy="40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latin typeface="Lato"/>
                <a:ea typeface="Lato"/>
                <a:cs typeface="Lato"/>
                <a:sym typeface="Lato"/>
              </a:rPr>
              <a:t>Sex isn’t always like in the movies. There can be pauses, it may not always be ‘smooth’, you might wish to stop,  it might not look ‘pretty’.</a:t>
            </a:r>
            <a:endParaRPr sz="1500">
              <a:latin typeface="Lato"/>
              <a:ea typeface="Lato"/>
              <a:cs typeface="Lato"/>
              <a:sym typeface="Lato"/>
            </a:endParaRPr>
          </a:p>
        </p:txBody>
      </p:sp>
      <p:sp>
        <p:nvSpPr>
          <p:cNvPr id="223" name="Google Shape;223;p31"/>
          <p:cNvSpPr txBox="1"/>
          <p:nvPr/>
        </p:nvSpPr>
        <p:spPr>
          <a:xfrm>
            <a:off x="4760425" y="1017600"/>
            <a:ext cx="3846900" cy="40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latin typeface="Lato"/>
                <a:ea typeface="Lato"/>
                <a:cs typeface="Lato"/>
                <a:sym typeface="Lato"/>
              </a:rPr>
              <a:t>The fantasy projected by porn is always ‘perfect’. Everything is planned and scripted for the viewer, it is not a true representation of sex.</a:t>
            </a:r>
            <a:endParaRPr sz="1500">
              <a:latin typeface="Lato"/>
              <a:ea typeface="Lato"/>
              <a:cs typeface="Lato"/>
              <a:sym typeface="Lato"/>
            </a:endParaRPr>
          </a:p>
        </p:txBody>
      </p:sp>
      <p:pic>
        <p:nvPicPr>
          <p:cNvPr id="224" name="Google Shape;224;p31"/>
          <p:cNvPicPr preferRelativeResize="0"/>
          <p:nvPr/>
        </p:nvPicPr>
        <p:blipFill>
          <a:blip r:embed="rId3">
            <a:alphaModFix/>
          </a:blip>
          <a:stretch>
            <a:fillRect/>
          </a:stretch>
        </p:blipFill>
        <p:spPr>
          <a:xfrm>
            <a:off x="4943775" y="2497812"/>
            <a:ext cx="3846900" cy="2259088"/>
          </a:xfrm>
          <a:prstGeom prst="rect">
            <a:avLst/>
          </a:prstGeom>
          <a:noFill/>
          <a:ln>
            <a:noFill/>
          </a:ln>
        </p:spPr>
      </p:pic>
      <p:pic>
        <p:nvPicPr>
          <p:cNvPr id="225" name="Google Shape;225;p31"/>
          <p:cNvPicPr preferRelativeResize="0"/>
          <p:nvPr/>
        </p:nvPicPr>
        <p:blipFill>
          <a:blip r:embed="rId4">
            <a:alphaModFix/>
          </a:blip>
          <a:stretch>
            <a:fillRect/>
          </a:stretch>
        </p:blipFill>
        <p:spPr>
          <a:xfrm>
            <a:off x="702025" y="2467726"/>
            <a:ext cx="3367500" cy="25233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4"/>
          <p:cNvPicPr preferRelativeResize="0"/>
          <p:nvPr/>
        </p:nvPicPr>
        <p:blipFill rotWithShape="1">
          <a:blip r:embed="rId3">
            <a:alphaModFix amt="41000"/>
          </a:blip>
          <a:srcRect l="11193" t="6537" r="3102" b="3291"/>
          <a:stretch/>
        </p:blipFill>
        <p:spPr>
          <a:xfrm>
            <a:off x="-11" y="0"/>
            <a:ext cx="9144011" cy="5143500"/>
          </a:xfrm>
          <a:prstGeom prst="rect">
            <a:avLst/>
          </a:prstGeom>
          <a:noFill/>
          <a:ln>
            <a:noFill/>
          </a:ln>
        </p:spPr>
      </p:pic>
      <p:sp>
        <p:nvSpPr>
          <p:cNvPr id="80" name="Google Shape;80;p14"/>
          <p:cNvSpPr txBox="1">
            <a:spLocks noGrp="1"/>
          </p:cNvSpPr>
          <p:nvPr>
            <p:ph type="title"/>
          </p:nvPr>
        </p:nvSpPr>
        <p:spPr>
          <a:xfrm>
            <a:off x="265500" y="1397350"/>
            <a:ext cx="4045200" cy="1318200"/>
          </a:xfrm>
          <a:prstGeom prst="rect">
            <a:avLst/>
          </a:prstGeom>
          <a:effectLst>
            <a:outerShdw blurRad="71438" dist="38100" dir="189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1600"/>
              </a:spcAft>
              <a:buNone/>
            </a:pPr>
            <a:r>
              <a:rPr lang="en" sz="3600" u="sng">
                <a:solidFill>
                  <a:schemeClr val="dk1"/>
                </a:solidFill>
              </a:rPr>
              <a:t>What is sex?</a:t>
            </a:r>
            <a:r>
              <a:rPr lang="en" sz="3600">
                <a:solidFill>
                  <a:schemeClr val="dk1"/>
                </a:solidFill>
              </a:rPr>
              <a:t> </a:t>
            </a:r>
            <a:r>
              <a:rPr lang="en" sz="3600" b="0">
                <a:solidFill>
                  <a:schemeClr val="dk1"/>
                </a:solidFill>
              </a:rPr>
              <a:t>:</a:t>
            </a:r>
            <a:r>
              <a:rPr lang="en" sz="3600">
                <a:solidFill>
                  <a:schemeClr val="dk1"/>
                </a:solidFill>
              </a:rPr>
              <a:t> </a:t>
            </a:r>
            <a:r>
              <a:rPr lang="en" sz="3600" b="0">
                <a:solidFill>
                  <a:schemeClr val="dk1"/>
                </a:solidFill>
              </a:rPr>
              <a:t>expanding the concept</a:t>
            </a:r>
            <a:endParaRPr sz="2400" b="0"/>
          </a:p>
        </p:txBody>
      </p:sp>
      <p:sp>
        <p:nvSpPr>
          <p:cNvPr id="81" name="Google Shape;81;p14"/>
          <p:cNvSpPr txBox="1">
            <a:spLocks noGrp="1"/>
          </p:cNvSpPr>
          <p:nvPr>
            <p:ph type="subTitle" idx="1"/>
          </p:nvPr>
        </p:nvSpPr>
        <p:spPr>
          <a:xfrm>
            <a:off x="265500" y="3347696"/>
            <a:ext cx="4045200" cy="13455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2"/>
              </a:buClr>
              <a:buSzPts val="1100"/>
              <a:buFont typeface="Arial"/>
              <a:buNone/>
            </a:pPr>
            <a:endParaRPr sz="1800" b="1">
              <a:solidFill>
                <a:schemeClr val="dk1"/>
              </a:solidFill>
            </a:endParaRPr>
          </a:p>
          <a:p>
            <a:pPr marL="0" lvl="0" indent="0" algn="ctr" rtl="0">
              <a:spcBef>
                <a:spcPts val="1600"/>
              </a:spcBef>
              <a:spcAft>
                <a:spcPts val="0"/>
              </a:spcAft>
              <a:buNone/>
            </a:pPr>
            <a:endParaRPr/>
          </a:p>
        </p:txBody>
      </p:sp>
      <p:sp>
        <p:nvSpPr>
          <p:cNvPr id="82" name="Google Shape;82;p14"/>
          <p:cNvSpPr txBox="1">
            <a:spLocks noGrp="1"/>
          </p:cNvSpPr>
          <p:nvPr>
            <p:ph type="body" idx="2"/>
          </p:nvPr>
        </p:nvSpPr>
        <p:spPr>
          <a:xfrm>
            <a:off x="4908900" y="923200"/>
            <a:ext cx="3837000" cy="3695100"/>
          </a:xfrm>
          <a:prstGeom prst="rect">
            <a:avLst/>
          </a:prstGeom>
          <a:effectLst>
            <a:outerShdw blurRad="800100" dist="171450" dir="16740000" algn="bl" rotWithShape="0">
              <a:srgbClr val="000000"/>
            </a:outerShdw>
          </a:effectLst>
        </p:spPr>
        <p:txBody>
          <a:bodyPr spcFirstLastPara="1" wrap="square" lIns="91425" tIns="91425" rIns="91425" bIns="91425" anchor="ctr" anchorCtr="0">
            <a:noAutofit/>
          </a:bodyPr>
          <a:lstStyle/>
          <a:p>
            <a:pPr marL="0" lvl="0" indent="0" algn="just" rtl="0">
              <a:spcBef>
                <a:spcPts val="0"/>
              </a:spcBef>
              <a:spcAft>
                <a:spcPts val="0"/>
              </a:spcAft>
              <a:buNone/>
            </a:pPr>
            <a:r>
              <a:rPr lang="en">
                <a:highlight>
                  <a:srgbClr val="000000"/>
                </a:highlight>
                <a:latin typeface="Arial"/>
                <a:ea typeface="Arial"/>
                <a:cs typeface="Arial"/>
                <a:sym typeface="Arial"/>
              </a:rPr>
              <a:t>Throughout our lives, we learn that “to have sex” or “to make love” means that a penis penetrates a vagina, but it is important to know that this is just one aspect of sex (vaginal sex), and that sex can include so much more. </a:t>
            </a:r>
            <a:endParaRPr>
              <a:highlight>
                <a:srgbClr val="000000"/>
              </a:highlight>
              <a:latin typeface="Arial"/>
              <a:ea typeface="Arial"/>
              <a:cs typeface="Arial"/>
              <a:sym typeface="Arial"/>
            </a:endParaRPr>
          </a:p>
          <a:p>
            <a:pPr marL="0" lvl="0" indent="0" algn="just" rtl="0">
              <a:spcBef>
                <a:spcPts val="1600"/>
              </a:spcBef>
              <a:spcAft>
                <a:spcPts val="0"/>
              </a:spcAft>
              <a:buNone/>
            </a:pPr>
            <a:r>
              <a:rPr lang="en" b="1" u="sng">
                <a:highlight>
                  <a:srgbClr val="000000"/>
                </a:highlight>
                <a:latin typeface="Arial"/>
                <a:ea typeface="Arial"/>
                <a:cs typeface="Arial"/>
                <a:sym typeface="Arial"/>
              </a:rPr>
              <a:t>Sex is basically anything that brings you sexual pleasure</a:t>
            </a:r>
            <a:r>
              <a:rPr lang="en" b="1">
                <a:highlight>
                  <a:srgbClr val="000000"/>
                </a:highlight>
                <a:latin typeface="Arial"/>
                <a:ea typeface="Arial"/>
                <a:cs typeface="Arial"/>
                <a:sym typeface="Arial"/>
              </a:rPr>
              <a:t>. </a:t>
            </a:r>
            <a:endParaRPr b="1">
              <a:highlight>
                <a:srgbClr val="000000"/>
              </a:highlight>
              <a:latin typeface="Arial"/>
              <a:ea typeface="Arial"/>
              <a:cs typeface="Arial"/>
              <a:sym typeface="Arial"/>
            </a:endParaRPr>
          </a:p>
          <a:p>
            <a:pPr marL="0" lvl="0" indent="0" algn="just" rtl="0">
              <a:spcBef>
                <a:spcPts val="1600"/>
              </a:spcBef>
              <a:spcAft>
                <a:spcPts val="1600"/>
              </a:spcAft>
              <a:buClr>
                <a:schemeClr val="dk2"/>
              </a:buClr>
              <a:buSzPts val="1100"/>
              <a:buFont typeface="Arial"/>
              <a:buNone/>
            </a:pPr>
            <a:r>
              <a:rPr lang="en">
                <a:highlight>
                  <a:srgbClr val="000000"/>
                </a:highlight>
                <a:latin typeface="Arial"/>
                <a:ea typeface="Arial"/>
                <a:cs typeface="Arial"/>
                <a:sym typeface="Arial"/>
              </a:rPr>
              <a:t>How you define sex, and what brings you most pleasure is totally up to you, and your definition can change through time, because sexuality is fluid.</a:t>
            </a:r>
            <a:endParaRPr>
              <a:highlight>
                <a:srgbClr val="000000"/>
              </a:high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2"/>
          <p:cNvSpPr txBox="1">
            <a:spLocks noGrp="1"/>
          </p:cNvSpPr>
          <p:nvPr>
            <p:ph type="title"/>
          </p:nvPr>
        </p:nvSpPr>
        <p:spPr>
          <a:xfrm>
            <a:off x="311700" y="292900"/>
            <a:ext cx="8520600" cy="63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Things you don’t see in mainstream porn...</a:t>
            </a:r>
            <a:endParaRPr/>
          </a:p>
        </p:txBody>
      </p:sp>
      <p:pic>
        <p:nvPicPr>
          <p:cNvPr id="231" name="Google Shape;231;p32"/>
          <p:cNvPicPr preferRelativeResize="0"/>
          <p:nvPr/>
        </p:nvPicPr>
        <p:blipFill>
          <a:blip r:embed="rId3">
            <a:alphaModFix/>
          </a:blip>
          <a:stretch>
            <a:fillRect/>
          </a:stretch>
        </p:blipFill>
        <p:spPr>
          <a:xfrm>
            <a:off x="1209325" y="932500"/>
            <a:ext cx="6919250" cy="4097475"/>
          </a:xfrm>
          <a:prstGeom prst="rect">
            <a:avLst/>
          </a:prstGeom>
          <a:noFill/>
          <a:ln>
            <a:noFill/>
          </a:ln>
        </p:spPr>
      </p:pic>
      <p:sp>
        <p:nvSpPr>
          <p:cNvPr id="232" name="Google Shape;232;p32"/>
          <p:cNvSpPr txBox="1"/>
          <p:nvPr/>
        </p:nvSpPr>
        <p:spPr>
          <a:xfrm>
            <a:off x="303300" y="932500"/>
            <a:ext cx="3142500" cy="52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u="sng">
                <a:solidFill>
                  <a:schemeClr val="hlink"/>
                </a:solidFill>
                <a:latin typeface="Lato"/>
                <a:ea typeface="Lato"/>
                <a:cs typeface="Lato"/>
                <a:sym typeface="Lato"/>
                <a:hlinkClick r:id="rId4"/>
              </a:rPr>
              <a:t>@hazel.mead</a:t>
            </a:r>
            <a:endParaRPr sz="2300">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33"/>
          <p:cNvPicPr preferRelativeResize="0"/>
          <p:nvPr/>
        </p:nvPicPr>
        <p:blipFill>
          <a:blip r:embed="rId3">
            <a:alphaModFix/>
          </a:blip>
          <a:stretch>
            <a:fillRect/>
          </a:stretch>
        </p:blipFill>
        <p:spPr>
          <a:xfrm>
            <a:off x="1530775" y="516475"/>
            <a:ext cx="6460000" cy="4627025"/>
          </a:xfrm>
          <a:prstGeom prst="rect">
            <a:avLst/>
          </a:prstGeom>
          <a:noFill/>
          <a:ln>
            <a:noFill/>
          </a:ln>
        </p:spPr>
      </p:pic>
      <p:sp>
        <p:nvSpPr>
          <p:cNvPr id="238" name="Google Shape;238;p33"/>
          <p:cNvSpPr txBox="1">
            <a:spLocks noGrp="1"/>
          </p:cNvSpPr>
          <p:nvPr>
            <p:ph type="title"/>
          </p:nvPr>
        </p:nvSpPr>
        <p:spPr>
          <a:xfrm>
            <a:off x="311700" y="169825"/>
            <a:ext cx="8520600" cy="63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Things you don’t see in mainstream porn...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4"/>
          <p:cNvSpPr txBox="1">
            <a:spLocks noGrp="1"/>
          </p:cNvSpPr>
          <p:nvPr>
            <p:ph type="title"/>
          </p:nvPr>
        </p:nvSpPr>
        <p:spPr>
          <a:xfrm>
            <a:off x="551750" y="137775"/>
            <a:ext cx="8631600" cy="82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700">
                <a:solidFill>
                  <a:schemeClr val="accent5"/>
                </a:solidFill>
              </a:rPr>
              <a:t>Why are these memes problematic?</a:t>
            </a:r>
            <a:endParaRPr sz="3700">
              <a:solidFill>
                <a:schemeClr val="accent5"/>
              </a:solidFill>
            </a:endParaRPr>
          </a:p>
        </p:txBody>
      </p:sp>
      <p:sp>
        <p:nvSpPr>
          <p:cNvPr id="244" name="Google Shape;244;p34"/>
          <p:cNvSpPr txBox="1"/>
          <p:nvPr/>
        </p:nvSpPr>
        <p:spPr>
          <a:xfrm>
            <a:off x="-367375" y="2571750"/>
            <a:ext cx="4224900" cy="367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pic>
        <p:nvPicPr>
          <p:cNvPr id="245" name="Google Shape;245;p34"/>
          <p:cNvPicPr preferRelativeResize="0"/>
          <p:nvPr/>
        </p:nvPicPr>
        <p:blipFill>
          <a:blip r:embed="rId3">
            <a:alphaModFix/>
          </a:blip>
          <a:stretch>
            <a:fillRect/>
          </a:stretch>
        </p:blipFill>
        <p:spPr>
          <a:xfrm>
            <a:off x="636326" y="964263"/>
            <a:ext cx="3874426" cy="3874426"/>
          </a:xfrm>
          <a:prstGeom prst="rect">
            <a:avLst/>
          </a:prstGeom>
          <a:noFill/>
          <a:ln>
            <a:noFill/>
          </a:ln>
        </p:spPr>
      </p:pic>
      <p:pic>
        <p:nvPicPr>
          <p:cNvPr id="246" name="Google Shape;246;p34"/>
          <p:cNvPicPr preferRelativeResize="0"/>
          <p:nvPr/>
        </p:nvPicPr>
        <p:blipFill rotWithShape="1">
          <a:blip r:embed="rId4">
            <a:alphaModFix/>
          </a:blip>
          <a:srcRect b="45060"/>
          <a:stretch/>
        </p:blipFill>
        <p:spPr>
          <a:xfrm>
            <a:off x="4923400" y="1162600"/>
            <a:ext cx="3740950" cy="30500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0"/>
        <p:cNvGrpSpPr/>
        <p:nvPr/>
      </p:nvGrpSpPr>
      <p:grpSpPr>
        <a:xfrm>
          <a:off x="0" y="0"/>
          <a:ext cx="0" cy="0"/>
          <a:chOff x="0" y="0"/>
          <a:chExt cx="0" cy="0"/>
        </a:xfrm>
      </p:grpSpPr>
      <p:sp>
        <p:nvSpPr>
          <p:cNvPr id="251" name="Google Shape;251;p35"/>
          <p:cNvSpPr txBox="1">
            <a:spLocks noGrp="1"/>
          </p:cNvSpPr>
          <p:nvPr>
            <p:ph type="title"/>
          </p:nvPr>
        </p:nvSpPr>
        <p:spPr>
          <a:xfrm>
            <a:off x="551750" y="137775"/>
            <a:ext cx="8631600" cy="82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100">
                <a:solidFill>
                  <a:srgbClr val="000000"/>
                </a:solidFill>
              </a:rPr>
              <a:t>Words adapted from </a:t>
            </a:r>
            <a:r>
              <a:rPr lang="en" sz="3100" u="sng">
                <a:solidFill>
                  <a:schemeClr val="hlink"/>
                </a:solidFill>
                <a:hlinkClick r:id="rId3"/>
              </a:rPr>
              <a:t>@lalalaletmeexplain</a:t>
            </a:r>
            <a:r>
              <a:rPr lang="en" sz="3100">
                <a:solidFill>
                  <a:srgbClr val="000000"/>
                </a:solidFill>
              </a:rPr>
              <a:t>’s instagram</a:t>
            </a:r>
            <a:endParaRPr sz="3100">
              <a:solidFill>
                <a:srgbClr val="000000"/>
              </a:solidFill>
            </a:endParaRPr>
          </a:p>
        </p:txBody>
      </p:sp>
      <p:sp>
        <p:nvSpPr>
          <p:cNvPr id="252" name="Google Shape;252;p35"/>
          <p:cNvSpPr txBox="1"/>
          <p:nvPr/>
        </p:nvSpPr>
        <p:spPr>
          <a:xfrm>
            <a:off x="551750" y="964275"/>
            <a:ext cx="40203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500">
                <a:highlight>
                  <a:srgbClr val="FFFFFF"/>
                </a:highlight>
                <a:latin typeface="Verdana"/>
                <a:ea typeface="Verdana"/>
                <a:cs typeface="Verdana"/>
                <a:sym typeface="Verdana"/>
              </a:rPr>
              <a:t>These memes show females enduring painful sex as if it is an obligation.</a:t>
            </a:r>
            <a:endParaRPr sz="1500">
              <a:highlight>
                <a:srgbClr val="FFFFFF"/>
              </a:highlight>
              <a:latin typeface="Verdana"/>
              <a:ea typeface="Verdana"/>
              <a:cs typeface="Verdana"/>
              <a:sym typeface="Verdana"/>
            </a:endParaRPr>
          </a:p>
          <a:p>
            <a:pPr marL="0" lvl="0" indent="0" algn="l" rtl="0">
              <a:lnSpc>
                <a:spcPct val="115000"/>
              </a:lnSpc>
              <a:spcBef>
                <a:spcPts val="1200"/>
              </a:spcBef>
              <a:spcAft>
                <a:spcPts val="0"/>
              </a:spcAft>
              <a:buNone/>
            </a:pPr>
            <a:r>
              <a:rPr lang="en" sz="1500">
                <a:highlight>
                  <a:srgbClr val="FFFFFF"/>
                </a:highlight>
                <a:latin typeface="Verdana"/>
                <a:ea typeface="Verdana"/>
                <a:cs typeface="Verdana"/>
                <a:sym typeface="Verdana"/>
              </a:rPr>
              <a:t>If you are a female and enjoy painful sex, that is fine.</a:t>
            </a:r>
            <a:endParaRPr sz="1500">
              <a:highlight>
                <a:srgbClr val="FFFFFF"/>
              </a:highlight>
              <a:latin typeface="Verdana"/>
              <a:ea typeface="Verdana"/>
              <a:cs typeface="Verdana"/>
              <a:sym typeface="Verdana"/>
            </a:endParaRPr>
          </a:p>
          <a:p>
            <a:pPr marL="0" lvl="0" indent="0" algn="l" rtl="0">
              <a:lnSpc>
                <a:spcPct val="115000"/>
              </a:lnSpc>
              <a:spcBef>
                <a:spcPts val="1200"/>
              </a:spcBef>
              <a:spcAft>
                <a:spcPts val="0"/>
              </a:spcAft>
              <a:buNone/>
            </a:pPr>
            <a:r>
              <a:rPr lang="en" sz="1500">
                <a:highlight>
                  <a:srgbClr val="FFFFFF"/>
                </a:highlight>
                <a:latin typeface="Verdana"/>
                <a:ea typeface="Verdana"/>
                <a:cs typeface="Verdana"/>
                <a:sym typeface="Verdana"/>
              </a:rPr>
              <a:t>However, many females actually tolerate this pain that they don’t enjoy because they believe saying no makes them look undesirable.</a:t>
            </a:r>
            <a:endParaRPr sz="1500">
              <a:highlight>
                <a:srgbClr val="FFFFFF"/>
              </a:highlight>
              <a:latin typeface="Verdana"/>
              <a:ea typeface="Verdana"/>
              <a:cs typeface="Verdana"/>
              <a:sym typeface="Verdana"/>
            </a:endParaRPr>
          </a:p>
          <a:p>
            <a:pPr marL="0" lvl="0" indent="0" algn="l" rtl="0">
              <a:lnSpc>
                <a:spcPct val="115000"/>
              </a:lnSpc>
              <a:spcBef>
                <a:spcPts val="1200"/>
              </a:spcBef>
              <a:spcAft>
                <a:spcPts val="0"/>
              </a:spcAft>
              <a:buNone/>
            </a:pPr>
            <a:r>
              <a:rPr lang="en" sz="1500">
                <a:highlight>
                  <a:srgbClr val="FFFFFF"/>
                </a:highlight>
                <a:latin typeface="Verdana"/>
                <a:ea typeface="Verdana"/>
                <a:cs typeface="Verdana"/>
                <a:sym typeface="Verdana"/>
              </a:rPr>
              <a:t>Many women are subjected to sex that men have seen in porn. Porn isn’t all bad, BUT, the majority of free porn is degrading towards women and even violent.</a:t>
            </a:r>
            <a:endParaRPr sz="1500">
              <a:highlight>
                <a:srgbClr val="FFFFFF"/>
              </a:highlight>
              <a:latin typeface="Verdana"/>
              <a:ea typeface="Verdana"/>
              <a:cs typeface="Verdana"/>
              <a:sym typeface="Verdana"/>
            </a:endParaRPr>
          </a:p>
          <a:p>
            <a:pPr marL="0" lvl="0" indent="0" algn="l" rtl="0">
              <a:lnSpc>
                <a:spcPct val="115000"/>
              </a:lnSpc>
              <a:spcBef>
                <a:spcPts val="1200"/>
              </a:spcBef>
              <a:spcAft>
                <a:spcPts val="0"/>
              </a:spcAft>
              <a:buNone/>
            </a:pPr>
            <a:endParaRPr sz="1500">
              <a:highlight>
                <a:srgbClr val="FFFFFF"/>
              </a:highlight>
              <a:latin typeface="Verdana"/>
              <a:ea typeface="Verdana"/>
              <a:cs typeface="Verdana"/>
              <a:sym typeface="Verdana"/>
            </a:endParaRPr>
          </a:p>
          <a:p>
            <a:pPr marL="0" lvl="0" indent="0" algn="l" rtl="0">
              <a:lnSpc>
                <a:spcPct val="115000"/>
              </a:lnSpc>
              <a:spcBef>
                <a:spcPts val="1200"/>
              </a:spcBef>
              <a:spcAft>
                <a:spcPts val="1200"/>
              </a:spcAft>
              <a:buNone/>
            </a:pPr>
            <a:endParaRPr sz="1500">
              <a:highlight>
                <a:srgbClr val="FFFFFF"/>
              </a:highlight>
              <a:latin typeface="Verdana"/>
              <a:ea typeface="Verdana"/>
              <a:cs typeface="Verdana"/>
              <a:sym typeface="Verdana"/>
            </a:endParaRPr>
          </a:p>
        </p:txBody>
      </p:sp>
      <p:pic>
        <p:nvPicPr>
          <p:cNvPr id="253" name="Google Shape;253;p35"/>
          <p:cNvPicPr preferRelativeResize="0"/>
          <p:nvPr/>
        </p:nvPicPr>
        <p:blipFill>
          <a:blip r:embed="rId4">
            <a:alphaModFix/>
          </a:blip>
          <a:stretch>
            <a:fillRect/>
          </a:stretch>
        </p:blipFill>
        <p:spPr>
          <a:xfrm>
            <a:off x="4724450" y="838650"/>
            <a:ext cx="4152451" cy="41524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7"/>
        <p:cNvGrpSpPr/>
        <p:nvPr/>
      </p:nvGrpSpPr>
      <p:grpSpPr>
        <a:xfrm>
          <a:off x="0" y="0"/>
          <a:ext cx="0" cy="0"/>
          <a:chOff x="0" y="0"/>
          <a:chExt cx="0" cy="0"/>
        </a:xfrm>
      </p:grpSpPr>
      <p:sp>
        <p:nvSpPr>
          <p:cNvPr id="258" name="Google Shape;258;p36"/>
          <p:cNvSpPr txBox="1"/>
          <p:nvPr/>
        </p:nvSpPr>
        <p:spPr>
          <a:xfrm>
            <a:off x="242475" y="470050"/>
            <a:ext cx="4202700" cy="4163100"/>
          </a:xfrm>
          <a:prstGeom prst="rect">
            <a:avLst/>
          </a:prstGeom>
          <a:noFill/>
          <a:ln>
            <a:noFill/>
          </a:ln>
        </p:spPr>
        <p:txBody>
          <a:bodyPr spcFirstLastPara="1" wrap="square" lIns="91425" tIns="91425" rIns="91425" bIns="91425" anchor="t" anchorCtr="0">
            <a:noAutofit/>
          </a:bodyPr>
          <a:lstStyle/>
          <a:p>
            <a:pPr marL="0" lvl="0" indent="0" algn="l" rtl="0">
              <a:lnSpc>
                <a:spcPct val="107000"/>
              </a:lnSpc>
              <a:spcBef>
                <a:spcPts val="0"/>
              </a:spcBef>
              <a:spcAft>
                <a:spcPts val="0"/>
              </a:spcAft>
              <a:buNone/>
            </a:pPr>
            <a:r>
              <a:rPr lang="en" sz="1500">
                <a:solidFill>
                  <a:schemeClr val="dk2"/>
                </a:solidFill>
                <a:highlight>
                  <a:srgbClr val="FFFFFF"/>
                </a:highlight>
                <a:latin typeface="Verdana"/>
                <a:ea typeface="Verdana"/>
                <a:cs typeface="Verdana"/>
                <a:sym typeface="Verdana"/>
              </a:rPr>
              <a:t>Men emulate what they see because they believe this ‘fantasy’ is what women want, and more worryingly, some men enjoy hurting women.</a:t>
            </a:r>
            <a:endParaRPr sz="1500">
              <a:solidFill>
                <a:schemeClr val="dk2"/>
              </a:solidFill>
              <a:highlight>
                <a:srgbClr val="FFFFFF"/>
              </a:highlight>
              <a:latin typeface="Verdana"/>
              <a:ea typeface="Verdana"/>
              <a:cs typeface="Verdana"/>
              <a:sym typeface="Verdana"/>
            </a:endParaRPr>
          </a:p>
          <a:p>
            <a:pPr marL="0" lvl="0" indent="0" algn="l" rtl="0">
              <a:lnSpc>
                <a:spcPct val="107000"/>
              </a:lnSpc>
              <a:spcBef>
                <a:spcPts val="0"/>
              </a:spcBef>
              <a:spcAft>
                <a:spcPts val="0"/>
              </a:spcAft>
              <a:buNone/>
            </a:pPr>
            <a:endParaRPr sz="1500">
              <a:highlight>
                <a:srgbClr val="FFFFFF"/>
              </a:highlight>
              <a:latin typeface="Verdana"/>
              <a:ea typeface="Verdana"/>
              <a:cs typeface="Verdana"/>
              <a:sym typeface="Verdana"/>
            </a:endParaRPr>
          </a:p>
          <a:p>
            <a:pPr marL="0" lvl="0" indent="0" algn="l" rtl="0">
              <a:lnSpc>
                <a:spcPct val="107000"/>
              </a:lnSpc>
              <a:spcBef>
                <a:spcPts val="0"/>
              </a:spcBef>
              <a:spcAft>
                <a:spcPts val="0"/>
              </a:spcAft>
              <a:buNone/>
            </a:pPr>
            <a:r>
              <a:rPr lang="en" sz="1500">
                <a:highlight>
                  <a:srgbClr val="FFFFFF"/>
                </a:highlight>
                <a:latin typeface="Verdana"/>
                <a:ea typeface="Verdana"/>
                <a:cs typeface="Verdana"/>
                <a:sym typeface="Verdana"/>
              </a:rPr>
              <a:t>Women, and men, </a:t>
            </a:r>
            <a:r>
              <a:rPr lang="en" sz="1500" b="1">
                <a:highlight>
                  <a:srgbClr val="FFFFFF"/>
                </a:highlight>
                <a:latin typeface="Verdana"/>
                <a:ea typeface="Verdana"/>
                <a:cs typeface="Verdana"/>
                <a:sym typeface="Verdana"/>
              </a:rPr>
              <a:t>you have the right to SAY NO</a:t>
            </a:r>
            <a:r>
              <a:rPr lang="en" sz="1500">
                <a:highlight>
                  <a:srgbClr val="FFFFFF"/>
                </a:highlight>
                <a:latin typeface="Verdana"/>
                <a:ea typeface="Verdana"/>
                <a:cs typeface="Verdana"/>
                <a:sym typeface="Verdana"/>
              </a:rPr>
              <a:t> and to communicate what you like and don’t.</a:t>
            </a:r>
            <a:endParaRPr sz="1500">
              <a:highlight>
                <a:srgbClr val="FFFFFF"/>
              </a:highlight>
              <a:latin typeface="Verdana"/>
              <a:ea typeface="Verdana"/>
              <a:cs typeface="Verdana"/>
              <a:sym typeface="Verdana"/>
            </a:endParaRPr>
          </a:p>
          <a:p>
            <a:pPr marL="0" lvl="0" indent="0" algn="l" rtl="0">
              <a:lnSpc>
                <a:spcPct val="107000"/>
              </a:lnSpc>
              <a:spcBef>
                <a:spcPts val="0"/>
              </a:spcBef>
              <a:spcAft>
                <a:spcPts val="0"/>
              </a:spcAft>
              <a:buNone/>
            </a:pPr>
            <a:endParaRPr sz="1500">
              <a:highlight>
                <a:srgbClr val="FFFFFF"/>
              </a:highlight>
              <a:latin typeface="Verdana"/>
              <a:ea typeface="Verdana"/>
              <a:cs typeface="Verdana"/>
              <a:sym typeface="Verdana"/>
            </a:endParaRPr>
          </a:p>
          <a:p>
            <a:pPr marL="0" lvl="0" indent="0" algn="l" rtl="0">
              <a:lnSpc>
                <a:spcPct val="107000"/>
              </a:lnSpc>
              <a:spcBef>
                <a:spcPts val="0"/>
              </a:spcBef>
              <a:spcAft>
                <a:spcPts val="0"/>
              </a:spcAft>
              <a:buNone/>
            </a:pPr>
            <a:r>
              <a:rPr lang="en" sz="1500">
                <a:highlight>
                  <a:srgbClr val="FFFFFF"/>
                </a:highlight>
                <a:latin typeface="Verdana"/>
                <a:ea typeface="Verdana"/>
                <a:cs typeface="Verdana"/>
                <a:sym typeface="Verdana"/>
              </a:rPr>
              <a:t>You are not a prude or worse than other women for not liking rough sex.</a:t>
            </a:r>
            <a:endParaRPr sz="1500">
              <a:highlight>
                <a:srgbClr val="FFFFFF"/>
              </a:highlight>
              <a:latin typeface="Verdana"/>
              <a:ea typeface="Verdana"/>
              <a:cs typeface="Verdana"/>
              <a:sym typeface="Verdana"/>
            </a:endParaRPr>
          </a:p>
          <a:p>
            <a:pPr marL="0" lvl="0" indent="0" algn="l" rtl="0">
              <a:spcBef>
                <a:spcPts val="0"/>
              </a:spcBef>
              <a:spcAft>
                <a:spcPts val="0"/>
              </a:spcAft>
              <a:buNone/>
            </a:pPr>
            <a:endParaRPr sz="1500">
              <a:highlight>
                <a:srgbClr val="FFFFFF"/>
              </a:highlight>
              <a:latin typeface="Verdana"/>
              <a:ea typeface="Verdana"/>
              <a:cs typeface="Verdana"/>
              <a:sym typeface="Verdana"/>
            </a:endParaRPr>
          </a:p>
          <a:p>
            <a:pPr marL="0" lvl="0" indent="0" algn="l" rtl="0">
              <a:spcBef>
                <a:spcPts val="0"/>
              </a:spcBef>
              <a:spcAft>
                <a:spcPts val="0"/>
              </a:spcAft>
              <a:buNone/>
            </a:pPr>
            <a:r>
              <a:rPr lang="en" sz="1500">
                <a:highlight>
                  <a:srgbClr val="FFFFFF"/>
                </a:highlight>
                <a:latin typeface="Verdana"/>
                <a:ea typeface="Verdana"/>
                <a:cs typeface="Verdana"/>
                <a:sym typeface="Verdana"/>
              </a:rPr>
              <a:t>The biggest motivation should always be </a:t>
            </a:r>
            <a:r>
              <a:rPr lang="en" sz="1500" b="1">
                <a:highlight>
                  <a:srgbClr val="FFFFFF"/>
                </a:highlight>
                <a:latin typeface="Verdana"/>
                <a:ea typeface="Verdana"/>
                <a:cs typeface="Verdana"/>
                <a:sym typeface="Verdana"/>
              </a:rPr>
              <a:t>pleasure</a:t>
            </a:r>
            <a:r>
              <a:rPr lang="en" sz="1500">
                <a:highlight>
                  <a:srgbClr val="FFFFFF"/>
                </a:highlight>
                <a:latin typeface="Verdana"/>
                <a:ea typeface="Verdana"/>
                <a:cs typeface="Verdana"/>
                <a:sym typeface="Verdana"/>
              </a:rPr>
              <a:t>, if you are with someone who doesn’t give you that or hurts you in bed when you don’t want this, </a:t>
            </a:r>
            <a:r>
              <a:rPr lang="en" sz="1500" b="1">
                <a:highlight>
                  <a:srgbClr val="FFFFFF"/>
                </a:highlight>
                <a:latin typeface="Verdana"/>
                <a:ea typeface="Verdana"/>
                <a:cs typeface="Verdana"/>
                <a:sym typeface="Verdana"/>
              </a:rPr>
              <a:t>you deserve BETTER.</a:t>
            </a:r>
            <a:endParaRPr sz="1500" b="1">
              <a:highlight>
                <a:srgbClr val="FFFFFF"/>
              </a:highlight>
              <a:latin typeface="Verdana"/>
              <a:ea typeface="Verdana"/>
              <a:cs typeface="Verdana"/>
              <a:sym typeface="Verdana"/>
            </a:endParaRPr>
          </a:p>
        </p:txBody>
      </p:sp>
      <p:pic>
        <p:nvPicPr>
          <p:cNvPr id="259" name="Google Shape;259;p36"/>
          <p:cNvPicPr preferRelativeResize="0"/>
          <p:nvPr/>
        </p:nvPicPr>
        <p:blipFill>
          <a:blip r:embed="rId3">
            <a:alphaModFix/>
          </a:blip>
          <a:stretch>
            <a:fillRect/>
          </a:stretch>
        </p:blipFill>
        <p:spPr>
          <a:xfrm>
            <a:off x="4915200" y="2231750"/>
            <a:ext cx="3859151" cy="2804325"/>
          </a:xfrm>
          <a:prstGeom prst="rect">
            <a:avLst/>
          </a:prstGeom>
          <a:noFill/>
          <a:ln>
            <a:noFill/>
          </a:ln>
        </p:spPr>
      </p:pic>
      <p:pic>
        <p:nvPicPr>
          <p:cNvPr id="260" name="Google Shape;260;p36"/>
          <p:cNvPicPr preferRelativeResize="0"/>
          <p:nvPr/>
        </p:nvPicPr>
        <p:blipFill>
          <a:blip r:embed="rId4">
            <a:alphaModFix/>
          </a:blip>
          <a:stretch>
            <a:fillRect/>
          </a:stretch>
        </p:blipFill>
        <p:spPr>
          <a:xfrm>
            <a:off x="4915199" y="114225"/>
            <a:ext cx="1764625" cy="2117525"/>
          </a:xfrm>
          <a:prstGeom prst="rect">
            <a:avLst/>
          </a:prstGeom>
          <a:noFill/>
          <a:ln>
            <a:noFill/>
          </a:ln>
        </p:spPr>
      </p:pic>
      <p:pic>
        <p:nvPicPr>
          <p:cNvPr id="261" name="Google Shape;261;p36"/>
          <p:cNvPicPr preferRelativeResize="0"/>
          <p:nvPr/>
        </p:nvPicPr>
        <p:blipFill>
          <a:blip r:embed="rId5">
            <a:alphaModFix/>
          </a:blip>
          <a:stretch>
            <a:fillRect/>
          </a:stretch>
        </p:blipFill>
        <p:spPr>
          <a:xfrm>
            <a:off x="6679825" y="114225"/>
            <a:ext cx="2154036" cy="21175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7"/>
          <p:cNvSpPr txBox="1">
            <a:spLocks noGrp="1"/>
          </p:cNvSpPr>
          <p:nvPr>
            <p:ph type="title"/>
          </p:nvPr>
        </p:nvSpPr>
        <p:spPr>
          <a:xfrm>
            <a:off x="319500" y="936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Erika Lust: feminist film maker changing the face of porn</a:t>
            </a:r>
            <a:endParaRPr/>
          </a:p>
        </p:txBody>
      </p:sp>
      <p:pic>
        <p:nvPicPr>
          <p:cNvPr id="267" name="Google Shape;267;p37"/>
          <p:cNvPicPr preferRelativeResize="0"/>
          <p:nvPr/>
        </p:nvPicPr>
        <p:blipFill>
          <a:blip r:embed="rId3">
            <a:alphaModFix/>
          </a:blip>
          <a:stretch>
            <a:fillRect/>
          </a:stretch>
        </p:blipFill>
        <p:spPr>
          <a:xfrm>
            <a:off x="456600" y="2305500"/>
            <a:ext cx="3806525" cy="2672200"/>
          </a:xfrm>
          <a:prstGeom prst="rect">
            <a:avLst/>
          </a:prstGeom>
          <a:noFill/>
          <a:ln>
            <a:noFill/>
          </a:ln>
        </p:spPr>
      </p:pic>
      <p:pic>
        <p:nvPicPr>
          <p:cNvPr id="268" name="Google Shape;268;p37"/>
          <p:cNvPicPr preferRelativeResize="0"/>
          <p:nvPr/>
        </p:nvPicPr>
        <p:blipFill>
          <a:blip r:embed="rId4">
            <a:alphaModFix/>
          </a:blip>
          <a:stretch>
            <a:fillRect/>
          </a:stretch>
        </p:blipFill>
        <p:spPr>
          <a:xfrm>
            <a:off x="4509550" y="250775"/>
            <a:ext cx="4576073" cy="2506330"/>
          </a:xfrm>
          <a:prstGeom prst="rect">
            <a:avLst/>
          </a:prstGeom>
          <a:noFill/>
          <a:ln>
            <a:noFill/>
          </a:ln>
        </p:spPr>
      </p:pic>
      <p:sp>
        <p:nvSpPr>
          <p:cNvPr id="269" name="Google Shape;269;p37"/>
          <p:cNvSpPr txBox="1">
            <a:spLocks noGrp="1"/>
          </p:cNvSpPr>
          <p:nvPr>
            <p:ph type="body" idx="1"/>
          </p:nvPr>
        </p:nvSpPr>
        <p:spPr>
          <a:xfrm>
            <a:off x="4572000" y="2967925"/>
            <a:ext cx="4224300" cy="177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Erika Lust creates adult, porn films from a female perspective that serve to empower women to embrace their sexual nature. </a:t>
            </a:r>
            <a:endParaRPr sz="1500"/>
          </a:p>
          <a:p>
            <a:pPr marL="0" lvl="0" indent="0" algn="l" rtl="0">
              <a:spcBef>
                <a:spcPts val="1600"/>
              </a:spcBef>
              <a:spcAft>
                <a:spcPts val="0"/>
              </a:spcAft>
              <a:buNone/>
            </a:pPr>
            <a:r>
              <a:rPr lang="en" sz="1400">
                <a:latin typeface="Arial"/>
                <a:ea typeface="Arial"/>
                <a:cs typeface="Arial"/>
                <a:sym typeface="Arial"/>
              </a:rPr>
              <a:t>Her series XConfessions are inspired by her audience’s real life fantasies.</a:t>
            </a:r>
            <a:endParaRPr sz="1400">
              <a:latin typeface="Arial"/>
              <a:ea typeface="Arial"/>
              <a:cs typeface="Arial"/>
              <a:sym typeface="Arial"/>
            </a:endParaRPr>
          </a:p>
          <a:p>
            <a:pPr marL="0" lvl="0" indent="0" algn="l" rtl="0">
              <a:spcBef>
                <a:spcPts val="1600"/>
              </a:spcBef>
              <a:spcAft>
                <a:spcPts val="0"/>
              </a:spcAft>
              <a:buNone/>
            </a:pPr>
            <a:r>
              <a:rPr lang="en" sz="1100" u="sng">
                <a:solidFill>
                  <a:schemeClr val="hlink"/>
                </a:solidFill>
                <a:latin typeface="Arial"/>
                <a:ea typeface="Arial"/>
                <a:cs typeface="Arial"/>
                <a:sym typeface="Arial"/>
                <a:hlinkClick r:id="rId5"/>
              </a:rPr>
              <a:t>https://erikalust.com/about/</a:t>
            </a:r>
            <a:r>
              <a:rPr lang="en" sz="1400">
                <a:latin typeface="Arial"/>
                <a:ea typeface="Arial"/>
                <a:cs typeface="Arial"/>
                <a:sym typeface="Arial"/>
              </a:rPr>
              <a:t>.</a:t>
            </a:r>
            <a:endParaRPr sz="1400"/>
          </a:p>
          <a:p>
            <a:pPr marL="0" lvl="0" indent="0" algn="l" rtl="0">
              <a:spcBef>
                <a:spcPts val="1600"/>
              </a:spcBef>
              <a:spcAft>
                <a:spcPts val="160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73"/>
        <p:cNvGrpSpPr/>
        <p:nvPr/>
      </p:nvGrpSpPr>
      <p:grpSpPr>
        <a:xfrm>
          <a:off x="0" y="0"/>
          <a:ext cx="0" cy="0"/>
          <a:chOff x="0" y="0"/>
          <a:chExt cx="0" cy="0"/>
        </a:xfrm>
      </p:grpSpPr>
      <p:pic>
        <p:nvPicPr>
          <p:cNvPr id="274" name="Google Shape;274;p38" descr="This talk was given at a local TEDx event, produced independently of the TED Conferences. It’s time for porn to change #changeporn&#10;&#10;Erika Lust is an independent erotic filmmaker and author based in Barcelona. She graduated from Lund University in 1999 with a degree in Political Sciences, and founded Erika Lust Films in 2005. A staunch feminist dissatisfied with the portrayal of women in mainstream adult industry, Erika is committed to infusing intimacy, modernity and beauty into her explicit films.&#10;&#10;About TEDx, x = independently organized event In the spirit of ideas worth spreading, TEDx is a program of local, self-organized events that bring people together to share a TED-like experience. At a TEDx event, TEDTalks video and live speakers combine to spark deep discussion and connection in a small group. These local, self-organized events are branded TEDx, where x = independently organized TED event. The TED Conference provides general guidance for the TEDx program, but individual TEDx events are self-organized.* (*Subject to certain rules and regulations)" title="It's time for porn to change | Erika Lust | TEDxVienna">
            <a:hlinkClick r:id="rId3"/>
          </p:cNvPr>
          <p:cNvPicPr preferRelativeResize="0"/>
          <p:nvPr/>
        </p:nvPicPr>
        <p:blipFill>
          <a:blip r:embed="rId4">
            <a:alphaModFix/>
          </a:blip>
          <a:stretch>
            <a:fillRect/>
          </a:stretch>
        </p:blipFill>
        <p:spPr>
          <a:xfrm>
            <a:off x="1143013" y="0"/>
            <a:ext cx="6857983"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8"/>
        <p:cNvGrpSpPr/>
        <p:nvPr/>
      </p:nvGrpSpPr>
      <p:grpSpPr>
        <a:xfrm>
          <a:off x="0" y="0"/>
          <a:ext cx="0" cy="0"/>
          <a:chOff x="0" y="0"/>
          <a:chExt cx="0" cy="0"/>
        </a:xfrm>
      </p:grpSpPr>
      <p:sp>
        <p:nvSpPr>
          <p:cNvPr id="279" name="Google Shape;279;p39"/>
          <p:cNvSpPr txBox="1"/>
          <p:nvPr/>
        </p:nvSpPr>
        <p:spPr>
          <a:xfrm>
            <a:off x="4572000" y="202575"/>
            <a:ext cx="3709500" cy="202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800" b="1">
                <a:latin typeface="Lato"/>
                <a:ea typeface="Lato"/>
                <a:cs typeface="Lato"/>
                <a:sym typeface="Lato"/>
              </a:rPr>
              <a:t>Common myths about sex </a:t>
            </a:r>
            <a:endParaRPr sz="4400" b="1">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3"/>
        <p:cNvGrpSpPr/>
        <p:nvPr/>
      </p:nvGrpSpPr>
      <p:grpSpPr>
        <a:xfrm>
          <a:off x="0" y="0"/>
          <a:ext cx="0" cy="0"/>
          <a:chOff x="0" y="0"/>
          <a:chExt cx="0" cy="0"/>
        </a:xfrm>
      </p:grpSpPr>
      <p:pic>
        <p:nvPicPr>
          <p:cNvPr id="284" name="Google Shape;284;p40"/>
          <p:cNvPicPr preferRelativeResize="0"/>
          <p:nvPr/>
        </p:nvPicPr>
        <p:blipFill rotWithShape="1">
          <a:blip r:embed="rId4">
            <a:alphaModFix/>
          </a:blip>
          <a:srcRect l="-21947" r="-29936"/>
          <a:stretch/>
        </p:blipFill>
        <p:spPr>
          <a:xfrm>
            <a:off x="-109164" y="23275"/>
            <a:ext cx="9362326" cy="5096951"/>
          </a:xfrm>
          <a:prstGeom prst="rect">
            <a:avLst/>
          </a:prstGeom>
          <a:noFill/>
          <a:ln>
            <a:noFill/>
          </a:ln>
        </p:spPr>
      </p:pic>
      <p:pic>
        <p:nvPicPr>
          <p:cNvPr id="285" name="Google Shape;285;p40" descr="Piece of duct tape sticking a note to the slide"/>
          <p:cNvPicPr preferRelativeResize="0"/>
          <p:nvPr/>
        </p:nvPicPr>
        <p:blipFill rotWithShape="1">
          <a:blip r:embed="rId5">
            <a:alphaModFix/>
          </a:blip>
          <a:srcRect l="9244" t="5926" r="2118" b="10011"/>
          <a:stretch/>
        </p:blipFill>
        <p:spPr>
          <a:xfrm rot="154828">
            <a:off x="3536000" y="147301"/>
            <a:ext cx="2072000" cy="736050"/>
          </a:xfrm>
          <a:prstGeom prst="rect">
            <a:avLst/>
          </a:prstGeom>
          <a:noFill/>
          <a:ln>
            <a:noFill/>
          </a:ln>
        </p:spPr>
      </p:pic>
      <p:sp>
        <p:nvSpPr>
          <p:cNvPr id="286" name="Google Shape;286;p40"/>
          <p:cNvSpPr txBox="1">
            <a:spLocks noGrp="1"/>
          </p:cNvSpPr>
          <p:nvPr>
            <p:ph type="body" idx="4294967295"/>
          </p:nvPr>
        </p:nvSpPr>
        <p:spPr>
          <a:xfrm>
            <a:off x="1745825" y="929625"/>
            <a:ext cx="5265300" cy="364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Georgia"/>
                <a:ea typeface="Georgia"/>
                <a:cs typeface="Georgia"/>
                <a:sym typeface="Georgia"/>
              </a:rPr>
              <a:t>“</a:t>
            </a:r>
            <a:r>
              <a:rPr lang="en" sz="1700" b="1">
                <a:latin typeface="Georgia"/>
                <a:ea typeface="Georgia"/>
                <a:cs typeface="Georgia"/>
                <a:sym typeface="Georgia"/>
              </a:rPr>
              <a:t>Popping your cherry”</a:t>
            </a:r>
            <a:endParaRPr sz="1700" b="1">
              <a:latin typeface="Georgia"/>
              <a:ea typeface="Georgia"/>
              <a:cs typeface="Georgia"/>
              <a:sym typeface="Georgia"/>
            </a:endParaRPr>
          </a:p>
          <a:p>
            <a:pPr marL="0" lvl="0" indent="0" algn="l" rtl="0">
              <a:spcBef>
                <a:spcPts val="1600"/>
              </a:spcBef>
              <a:spcAft>
                <a:spcPts val="0"/>
              </a:spcAft>
              <a:buNone/>
            </a:pPr>
            <a:r>
              <a:rPr lang="en" sz="1400">
                <a:latin typeface="Georgia"/>
                <a:ea typeface="Georgia"/>
                <a:cs typeface="Georgia"/>
                <a:sym typeface="Georgia"/>
              </a:rPr>
              <a:t>Aka </a:t>
            </a:r>
            <a:r>
              <a:rPr lang="en" sz="1400" b="1">
                <a:latin typeface="Georgia"/>
                <a:ea typeface="Georgia"/>
                <a:cs typeface="Georgia"/>
                <a:sym typeface="Georgia"/>
              </a:rPr>
              <a:t>breaking your hymen</a:t>
            </a:r>
            <a:endParaRPr sz="1400" b="1">
              <a:latin typeface="Georgia"/>
              <a:ea typeface="Georgia"/>
              <a:cs typeface="Georgia"/>
              <a:sym typeface="Georgia"/>
            </a:endParaRPr>
          </a:p>
          <a:p>
            <a:pPr marL="0" lvl="0" indent="0" algn="l" rtl="0">
              <a:spcBef>
                <a:spcPts val="1600"/>
              </a:spcBef>
              <a:spcAft>
                <a:spcPts val="0"/>
              </a:spcAft>
              <a:buNone/>
            </a:pPr>
            <a:r>
              <a:rPr lang="en" sz="1400">
                <a:solidFill>
                  <a:srgbClr val="333333"/>
                </a:solidFill>
                <a:highlight>
                  <a:srgbClr val="FFFFFF"/>
                </a:highlight>
                <a:latin typeface="Georgia"/>
                <a:ea typeface="Georgia"/>
                <a:cs typeface="Georgia"/>
                <a:sym typeface="Georgia"/>
              </a:rPr>
              <a:t>Hymens tend to be a layer of thin tissue that surrounds the vaginal opening, with a hole in the centre. </a:t>
            </a:r>
            <a:endParaRPr sz="1400">
              <a:solidFill>
                <a:srgbClr val="333333"/>
              </a:solidFill>
              <a:highlight>
                <a:srgbClr val="FFFFFF"/>
              </a:highlight>
              <a:latin typeface="Georgia"/>
              <a:ea typeface="Georgia"/>
              <a:cs typeface="Georgia"/>
              <a:sym typeface="Georgia"/>
            </a:endParaRPr>
          </a:p>
          <a:p>
            <a:pPr marL="0" lvl="0" indent="0" algn="l" rtl="0">
              <a:spcBef>
                <a:spcPts val="1600"/>
              </a:spcBef>
              <a:spcAft>
                <a:spcPts val="0"/>
              </a:spcAft>
              <a:buNone/>
            </a:pPr>
            <a:r>
              <a:rPr lang="en" sz="1400">
                <a:solidFill>
                  <a:srgbClr val="333333"/>
                </a:solidFill>
                <a:highlight>
                  <a:srgbClr val="FFFFFF"/>
                </a:highlight>
                <a:latin typeface="Georgia"/>
                <a:ea typeface="Georgia"/>
                <a:cs typeface="Georgia"/>
                <a:sym typeface="Georgia"/>
              </a:rPr>
              <a:t>Some people have thicker layers of tissue than others, and some have layers so small that it seems they have no hymen at all. </a:t>
            </a:r>
            <a:endParaRPr sz="1400">
              <a:solidFill>
                <a:srgbClr val="333333"/>
              </a:solidFill>
              <a:highlight>
                <a:srgbClr val="FFFFFF"/>
              </a:highlight>
              <a:latin typeface="Georgia"/>
              <a:ea typeface="Georgia"/>
              <a:cs typeface="Georgia"/>
              <a:sym typeface="Georgia"/>
            </a:endParaRPr>
          </a:p>
          <a:p>
            <a:pPr marL="0" lvl="0" indent="0" algn="l" rtl="0">
              <a:spcBef>
                <a:spcPts val="1600"/>
              </a:spcBef>
              <a:spcAft>
                <a:spcPts val="0"/>
              </a:spcAft>
              <a:buNone/>
            </a:pPr>
            <a:r>
              <a:rPr lang="en" sz="1400">
                <a:solidFill>
                  <a:srgbClr val="333333"/>
                </a:solidFill>
                <a:highlight>
                  <a:srgbClr val="FFFFFF"/>
                </a:highlight>
                <a:latin typeface="Georgia"/>
                <a:ea typeface="Georgia"/>
                <a:cs typeface="Georgia"/>
                <a:sym typeface="Georgia"/>
              </a:rPr>
              <a:t>Having a broken hymen is not a sign that you are not a virgin. Many women’s have already broken due to physical activity, putting in a tampon or masturbation. </a:t>
            </a:r>
            <a:endParaRPr sz="1400">
              <a:solidFill>
                <a:srgbClr val="333333"/>
              </a:solidFill>
              <a:highlight>
                <a:srgbClr val="FFFFFF"/>
              </a:highlight>
              <a:latin typeface="Georgia"/>
              <a:ea typeface="Georgia"/>
              <a:cs typeface="Georgia"/>
              <a:sym typeface="Georgia"/>
            </a:endParaRPr>
          </a:p>
          <a:p>
            <a:pPr marL="0" lvl="0" indent="0" algn="l" rtl="0">
              <a:spcBef>
                <a:spcPts val="1600"/>
              </a:spcBef>
              <a:spcAft>
                <a:spcPts val="0"/>
              </a:spcAft>
              <a:buNone/>
            </a:pPr>
            <a:r>
              <a:rPr lang="en" sz="1400">
                <a:solidFill>
                  <a:srgbClr val="333333"/>
                </a:solidFill>
                <a:highlight>
                  <a:srgbClr val="FFFFFF"/>
                </a:highlight>
                <a:latin typeface="Georgia"/>
                <a:ea typeface="Georgia"/>
                <a:cs typeface="Georgia"/>
                <a:sym typeface="Georgia"/>
              </a:rPr>
              <a:t>So, some women do bleed when losing their virginity, others do not.</a:t>
            </a:r>
            <a:endParaRPr sz="1400">
              <a:solidFill>
                <a:srgbClr val="333333"/>
              </a:solidFill>
              <a:highlight>
                <a:srgbClr val="FFFFFF"/>
              </a:highlight>
              <a:latin typeface="Georgia"/>
              <a:ea typeface="Georgia"/>
              <a:cs typeface="Georgia"/>
              <a:sym typeface="Georgia"/>
            </a:endParaRPr>
          </a:p>
          <a:p>
            <a:pPr marL="0" lvl="0" indent="0" algn="l" rtl="0">
              <a:spcBef>
                <a:spcPts val="1600"/>
              </a:spcBef>
              <a:spcAft>
                <a:spcPts val="1600"/>
              </a:spcAft>
              <a:buNone/>
            </a:pPr>
            <a:endParaRPr sz="1300">
              <a:solidFill>
                <a:srgbClr val="333333"/>
              </a:solidFill>
              <a:highlight>
                <a:srgbClr val="FFFFFF"/>
              </a:highlight>
              <a:latin typeface="Georgia"/>
              <a:ea typeface="Georgia"/>
              <a:cs typeface="Georgia"/>
              <a:sym typeface="Georgia"/>
            </a:endParaRPr>
          </a:p>
        </p:txBody>
      </p:sp>
      <p:sp>
        <p:nvSpPr>
          <p:cNvPr id="287" name="Google Shape;287;p40"/>
          <p:cNvSpPr txBox="1"/>
          <p:nvPr/>
        </p:nvSpPr>
        <p:spPr>
          <a:xfrm>
            <a:off x="3586200" y="247425"/>
            <a:ext cx="1971600" cy="68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Lato"/>
                <a:ea typeface="Lato"/>
                <a:cs typeface="Lato"/>
                <a:sym typeface="Lato"/>
              </a:rPr>
              <a:t>Myths about Sex</a:t>
            </a:r>
            <a:endParaRPr sz="1800" b="1">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1"/>
        <p:cNvGrpSpPr/>
        <p:nvPr/>
      </p:nvGrpSpPr>
      <p:grpSpPr>
        <a:xfrm>
          <a:off x="0" y="0"/>
          <a:ext cx="0" cy="0"/>
          <a:chOff x="0" y="0"/>
          <a:chExt cx="0" cy="0"/>
        </a:xfrm>
      </p:grpSpPr>
      <p:pic>
        <p:nvPicPr>
          <p:cNvPr id="292" name="Google Shape;292;p41"/>
          <p:cNvPicPr preferRelativeResize="0"/>
          <p:nvPr/>
        </p:nvPicPr>
        <p:blipFill rotWithShape="1">
          <a:blip r:embed="rId4">
            <a:alphaModFix/>
          </a:blip>
          <a:srcRect l="-21947" r="-29936"/>
          <a:stretch/>
        </p:blipFill>
        <p:spPr>
          <a:xfrm>
            <a:off x="591678" y="0"/>
            <a:ext cx="8064822" cy="5143500"/>
          </a:xfrm>
          <a:prstGeom prst="rect">
            <a:avLst/>
          </a:prstGeom>
          <a:noFill/>
          <a:ln>
            <a:noFill/>
          </a:ln>
        </p:spPr>
      </p:pic>
      <p:pic>
        <p:nvPicPr>
          <p:cNvPr id="293" name="Google Shape;293;p41" descr="Piece of duct tape sticking a note to the slide"/>
          <p:cNvPicPr preferRelativeResize="0"/>
          <p:nvPr/>
        </p:nvPicPr>
        <p:blipFill rotWithShape="1">
          <a:blip r:embed="rId5">
            <a:alphaModFix/>
          </a:blip>
          <a:srcRect l="9244" t="5926" r="2118" b="10011"/>
          <a:stretch/>
        </p:blipFill>
        <p:spPr>
          <a:xfrm rot="154828">
            <a:off x="3536000" y="147301"/>
            <a:ext cx="2072000" cy="736050"/>
          </a:xfrm>
          <a:prstGeom prst="rect">
            <a:avLst/>
          </a:prstGeom>
          <a:noFill/>
          <a:ln>
            <a:noFill/>
          </a:ln>
        </p:spPr>
      </p:pic>
      <p:sp>
        <p:nvSpPr>
          <p:cNvPr id="294" name="Google Shape;294;p41"/>
          <p:cNvSpPr txBox="1">
            <a:spLocks noGrp="1"/>
          </p:cNvSpPr>
          <p:nvPr>
            <p:ph type="body" idx="4294967295"/>
          </p:nvPr>
        </p:nvSpPr>
        <p:spPr>
          <a:xfrm>
            <a:off x="2242275" y="929625"/>
            <a:ext cx="4570800" cy="393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 sz="1500" b="1">
                <a:latin typeface="Georgia"/>
                <a:ea typeface="Georgia"/>
                <a:cs typeface="Georgia"/>
                <a:sym typeface="Georgia"/>
              </a:rPr>
            </a:br>
            <a:r>
              <a:rPr lang="en" sz="1500" b="1">
                <a:latin typeface="Georgia"/>
                <a:ea typeface="Georgia"/>
                <a:cs typeface="Georgia"/>
                <a:sym typeface="Georgia"/>
              </a:rPr>
              <a:t>“You can get an STI from a toilet seat”</a:t>
            </a:r>
            <a:endParaRPr sz="1500" b="1">
              <a:latin typeface="Georgia"/>
              <a:ea typeface="Georgia"/>
              <a:cs typeface="Georgia"/>
              <a:sym typeface="Georgia"/>
            </a:endParaRPr>
          </a:p>
          <a:p>
            <a:pPr marL="0" lvl="0" indent="0" algn="l" rtl="0">
              <a:spcBef>
                <a:spcPts val="1600"/>
              </a:spcBef>
              <a:spcAft>
                <a:spcPts val="0"/>
              </a:spcAft>
              <a:buNone/>
            </a:pPr>
            <a:r>
              <a:rPr lang="en" sz="1500">
                <a:solidFill>
                  <a:srgbClr val="000000"/>
                </a:solidFill>
                <a:latin typeface="Raleway"/>
                <a:ea typeface="Raleway"/>
                <a:cs typeface="Raleway"/>
                <a:sym typeface="Raleway"/>
              </a:rPr>
              <a:t>You get STIs by having sex (vaginal, oral or anal) or by skin-to-skin touching--not from toilet seats.</a:t>
            </a:r>
            <a:endParaRPr sz="1500">
              <a:solidFill>
                <a:srgbClr val="000000"/>
              </a:solidFill>
              <a:latin typeface="Raleway"/>
              <a:ea typeface="Raleway"/>
              <a:cs typeface="Raleway"/>
              <a:sym typeface="Raleway"/>
            </a:endParaRPr>
          </a:p>
          <a:p>
            <a:pPr marL="0" lvl="0" indent="0" algn="l" rtl="0">
              <a:spcBef>
                <a:spcPts val="1600"/>
              </a:spcBef>
              <a:spcAft>
                <a:spcPts val="0"/>
              </a:spcAft>
              <a:buClr>
                <a:schemeClr val="dk2"/>
              </a:buClr>
              <a:buSzPts val="1100"/>
              <a:buFont typeface="Arial"/>
              <a:buNone/>
            </a:pPr>
            <a:r>
              <a:rPr lang="en" sz="1500" b="1">
                <a:latin typeface="Georgia"/>
                <a:ea typeface="Georgia"/>
                <a:cs typeface="Georgia"/>
                <a:sym typeface="Georgia"/>
              </a:rPr>
              <a:t>“You can’t get an STI through oral sex”</a:t>
            </a:r>
            <a:endParaRPr sz="1500" b="1">
              <a:latin typeface="Georgia"/>
              <a:ea typeface="Georgia"/>
              <a:cs typeface="Georgia"/>
              <a:sym typeface="Georgia"/>
            </a:endParaRPr>
          </a:p>
          <a:p>
            <a:pPr marL="0" lvl="0" indent="0" algn="l" rtl="0">
              <a:spcBef>
                <a:spcPts val="1600"/>
              </a:spcBef>
              <a:spcAft>
                <a:spcPts val="0"/>
              </a:spcAft>
              <a:buClr>
                <a:schemeClr val="dk2"/>
              </a:buClr>
              <a:buSzPts val="1100"/>
              <a:buFont typeface="Arial"/>
              <a:buNone/>
            </a:pPr>
            <a:r>
              <a:rPr lang="en" sz="1500">
                <a:solidFill>
                  <a:srgbClr val="000000"/>
                </a:solidFill>
                <a:latin typeface="Raleway"/>
                <a:ea typeface="Raleway"/>
                <a:cs typeface="Raleway"/>
                <a:sym typeface="Raleway"/>
              </a:rPr>
              <a:t>During oral sex, you can give your partner your STI and you can get theirs. Not all STIs are transmitted through oral sex, but some are. For example, if your partner has a cold sore (oral herpes) and performs oral sex on you, you could become infected with herpes in your genital area.</a:t>
            </a:r>
            <a:endParaRPr>
              <a:solidFill>
                <a:srgbClr val="000000"/>
              </a:solidFill>
              <a:latin typeface="Raleway"/>
              <a:ea typeface="Raleway"/>
              <a:cs typeface="Raleway"/>
              <a:sym typeface="Raleway"/>
            </a:endParaRPr>
          </a:p>
          <a:p>
            <a:pPr marL="0" lvl="0" indent="0" algn="l" rtl="0">
              <a:spcBef>
                <a:spcPts val="1600"/>
              </a:spcBef>
              <a:spcAft>
                <a:spcPts val="0"/>
              </a:spcAft>
              <a:buNone/>
            </a:pPr>
            <a:endParaRPr sz="1500">
              <a:solidFill>
                <a:srgbClr val="000000"/>
              </a:solidFill>
              <a:latin typeface="Raleway"/>
              <a:ea typeface="Raleway"/>
              <a:cs typeface="Raleway"/>
              <a:sym typeface="Raleway"/>
            </a:endParaRPr>
          </a:p>
          <a:p>
            <a:pPr marL="0" lvl="0" indent="0" algn="l" rtl="0">
              <a:spcBef>
                <a:spcPts val="1600"/>
              </a:spcBef>
              <a:spcAft>
                <a:spcPts val="1600"/>
              </a:spcAft>
              <a:buNone/>
            </a:pPr>
            <a:endParaRPr sz="1300">
              <a:solidFill>
                <a:srgbClr val="333333"/>
              </a:solidFill>
              <a:highlight>
                <a:srgbClr val="FFFFFF"/>
              </a:highlight>
              <a:latin typeface="Georgia"/>
              <a:ea typeface="Georgia"/>
              <a:cs typeface="Georgia"/>
              <a:sym typeface="Georgia"/>
            </a:endParaRPr>
          </a:p>
        </p:txBody>
      </p:sp>
      <p:sp>
        <p:nvSpPr>
          <p:cNvPr id="295" name="Google Shape;295;p41"/>
          <p:cNvSpPr txBox="1"/>
          <p:nvPr/>
        </p:nvSpPr>
        <p:spPr>
          <a:xfrm>
            <a:off x="3586200" y="247425"/>
            <a:ext cx="1971600" cy="68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Lato"/>
                <a:ea typeface="Lato"/>
                <a:cs typeface="Lato"/>
                <a:sym typeface="Lato"/>
              </a:rPr>
              <a:t>Myths about Sex</a:t>
            </a:r>
            <a:endParaRPr sz="1800" b="1">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6"/>
        <p:cNvGrpSpPr/>
        <p:nvPr/>
      </p:nvGrpSpPr>
      <p:grpSpPr>
        <a:xfrm>
          <a:off x="0" y="0"/>
          <a:ext cx="0" cy="0"/>
          <a:chOff x="0" y="0"/>
          <a:chExt cx="0" cy="0"/>
        </a:xfrm>
      </p:grpSpPr>
      <p:pic>
        <p:nvPicPr>
          <p:cNvPr id="87" name="Google Shape;87;p15"/>
          <p:cNvPicPr preferRelativeResize="0"/>
          <p:nvPr/>
        </p:nvPicPr>
        <p:blipFill rotWithShape="1">
          <a:blip r:embed="rId3">
            <a:alphaModFix/>
          </a:blip>
          <a:srcRect t="24272" b="10196"/>
          <a:stretch/>
        </p:blipFill>
        <p:spPr>
          <a:xfrm>
            <a:off x="-38400" y="0"/>
            <a:ext cx="9220800" cy="4080800"/>
          </a:xfrm>
          <a:prstGeom prst="rect">
            <a:avLst/>
          </a:prstGeom>
          <a:noFill/>
          <a:ln>
            <a:noFill/>
          </a:ln>
        </p:spPr>
      </p:pic>
      <p:sp>
        <p:nvSpPr>
          <p:cNvPr id="88" name="Google Shape;88;p15"/>
          <p:cNvSpPr txBox="1"/>
          <p:nvPr/>
        </p:nvSpPr>
        <p:spPr>
          <a:xfrm>
            <a:off x="136500" y="4316900"/>
            <a:ext cx="8871000" cy="505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2"/>
              </a:buClr>
              <a:buSzPts val="1100"/>
              <a:buFont typeface="Arial"/>
              <a:buNone/>
            </a:pPr>
            <a:r>
              <a:rPr lang="en" sz="2500" b="1">
                <a:solidFill>
                  <a:schemeClr val="lt1"/>
                </a:solidFill>
              </a:rPr>
              <a:t>There are as many definitions of sex as there are people!</a:t>
            </a:r>
            <a:endParaRPr sz="2100">
              <a:solidFill>
                <a:schemeClr val="lt1"/>
              </a:solidFill>
              <a:latin typeface="Lato"/>
              <a:ea typeface="Lato"/>
              <a:cs typeface="Lato"/>
              <a:sym typeface="La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9"/>
        <p:cNvGrpSpPr/>
        <p:nvPr/>
      </p:nvGrpSpPr>
      <p:grpSpPr>
        <a:xfrm>
          <a:off x="0" y="0"/>
          <a:ext cx="0" cy="0"/>
          <a:chOff x="0" y="0"/>
          <a:chExt cx="0" cy="0"/>
        </a:xfrm>
      </p:grpSpPr>
      <p:pic>
        <p:nvPicPr>
          <p:cNvPr id="300" name="Google Shape;300;p42"/>
          <p:cNvPicPr preferRelativeResize="0"/>
          <p:nvPr/>
        </p:nvPicPr>
        <p:blipFill rotWithShape="1">
          <a:blip r:embed="rId4">
            <a:alphaModFix/>
          </a:blip>
          <a:srcRect l="-21947" r="-29936"/>
          <a:stretch/>
        </p:blipFill>
        <p:spPr>
          <a:xfrm>
            <a:off x="591678" y="0"/>
            <a:ext cx="8064822" cy="5143500"/>
          </a:xfrm>
          <a:prstGeom prst="rect">
            <a:avLst/>
          </a:prstGeom>
          <a:noFill/>
          <a:ln>
            <a:noFill/>
          </a:ln>
        </p:spPr>
      </p:pic>
      <p:pic>
        <p:nvPicPr>
          <p:cNvPr id="301" name="Google Shape;301;p42" descr="Piece of duct tape sticking a note to the slide"/>
          <p:cNvPicPr preferRelativeResize="0"/>
          <p:nvPr/>
        </p:nvPicPr>
        <p:blipFill rotWithShape="1">
          <a:blip r:embed="rId5">
            <a:alphaModFix/>
          </a:blip>
          <a:srcRect l="9244" t="5926" r="2118" b="10011"/>
          <a:stretch/>
        </p:blipFill>
        <p:spPr>
          <a:xfrm rot="154828">
            <a:off x="3536000" y="147301"/>
            <a:ext cx="2072000" cy="736050"/>
          </a:xfrm>
          <a:prstGeom prst="rect">
            <a:avLst/>
          </a:prstGeom>
          <a:noFill/>
          <a:ln>
            <a:noFill/>
          </a:ln>
        </p:spPr>
      </p:pic>
      <p:sp>
        <p:nvSpPr>
          <p:cNvPr id="302" name="Google Shape;302;p42"/>
          <p:cNvSpPr txBox="1">
            <a:spLocks noGrp="1"/>
          </p:cNvSpPr>
          <p:nvPr>
            <p:ph type="body" idx="4294967295"/>
          </p:nvPr>
        </p:nvSpPr>
        <p:spPr>
          <a:xfrm>
            <a:off x="2066575" y="929625"/>
            <a:ext cx="4746600" cy="364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Georgia"/>
                <a:ea typeface="Georgia"/>
                <a:cs typeface="Georgia"/>
                <a:sym typeface="Georgia"/>
              </a:rPr>
              <a:t>“Blue balls is a medical condition”</a:t>
            </a:r>
            <a:endParaRPr sz="1600" b="1">
              <a:latin typeface="Georgia"/>
              <a:ea typeface="Georgia"/>
              <a:cs typeface="Georgia"/>
              <a:sym typeface="Georgia"/>
            </a:endParaRPr>
          </a:p>
          <a:p>
            <a:pPr marL="0" lvl="0" indent="0" algn="l" rtl="0">
              <a:spcBef>
                <a:spcPts val="1600"/>
              </a:spcBef>
              <a:spcAft>
                <a:spcPts val="0"/>
              </a:spcAft>
              <a:buNone/>
            </a:pPr>
            <a:r>
              <a:rPr lang="en" sz="1400">
                <a:solidFill>
                  <a:srgbClr val="000000"/>
                </a:solidFill>
                <a:latin typeface="Raleway"/>
                <a:ea typeface="Raleway"/>
                <a:cs typeface="Raleway"/>
                <a:sym typeface="Raleway"/>
              </a:rPr>
              <a:t>FACT! But . . . not a serious one. The correct medical term for "blue balls" is vasocongestion. This happens when blood builds up in the testicles and/or prostate when a male gets aroused ("turned on") but doesn't ejaculate. It is often accompanied by a cramp-like ache and pain or tenderness in the groin area. While this can be uncomfortable, it is </a:t>
            </a:r>
            <a:r>
              <a:rPr lang="en" sz="1400" b="1" u="sng">
                <a:solidFill>
                  <a:srgbClr val="000000"/>
                </a:solidFill>
                <a:latin typeface="Raleway"/>
                <a:ea typeface="Raleway"/>
                <a:cs typeface="Raleway"/>
                <a:sym typeface="Raleway"/>
              </a:rPr>
              <a:t>not</a:t>
            </a:r>
            <a:r>
              <a:rPr lang="en" sz="1400">
                <a:solidFill>
                  <a:srgbClr val="000000"/>
                </a:solidFill>
                <a:latin typeface="Raleway"/>
                <a:ea typeface="Raleway"/>
                <a:cs typeface="Raleway"/>
                <a:sym typeface="Raleway"/>
              </a:rPr>
              <a:t> a serious condition and </a:t>
            </a:r>
            <a:r>
              <a:rPr lang="en" sz="1400" b="1" u="sng">
                <a:solidFill>
                  <a:srgbClr val="000000"/>
                </a:solidFill>
                <a:latin typeface="Raleway"/>
                <a:ea typeface="Raleway"/>
                <a:cs typeface="Raleway"/>
                <a:sym typeface="Raleway"/>
              </a:rPr>
              <a:t>is not an excuse to pressure a partner into sex</a:t>
            </a:r>
            <a:r>
              <a:rPr lang="en" sz="1400">
                <a:solidFill>
                  <a:srgbClr val="000000"/>
                </a:solidFill>
                <a:latin typeface="Raleway"/>
                <a:ea typeface="Raleway"/>
                <a:cs typeface="Raleway"/>
                <a:sym typeface="Raleway"/>
              </a:rPr>
              <a:t>. There are two ways to get rid of this problem--a guy can masturbate until he ejaculates, or just let the feelings of arousal go away on their own.It should be noted that girls can have the same pain and discomfort from getting aroused and not having an orgasm as well.</a:t>
            </a:r>
            <a:r>
              <a:rPr lang="en" sz="1700">
                <a:solidFill>
                  <a:srgbClr val="000000"/>
                </a:solidFill>
                <a:latin typeface="Raleway"/>
                <a:ea typeface="Raleway"/>
                <a:cs typeface="Raleway"/>
                <a:sym typeface="Raleway"/>
              </a:rPr>
              <a:t>.</a:t>
            </a:r>
            <a:endParaRPr sz="2000">
              <a:solidFill>
                <a:srgbClr val="000000"/>
              </a:solidFill>
              <a:latin typeface="Raleway"/>
              <a:ea typeface="Raleway"/>
              <a:cs typeface="Raleway"/>
              <a:sym typeface="Raleway"/>
            </a:endParaRPr>
          </a:p>
          <a:p>
            <a:pPr marL="0" lvl="0" indent="0" algn="l" rtl="0">
              <a:spcBef>
                <a:spcPts val="1600"/>
              </a:spcBef>
              <a:spcAft>
                <a:spcPts val="0"/>
              </a:spcAft>
              <a:buNone/>
            </a:pPr>
            <a:endParaRPr sz="1500">
              <a:solidFill>
                <a:srgbClr val="000000"/>
              </a:solidFill>
              <a:latin typeface="Raleway"/>
              <a:ea typeface="Raleway"/>
              <a:cs typeface="Raleway"/>
              <a:sym typeface="Raleway"/>
            </a:endParaRPr>
          </a:p>
          <a:p>
            <a:pPr marL="0" lvl="0" indent="0" algn="l" rtl="0">
              <a:spcBef>
                <a:spcPts val="1600"/>
              </a:spcBef>
              <a:spcAft>
                <a:spcPts val="1600"/>
              </a:spcAft>
              <a:buNone/>
            </a:pPr>
            <a:endParaRPr sz="1300">
              <a:solidFill>
                <a:srgbClr val="333333"/>
              </a:solidFill>
              <a:highlight>
                <a:srgbClr val="FFFFFF"/>
              </a:highlight>
              <a:latin typeface="Georgia"/>
              <a:ea typeface="Georgia"/>
              <a:cs typeface="Georgia"/>
              <a:sym typeface="Georgia"/>
            </a:endParaRPr>
          </a:p>
        </p:txBody>
      </p:sp>
      <p:sp>
        <p:nvSpPr>
          <p:cNvPr id="303" name="Google Shape;303;p42"/>
          <p:cNvSpPr txBox="1"/>
          <p:nvPr/>
        </p:nvSpPr>
        <p:spPr>
          <a:xfrm>
            <a:off x="3586200" y="247425"/>
            <a:ext cx="1971600" cy="68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Lato"/>
                <a:ea typeface="Lato"/>
                <a:cs typeface="Lato"/>
                <a:sym typeface="Lato"/>
              </a:rPr>
              <a:t>Myths about Sex</a:t>
            </a:r>
            <a:endParaRPr sz="1800" b="1">
              <a:latin typeface="Lato"/>
              <a:ea typeface="Lato"/>
              <a:cs typeface="Lato"/>
              <a:sym typeface="La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7"/>
        <p:cNvGrpSpPr/>
        <p:nvPr/>
      </p:nvGrpSpPr>
      <p:grpSpPr>
        <a:xfrm>
          <a:off x="0" y="0"/>
          <a:ext cx="0" cy="0"/>
          <a:chOff x="0" y="0"/>
          <a:chExt cx="0" cy="0"/>
        </a:xfrm>
      </p:grpSpPr>
      <p:sp>
        <p:nvSpPr>
          <p:cNvPr id="308" name="Google Shape;308;p43"/>
          <p:cNvSpPr txBox="1"/>
          <p:nvPr/>
        </p:nvSpPr>
        <p:spPr>
          <a:xfrm>
            <a:off x="230175" y="239550"/>
            <a:ext cx="1930500" cy="202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100" b="1">
                <a:latin typeface="Lato"/>
                <a:ea typeface="Lato"/>
                <a:cs typeface="Lato"/>
                <a:sym typeface="Lato"/>
              </a:rPr>
              <a:t>Safe Sex</a:t>
            </a:r>
            <a:endParaRPr sz="6700" b="1">
              <a:latin typeface="Lato"/>
              <a:ea typeface="Lato"/>
              <a:cs typeface="Lato"/>
              <a:sym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2"/>
        <p:cNvGrpSpPr/>
        <p:nvPr/>
      </p:nvGrpSpPr>
      <p:grpSpPr>
        <a:xfrm>
          <a:off x="0" y="0"/>
          <a:ext cx="0" cy="0"/>
          <a:chOff x="0" y="0"/>
          <a:chExt cx="0" cy="0"/>
        </a:xfrm>
      </p:grpSpPr>
      <p:pic>
        <p:nvPicPr>
          <p:cNvPr id="313" name="Google Shape;313;p44"/>
          <p:cNvPicPr preferRelativeResize="0"/>
          <p:nvPr/>
        </p:nvPicPr>
        <p:blipFill>
          <a:blip r:embed="rId3">
            <a:alphaModFix/>
          </a:blip>
          <a:stretch>
            <a:fillRect/>
          </a:stretch>
        </p:blipFill>
        <p:spPr>
          <a:xfrm>
            <a:off x="582450" y="162725"/>
            <a:ext cx="3989550" cy="4818049"/>
          </a:xfrm>
          <a:prstGeom prst="rect">
            <a:avLst/>
          </a:prstGeom>
          <a:noFill/>
          <a:ln>
            <a:noFill/>
          </a:ln>
        </p:spPr>
      </p:pic>
      <p:pic>
        <p:nvPicPr>
          <p:cNvPr id="314" name="Google Shape;314;p44" descr="Piece of duct tape sticking a note to the slide"/>
          <p:cNvPicPr preferRelativeResize="0"/>
          <p:nvPr/>
        </p:nvPicPr>
        <p:blipFill rotWithShape="1">
          <a:blip r:embed="rId4">
            <a:alphaModFix/>
          </a:blip>
          <a:srcRect l="9244" t="5926" r="2118" b="10011"/>
          <a:stretch/>
        </p:blipFill>
        <p:spPr>
          <a:xfrm rot="154828">
            <a:off x="1541225" y="130851"/>
            <a:ext cx="2072000" cy="736050"/>
          </a:xfrm>
          <a:prstGeom prst="rect">
            <a:avLst/>
          </a:prstGeom>
          <a:noFill/>
          <a:ln>
            <a:noFill/>
          </a:ln>
        </p:spPr>
      </p:pic>
      <p:sp>
        <p:nvSpPr>
          <p:cNvPr id="315" name="Google Shape;315;p44"/>
          <p:cNvSpPr txBox="1"/>
          <p:nvPr/>
        </p:nvSpPr>
        <p:spPr>
          <a:xfrm>
            <a:off x="1308050" y="687400"/>
            <a:ext cx="2103000" cy="7626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000" b="1">
                <a:solidFill>
                  <a:schemeClr val="lt2"/>
                </a:solidFill>
                <a:latin typeface="Raleway"/>
                <a:ea typeface="Raleway"/>
                <a:cs typeface="Raleway"/>
                <a:sym typeface="Raleway"/>
              </a:rPr>
              <a:t>Safe sex</a:t>
            </a:r>
            <a:endParaRPr sz="3000" b="1">
              <a:solidFill>
                <a:schemeClr val="lt2"/>
              </a:solidFill>
              <a:latin typeface="Raleway"/>
              <a:ea typeface="Raleway"/>
              <a:cs typeface="Raleway"/>
              <a:sym typeface="Raleway"/>
            </a:endParaRPr>
          </a:p>
        </p:txBody>
      </p:sp>
      <p:sp>
        <p:nvSpPr>
          <p:cNvPr id="316" name="Google Shape;316;p44"/>
          <p:cNvSpPr txBox="1">
            <a:spLocks noGrp="1"/>
          </p:cNvSpPr>
          <p:nvPr>
            <p:ph type="body" idx="4294967295"/>
          </p:nvPr>
        </p:nvSpPr>
        <p:spPr>
          <a:xfrm>
            <a:off x="892475" y="1377475"/>
            <a:ext cx="3551100" cy="332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sz="1500">
                <a:latin typeface="Raleway"/>
                <a:ea typeface="Raleway"/>
                <a:cs typeface="Raleway"/>
                <a:sym typeface="Raleway"/>
              </a:rPr>
              <a:t>Can be related to </a:t>
            </a:r>
            <a:endParaRPr sz="1500">
              <a:latin typeface="Raleway"/>
              <a:ea typeface="Raleway"/>
              <a:cs typeface="Raleway"/>
              <a:sym typeface="Raleway"/>
            </a:endParaRPr>
          </a:p>
          <a:p>
            <a:pPr marL="457200" lvl="0" indent="-336550" algn="l" rtl="0">
              <a:spcBef>
                <a:spcPts val="1600"/>
              </a:spcBef>
              <a:spcAft>
                <a:spcPts val="0"/>
              </a:spcAft>
              <a:buClr>
                <a:schemeClr val="dk1"/>
              </a:buClr>
              <a:buSzPts val="1700"/>
              <a:buFont typeface="Raleway"/>
              <a:buChar char="➔"/>
            </a:pPr>
            <a:r>
              <a:rPr lang="en" sz="1500" b="1">
                <a:solidFill>
                  <a:schemeClr val="dk1"/>
                </a:solidFill>
                <a:latin typeface="Raleway"/>
                <a:ea typeface="Raleway"/>
                <a:cs typeface="Raleway"/>
                <a:sym typeface="Raleway"/>
              </a:rPr>
              <a:t>Contraception, sexually transmitted infections  (STI)</a:t>
            </a:r>
            <a:endParaRPr sz="1500" b="1">
              <a:solidFill>
                <a:schemeClr val="dk1"/>
              </a:solidFill>
              <a:latin typeface="Raleway"/>
              <a:ea typeface="Raleway"/>
              <a:cs typeface="Raleway"/>
              <a:sym typeface="Raleway"/>
            </a:endParaRPr>
          </a:p>
          <a:p>
            <a:pPr marL="457200" lvl="0" indent="-311150" algn="l" rtl="0">
              <a:spcBef>
                <a:spcPts val="1000"/>
              </a:spcBef>
              <a:spcAft>
                <a:spcPts val="0"/>
              </a:spcAft>
              <a:buClr>
                <a:schemeClr val="dk1"/>
              </a:buClr>
              <a:buSzPts val="1300"/>
              <a:buFont typeface="Raleway"/>
              <a:buChar char="➔"/>
            </a:pPr>
            <a:r>
              <a:rPr lang="en" sz="1500" b="1">
                <a:solidFill>
                  <a:schemeClr val="dk1"/>
                </a:solidFill>
                <a:latin typeface="Raleway"/>
                <a:ea typeface="Raleway"/>
                <a:cs typeface="Raleway"/>
                <a:sym typeface="Raleway"/>
              </a:rPr>
              <a:t>Consent, how safe the situation is emotionally and physically</a:t>
            </a:r>
            <a:endParaRPr sz="1500" b="1">
              <a:solidFill>
                <a:schemeClr val="dk1"/>
              </a:solidFill>
              <a:latin typeface="Raleway"/>
              <a:ea typeface="Raleway"/>
              <a:cs typeface="Raleway"/>
              <a:sym typeface="Raleway"/>
            </a:endParaRPr>
          </a:p>
          <a:p>
            <a:pPr marL="457200" lvl="0" indent="-323850" algn="l" rtl="0">
              <a:spcBef>
                <a:spcPts val="1000"/>
              </a:spcBef>
              <a:spcAft>
                <a:spcPts val="1000"/>
              </a:spcAft>
              <a:buClr>
                <a:schemeClr val="dk1"/>
              </a:buClr>
              <a:buSzPts val="1500"/>
              <a:buFont typeface="Raleway"/>
              <a:buChar char="➔"/>
            </a:pPr>
            <a:r>
              <a:rPr lang="en" sz="1500" b="1">
                <a:solidFill>
                  <a:schemeClr val="dk1"/>
                </a:solidFill>
                <a:latin typeface="Raleway"/>
                <a:ea typeface="Raleway"/>
                <a:cs typeface="Raleway"/>
                <a:sym typeface="Raleway"/>
              </a:rPr>
              <a:t>Safe sex makes sex more relaxed and fun when you don’t need to worry constantly</a:t>
            </a:r>
            <a:endParaRPr sz="1500" b="1">
              <a:solidFill>
                <a:schemeClr val="dk1"/>
              </a:solidFill>
              <a:latin typeface="Raleway"/>
              <a:ea typeface="Raleway"/>
              <a:cs typeface="Raleway"/>
              <a:sym typeface="Raleway"/>
            </a:endParaRPr>
          </a:p>
        </p:txBody>
      </p:sp>
      <p:sp>
        <p:nvSpPr>
          <p:cNvPr id="317" name="Google Shape;317;p44"/>
          <p:cNvSpPr txBox="1"/>
          <p:nvPr/>
        </p:nvSpPr>
        <p:spPr>
          <a:xfrm>
            <a:off x="158000" y="687400"/>
            <a:ext cx="2185200" cy="101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00">
              <a:latin typeface="Lato"/>
              <a:ea typeface="Lato"/>
              <a:cs typeface="Lato"/>
              <a:sym typeface="Lato"/>
            </a:endParaRPr>
          </a:p>
        </p:txBody>
      </p:sp>
      <p:grpSp>
        <p:nvGrpSpPr>
          <p:cNvPr id="318" name="Google Shape;318;p44"/>
          <p:cNvGrpSpPr/>
          <p:nvPr/>
        </p:nvGrpSpPr>
        <p:grpSpPr>
          <a:xfrm>
            <a:off x="5258266" y="1920378"/>
            <a:ext cx="2824124" cy="2981825"/>
            <a:chOff x="6803275" y="395363"/>
            <a:chExt cx="2212050" cy="2537076"/>
          </a:xfrm>
        </p:grpSpPr>
        <p:pic>
          <p:nvPicPr>
            <p:cNvPr id="319" name="Google Shape;319;p44"/>
            <p:cNvPicPr preferRelativeResize="0"/>
            <p:nvPr/>
          </p:nvPicPr>
          <p:blipFill>
            <a:blip r:embed="rId3">
              <a:alphaModFix/>
            </a:blip>
            <a:stretch>
              <a:fillRect/>
            </a:stretch>
          </p:blipFill>
          <p:spPr>
            <a:xfrm>
              <a:off x="6803275" y="427445"/>
              <a:ext cx="2212050" cy="2504994"/>
            </a:xfrm>
            <a:prstGeom prst="rect">
              <a:avLst/>
            </a:prstGeom>
            <a:noFill/>
            <a:ln>
              <a:noFill/>
            </a:ln>
          </p:spPr>
        </p:pic>
        <p:pic>
          <p:nvPicPr>
            <p:cNvPr id="320" name="Google Shape;320;p44" descr="Piece of duct tape sticking a note to the slide"/>
            <p:cNvPicPr preferRelativeResize="0"/>
            <p:nvPr/>
          </p:nvPicPr>
          <p:blipFill rotWithShape="1">
            <a:blip r:embed="rId4">
              <a:alphaModFix/>
            </a:blip>
            <a:srcRect l="9244" t="5926" r="2118" b="10011"/>
            <a:stretch/>
          </p:blipFill>
          <p:spPr>
            <a:xfrm rot="154826">
              <a:off x="7370663" y="419419"/>
              <a:ext cx="1077273" cy="382687"/>
            </a:xfrm>
            <a:prstGeom prst="rect">
              <a:avLst/>
            </a:prstGeom>
            <a:noFill/>
            <a:ln>
              <a:noFill/>
            </a:ln>
          </p:spPr>
        </p:pic>
        <p:sp>
          <p:nvSpPr>
            <p:cNvPr id="321" name="Google Shape;321;p44"/>
            <p:cNvSpPr txBox="1"/>
            <p:nvPr/>
          </p:nvSpPr>
          <p:spPr>
            <a:xfrm>
              <a:off x="6944809" y="840693"/>
              <a:ext cx="1929000" cy="184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600" b="1">
                <a:solidFill>
                  <a:schemeClr val="accent1"/>
                </a:solidFill>
                <a:latin typeface="Lato"/>
                <a:ea typeface="Lato"/>
                <a:cs typeface="Lato"/>
                <a:sym typeface="Lato"/>
              </a:endParaRPr>
            </a:p>
            <a:p>
              <a:pPr marL="0" lvl="0" indent="0" algn="l" rtl="0">
                <a:spcBef>
                  <a:spcPts val="0"/>
                </a:spcBef>
                <a:spcAft>
                  <a:spcPts val="0"/>
                </a:spcAft>
                <a:buClr>
                  <a:schemeClr val="dk2"/>
                </a:buClr>
                <a:buSzPts val="1100"/>
                <a:buFont typeface="Arial"/>
                <a:buNone/>
              </a:pPr>
              <a:r>
                <a:rPr lang="en" sz="1600" b="1">
                  <a:solidFill>
                    <a:schemeClr val="accent1"/>
                  </a:solidFill>
                  <a:latin typeface="Lato"/>
                  <a:ea typeface="Lato"/>
                  <a:cs typeface="Lato"/>
                  <a:sym typeface="Lato"/>
                </a:rPr>
                <a:t>When you think of safe sex, you’ll most likely think of condoms - but it is good to remember, that being emotionally safe is just as important!</a:t>
              </a:r>
              <a:endParaRPr sz="1600" b="1">
                <a:solidFill>
                  <a:schemeClr val="accent1"/>
                </a:solidFill>
              </a:endParaRPr>
            </a:p>
          </p:txBody>
        </p:sp>
      </p:grpSp>
      <p:sp>
        <p:nvSpPr>
          <p:cNvPr id="322" name="Google Shape;322;p44"/>
          <p:cNvSpPr txBox="1"/>
          <p:nvPr/>
        </p:nvSpPr>
        <p:spPr>
          <a:xfrm>
            <a:off x="859575" y="828600"/>
            <a:ext cx="3000000" cy="217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323" name="Google Shape;323;p44"/>
          <p:cNvPicPr preferRelativeResize="0"/>
          <p:nvPr/>
        </p:nvPicPr>
        <p:blipFill rotWithShape="1">
          <a:blip r:embed="rId5">
            <a:alphaModFix/>
          </a:blip>
          <a:srcRect l="-1303" t="5089" r="-1303" b="-7695"/>
          <a:stretch/>
        </p:blipFill>
        <p:spPr>
          <a:xfrm>
            <a:off x="5373675" y="162725"/>
            <a:ext cx="2593301" cy="17576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7"/>
        <p:cNvGrpSpPr/>
        <p:nvPr/>
      </p:nvGrpSpPr>
      <p:grpSpPr>
        <a:xfrm>
          <a:off x="0" y="0"/>
          <a:ext cx="0" cy="0"/>
          <a:chOff x="0" y="0"/>
          <a:chExt cx="0" cy="0"/>
        </a:xfrm>
      </p:grpSpPr>
      <p:pic>
        <p:nvPicPr>
          <p:cNvPr id="328" name="Google Shape;328;p45"/>
          <p:cNvPicPr preferRelativeResize="0"/>
          <p:nvPr/>
        </p:nvPicPr>
        <p:blipFill>
          <a:blip r:embed="rId3">
            <a:alphaModFix amt="48000"/>
          </a:blip>
          <a:stretch>
            <a:fillRect/>
          </a:stretch>
        </p:blipFill>
        <p:spPr>
          <a:xfrm>
            <a:off x="0" y="0"/>
            <a:ext cx="9144000" cy="5143499"/>
          </a:xfrm>
          <a:prstGeom prst="rect">
            <a:avLst/>
          </a:prstGeom>
          <a:noFill/>
          <a:ln>
            <a:noFill/>
          </a:ln>
        </p:spPr>
      </p:pic>
      <p:sp>
        <p:nvSpPr>
          <p:cNvPr id="329" name="Google Shape;329;p45"/>
          <p:cNvSpPr txBox="1"/>
          <p:nvPr/>
        </p:nvSpPr>
        <p:spPr>
          <a:xfrm>
            <a:off x="376525" y="225475"/>
            <a:ext cx="3982500" cy="20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latin typeface="Lato"/>
                <a:ea typeface="Lato"/>
                <a:cs typeface="Lato"/>
                <a:sym typeface="Lato"/>
              </a:rPr>
              <a:t>Contraception can be many things, such as condoms, vaginal rings, IUDs and pills. Talk to a medical professional before trying hormone altering options such as the contraceptive pill or vaginal ring. </a:t>
            </a:r>
            <a:endParaRPr sz="1900">
              <a:latin typeface="Lato"/>
              <a:ea typeface="Lato"/>
              <a:cs typeface="Lato"/>
              <a:sym typeface="Lato"/>
            </a:endParaRPr>
          </a:p>
          <a:p>
            <a:pPr marL="0" lvl="0" indent="0" algn="l" rtl="0">
              <a:spcBef>
                <a:spcPts val="0"/>
              </a:spcBef>
              <a:spcAft>
                <a:spcPts val="0"/>
              </a:spcAft>
              <a:buNone/>
            </a:pPr>
            <a:endParaRPr sz="1900">
              <a:latin typeface="Lato"/>
              <a:ea typeface="Lato"/>
              <a:cs typeface="Lato"/>
              <a:sym typeface="Lato"/>
            </a:endParaRPr>
          </a:p>
          <a:p>
            <a:pPr marL="0" lvl="0" indent="0" algn="l" rtl="0">
              <a:spcBef>
                <a:spcPts val="0"/>
              </a:spcBef>
              <a:spcAft>
                <a:spcPts val="0"/>
              </a:spcAft>
              <a:buNone/>
            </a:pPr>
            <a:r>
              <a:rPr lang="en" sz="1900">
                <a:latin typeface="Lato"/>
                <a:ea typeface="Lato"/>
                <a:cs typeface="Lato"/>
                <a:sym typeface="Lato"/>
              </a:rPr>
              <a:t>In the next slides, the presentation will only focus on condoms, since they are easily available for everyone and are the only thing that will prevent unwanted pregnancy </a:t>
            </a:r>
            <a:r>
              <a:rPr lang="en" sz="1900" u="sng">
                <a:latin typeface="Lato"/>
                <a:ea typeface="Lato"/>
                <a:cs typeface="Lato"/>
                <a:sym typeface="Lato"/>
              </a:rPr>
              <a:t>and </a:t>
            </a:r>
            <a:r>
              <a:rPr lang="en" sz="1900">
                <a:latin typeface="Lato"/>
                <a:ea typeface="Lato"/>
                <a:cs typeface="Lato"/>
                <a:sym typeface="Lato"/>
              </a:rPr>
              <a:t>sexually transmitted infections, </a:t>
            </a:r>
            <a:r>
              <a:rPr lang="en" sz="1900" u="sng">
                <a:latin typeface="Lato"/>
                <a:ea typeface="Lato"/>
                <a:cs typeface="Lato"/>
                <a:sym typeface="Lato"/>
              </a:rPr>
              <a:t>when used correctly!</a:t>
            </a:r>
            <a:r>
              <a:rPr lang="en" sz="1900">
                <a:latin typeface="Lato"/>
                <a:ea typeface="Lato"/>
                <a:cs typeface="Lato"/>
                <a:sym typeface="Lato"/>
              </a:rPr>
              <a:t> </a:t>
            </a:r>
            <a:endParaRPr sz="1900">
              <a:latin typeface="Lato"/>
              <a:ea typeface="Lato"/>
              <a:cs typeface="Lato"/>
              <a:sym typeface="Lato"/>
            </a:endParaRPr>
          </a:p>
        </p:txBody>
      </p:sp>
      <p:pic>
        <p:nvPicPr>
          <p:cNvPr id="330" name="Google Shape;330;p45"/>
          <p:cNvPicPr preferRelativeResize="0"/>
          <p:nvPr/>
        </p:nvPicPr>
        <p:blipFill>
          <a:blip r:embed="rId4">
            <a:alphaModFix/>
          </a:blip>
          <a:stretch>
            <a:fillRect/>
          </a:stretch>
        </p:blipFill>
        <p:spPr>
          <a:xfrm>
            <a:off x="6426162" y="157575"/>
            <a:ext cx="2263324" cy="2414176"/>
          </a:xfrm>
          <a:prstGeom prst="rect">
            <a:avLst/>
          </a:prstGeom>
          <a:noFill/>
          <a:ln>
            <a:noFill/>
          </a:ln>
        </p:spPr>
      </p:pic>
      <p:sp>
        <p:nvSpPr>
          <p:cNvPr id="331" name="Google Shape;331;p45"/>
          <p:cNvSpPr txBox="1"/>
          <p:nvPr/>
        </p:nvSpPr>
        <p:spPr>
          <a:xfrm>
            <a:off x="6134625" y="2762000"/>
            <a:ext cx="2846400" cy="135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a:latin typeface="Lato"/>
                <a:ea typeface="Lato"/>
                <a:cs typeface="Lato"/>
                <a:sym typeface="Lato"/>
              </a:rPr>
              <a:t>Remember, that everyone is responsible for their own sexual health, don’t count on your partner to use contraception!</a:t>
            </a:r>
            <a:endParaRPr sz="1700" b="1">
              <a:latin typeface="Lato"/>
              <a:ea typeface="Lato"/>
              <a:cs typeface="Lato"/>
              <a:sym typeface="Lat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35"/>
        <p:cNvGrpSpPr/>
        <p:nvPr/>
      </p:nvGrpSpPr>
      <p:grpSpPr>
        <a:xfrm>
          <a:off x="0" y="0"/>
          <a:ext cx="0" cy="0"/>
          <a:chOff x="0" y="0"/>
          <a:chExt cx="0" cy="0"/>
        </a:xfrm>
      </p:grpSpPr>
      <p:pic>
        <p:nvPicPr>
          <p:cNvPr id="336" name="Google Shape;336;p46"/>
          <p:cNvPicPr preferRelativeResize="0"/>
          <p:nvPr/>
        </p:nvPicPr>
        <p:blipFill>
          <a:blip r:embed="rId3">
            <a:alphaModFix/>
          </a:blip>
          <a:stretch>
            <a:fillRect/>
          </a:stretch>
        </p:blipFill>
        <p:spPr>
          <a:xfrm>
            <a:off x="2381917" y="0"/>
            <a:ext cx="6762084" cy="5143500"/>
          </a:xfrm>
          <a:prstGeom prst="rect">
            <a:avLst/>
          </a:prstGeom>
          <a:noFill/>
          <a:ln>
            <a:noFill/>
          </a:ln>
        </p:spPr>
      </p:pic>
      <p:sp>
        <p:nvSpPr>
          <p:cNvPr id="337" name="Google Shape;337;p46"/>
          <p:cNvSpPr txBox="1"/>
          <p:nvPr/>
        </p:nvSpPr>
        <p:spPr>
          <a:xfrm>
            <a:off x="0" y="0"/>
            <a:ext cx="2382000" cy="47913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Using lubricant is optional, but if you use it, make sure that it is </a:t>
            </a:r>
            <a:r>
              <a:rPr lang="en" b="1">
                <a:latin typeface="Lato"/>
                <a:ea typeface="Lato"/>
                <a:cs typeface="Lato"/>
                <a:sym typeface="Lato"/>
              </a:rPr>
              <a:t>water or silicone based</a:t>
            </a:r>
            <a:r>
              <a:rPr lang="en">
                <a:latin typeface="Lato"/>
                <a:ea typeface="Lato"/>
                <a:cs typeface="Lato"/>
                <a:sym typeface="Lato"/>
              </a:rPr>
              <a:t>, not oil based (this may cause the condom to break more easily). </a:t>
            </a:r>
            <a:endParaRPr>
              <a:latin typeface="Lato"/>
              <a:ea typeface="Lato"/>
              <a:cs typeface="Lato"/>
              <a:sym typeface="Lato"/>
            </a:endParaRPr>
          </a:p>
          <a:p>
            <a:pPr marL="457200" lvl="0" indent="-317500" algn="l" rtl="0">
              <a:spcBef>
                <a:spcPts val="0"/>
              </a:spcBef>
              <a:spcAft>
                <a:spcPts val="0"/>
              </a:spcAft>
              <a:buClr>
                <a:schemeClr val="accent1"/>
              </a:buClr>
              <a:buSzPts val="1400"/>
              <a:buFont typeface="Lato"/>
              <a:buChar char="●"/>
            </a:pPr>
            <a:r>
              <a:rPr lang="en">
                <a:solidFill>
                  <a:schemeClr val="accent1"/>
                </a:solidFill>
                <a:latin typeface="Lato"/>
                <a:ea typeface="Lato"/>
                <a:cs typeface="Lato"/>
                <a:sym typeface="Lato"/>
              </a:rPr>
              <a:t>Check that the condom has not expired.</a:t>
            </a:r>
            <a:endParaRPr>
              <a:solidFill>
                <a:schemeClr val="accent1"/>
              </a:solidFill>
              <a:latin typeface="Lato"/>
              <a:ea typeface="Lato"/>
              <a:cs typeface="Lato"/>
              <a:sym typeface="Lato"/>
            </a:endParaRPr>
          </a:p>
          <a:p>
            <a:pPr marL="457200" lvl="0" indent="-317500" algn="l" rtl="0">
              <a:spcBef>
                <a:spcPts val="0"/>
              </a:spcBef>
              <a:spcAft>
                <a:spcPts val="0"/>
              </a:spcAft>
              <a:buClr>
                <a:schemeClr val="dk2"/>
              </a:buClr>
              <a:buSzPts val="1400"/>
              <a:buFont typeface="Lato"/>
              <a:buChar char="●"/>
            </a:pPr>
            <a:r>
              <a:rPr lang="en">
                <a:solidFill>
                  <a:schemeClr val="dk2"/>
                </a:solidFill>
                <a:latin typeface="Lato"/>
                <a:ea typeface="Lato"/>
                <a:cs typeface="Lato"/>
                <a:sym typeface="Lato"/>
              </a:rPr>
              <a:t>If you have a foreskin, pull it back before covering the head of the penis with the condom.</a:t>
            </a:r>
            <a:endParaRPr>
              <a:solidFill>
                <a:schemeClr val="dk2"/>
              </a:solidFill>
              <a:latin typeface="Lato"/>
              <a:ea typeface="Lato"/>
              <a:cs typeface="Lato"/>
              <a:sym typeface="Lato"/>
            </a:endParaRPr>
          </a:p>
          <a:p>
            <a:pPr marL="457200" lvl="0" indent="-330200" algn="l" rtl="0">
              <a:spcBef>
                <a:spcPts val="0"/>
              </a:spcBef>
              <a:spcAft>
                <a:spcPts val="0"/>
              </a:spcAft>
              <a:buClr>
                <a:schemeClr val="accent1"/>
              </a:buClr>
              <a:buSzPts val="1600"/>
              <a:buFont typeface="Lato"/>
              <a:buChar char="●"/>
            </a:pPr>
            <a:r>
              <a:rPr lang="en" sz="1300">
                <a:solidFill>
                  <a:schemeClr val="accent1"/>
                </a:solidFill>
                <a:latin typeface="Lato"/>
                <a:ea typeface="Lato"/>
                <a:cs typeface="Lato"/>
                <a:sym typeface="Lato"/>
              </a:rPr>
              <a:t>If you lose your erection the condom may slip. </a:t>
            </a:r>
            <a:r>
              <a:rPr lang="en" sz="1300" b="1">
                <a:solidFill>
                  <a:schemeClr val="accent1"/>
                </a:solidFill>
                <a:latin typeface="Lato"/>
                <a:ea typeface="Lato"/>
                <a:cs typeface="Lato"/>
                <a:sym typeface="Lato"/>
              </a:rPr>
              <a:t>This is the biggest single cause of condom failure. </a:t>
            </a:r>
            <a:r>
              <a:rPr lang="en" sz="1300">
                <a:solidFill>
                  <a:schemeClr val="accent1"/>
                </a:solidFill>
                <a:latin typeface="Lato"/>
                <a:ea typeface="Lato"/>
                <a:cs typeface="Lato"/>
                <a:sym typeface="Lato"/>
              </a:rPr>
              <a:t>Fingers held round the base of the condom will help it stay put.</a:t>
            </a:r>
            <a:endParaRPr sz="1600">
              <a:solidFill>
                <a:schemeClr val="accent1"/>
              </a:solidFill>
              <a:latin typeface="Lato"/>
              <a:ea typeface="Lato"/>
              <a:cs typeface="Lato"/>
              <a:sym typeface="La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41"/>
        <p:cNvGrpSpPr/>
        <p:nvPr/>
      </p:nvGrpSpPr>
      <p:grpSpPr>
        <a:xfrm>
          <a:off x="0" y="0"/>
          <a:ext cx="0" cy="0"/>
          <a:chOff x="0" y="0"/>
          <a:chExt cx="0" cy="0"/>
        </a:xfrm>
      </p:grpSpPr>
      <p:pic>
        <p:nvPicPr>
          <p:cNvPr id="342" name="Google Shape;342;p47"/>
          <p:cNvPicPr preferRelativeResize="0"/>
          <p:nvPr/>
        </p:nvPicPr>
        <p:blipFill>
          <a:blip r:embed="rId3">
            <a:alphaModFix/>
          </a:blip>
          <a:stretch>
            <a:fillRect/>
          </a:stretch>
        </p:blipFill>
        <p:spPr>
          <a:xfrm>
            <a:off x="1047949" y="0"/>
            <a:ext cx="7048102" cy="5143500"/>
          </a:xfrm>
          <a:prstGeom prst="rect">
            <a:avLst/>
          </a:prstGeom>
          <a:noFill/>
          <a:ln>
            <a:noFill/>
          </a:ln>
        </p:spPr>
      </p:pic>
      <p:sp>
        <p:nvSpPr>
          <p:cNvPr id="343" name="Google Shape;343;p47"/>
          <p:cNvSpPr txBox="1"/>
          <p:nvPr/>
        </p:nvSpPr>
        <p:spPr>
          <a:xfrm>
            <a:off x="6472825" y="4819400"/>
            <a:ext cx="380400" cy="14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344" name="Google Shape;344;p47"/>
          <p:cNvSpPr/>
          <p:nvPr/>
        </p:nvSpPr>
        <p:spPr>
          <a:xfrm>
            <a:off x="6444650" y="4734850"/>
            <a:ext cx="1521900" cy="338100"/>
          </a:xfrm>
          <a:prstGeom prst="rect">
            <a:avLst/>
          </a:pr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48"/>
        <p:cNvGrpSpPr/>
        <p:nvPr/>
      </p:nvGrpSpPr>
      <p:grpSpPr>
        <a:xfrm>
          <a:off x="0" y="0"/>
          <a:ext cx="0" cy="0"/>
          <a:chOff x="0" y="0"/>
          <a:chExt cx="0" cy="0"/>
        </a:xfrm>
      </p:grpSpPr>
      <p:pic>
        <p:nvPicPr>
          <p:cNvPr id="349" name="Google Shape;349;p48"/>
          <p:cNvPicPr preferRelativeResize="0"/>
          <p:nvPr/>
        </p:nvPicPr>
        <p:blipFill rotWithShape="1">
          <a:blip r:embed="rId3">
            <a:alphaModFix/>
          </a:blip>
          <a:srcRect b="-3380"/>
          <a:stretch/>
        </p:blipFill>
        <p:spPr>
          <a:xfrm>
            <a:off x="4478550" y="162725"/>
            <a:ext cx="4109876" cy="4980776"/>
          </a:xfrm>
          <a:prstGeom prst="rect">
            <a:avLst/>
          </a:prstGeom>
          <a:noFill/>
          <a:ln>
            <a:noFill/>
          </a:ln>
        </p:spPr>
      </p:pic>
      <p:pic>
        <p:nvPicPr>
          <p:cNvPr id="350" name="Google Shape;350;p48" descr="Piece of duct tape sticking a note to the slide"/>
          <p:cNvPicPr preferRelativeResize="0"/>
          <p:nvPr/>
        </p:nvPicPr>
        <p:blipFill rotWithShape="1">
          <a:blip r:embed="rId4">
            <a:alphaModFix/>
          </a:blip>
          <a:srcRect l="9244" t="5926" r="2118" b="10011"/>
          <a:stretch/>
        </p:blipFill>
        <p:spPr>
          <a:xfrm rot="154828">
            <a:off x="5351350" y="147301"/>
            <a:ext cx="2072000" cy="736050"/>
          </a:xfrm>
          <a:prstGeom prst="rect">
            <a:avLst/>
          </a:prstGeom>
          <a:noFill/>
          <a:ln>
            <a:noFill/>
          </a:ln>
        </p:spPr>
      </p:pic>
      <p:sp>
        <p:nvSpPr>
          <p:cNvPr id="351" name="Google Shape;351;p48"/>
          <p:cNvSpPr txBox="1"/>
          <p:nvPr/>
        </p:nvSpPr>
        <p:spPr>
          <a:xfrm>
            <a:off x="5057500" y="929622"/>
            <a:ext cx="3432900" cy="7626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sz="3000" b="1">
              <a:solidFill>
                <a:schemeClr val="lt2"/>
              </a:solidFill>
              <a:latin typeface="Raleway"/>
              <a:ea typeface="Raleway"/>
              <a:cs typeface="Raleway"/>
              <a:sym typeface="Raleway"/>
            </a:endParaRPr>
          </a:p>
        </p:txBody>
      </p:sp>
      <p:sp>
        <p:nvSpPr>
          <p:cNvPr id="352" name="Google Shape;352;p48"/>
          <p:cNvSpPr txBox="1">
            <a:spLocks noGrp="1"/>
          </p:cNvSpPr>
          <p:nvPr>
            <p:ph type="body" idx="4294967295"/>
          </p:nvPr>
        </p:nvSpPr>
        <p:spPr>
          <a:xfrm>
            <a:off x="4830850" y="929625"/>
            <a:ext cx="3432900" cy="40512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chemeClr val="dk1"/>
              </a:buClr>
              <a:buSzPts val="1300"/>
              <a:buFont typeface="Raleway"/>
              <a:buChar char="➔"/>
            </a:pPr>
            <a:r>
              <a:rPr lang="en" sz="1300">
                <a:latin typeface="Raleway"/>
                <a:ea typeface="Raleway"/>
                <a:cs typeface="Raleway"/>
                <a:sym typeface="Raleway"/>
              </a:rPr>
              <a:t>Might sound boring, but it’s true: a key to a safe and enjoyable sex life is </a:t>
            </a:r>
            <a:r>
              <a:rPr lang="en" sz="1300" u="sng">
                <a:latin typeface="Raleway"/>
                <a:ea typeface="Raleway"/>
                <a:cs typeface="Raleway"/>
                <a:sym typeface="Raleway"/>
              </a:rPr>
              <a:t>communication</a:t>
            </a:r>
            <a:r>
              <a:rPr lang="en" sz="1300">
                <a:latin typeface="Raleway"/>
                <a:ea typeface="Raleway"/>
                <a:cs typeface="Raleway"/>
                <a:sym typeface="Raleway"/>
              </a:rPr>
              <a:t>. Being able to tell your partner what you feel like, that you want use contraception or what you like and don’t like is really important.</a:t>
            </a:r>
            <a:endParaRPr sz="1300">
              <a:latin typeface="Raleway"/>
              <a:ea typeface="Raleway"/>
              <a:cs typeface="Raleway"/>
              <a:sym typeface="Raleway"/>
            </a:endParaRPr>
          </a:p>
          <a:p>
            <a:pPr marL="457200" lvl="0" indent="-311150" algn="l" rtl="0">
              <a:spcBef>
                <a:spcPts val="1000"/>
              </a:spcBef>
              <a:spcAft>
                <a:spcPts val="0"/>
              </a:spcAft>
              <a:buClr>
                <a:schemeClr val="dk1"/>
              </a:buClr>
              <a:buSzPts val="1300"/>
              <a:buFont typeface="Raleway"/>
              <a:buChar char="➔"/>
            </a:pPr>
            <a:r>
              <a:rPr lang="en" sz="1300">
                <a:latin typeface="Raleway"/>
                <a:ea typeface="Raleway"/>
                <a:cs typeface="Raleway"/>
                <a:sym typeface="Raleway"/>
              </a:rPr>
              <a:t>Talking about sex may feel awkward at first, but the more you talk, the more natural it will start feeling.</a:t>
            </a:r>
            <a:endParaRPr sz="1300">
              <a:latin typeface="Raleway"/>
              <a:ea typeface="Raleway"/>
              <a:cs typeface="Raleway"/>
              <a:sym typeface="Raleway"/>
            </a:endParaRPr>
          </a:p>
          <a:p>
            <a:pPr marL="457200" lvl="0" indent="-311150" algn="l" rtl="0">
              <a:spcBef>
                <a:spcPts val="1000"/>
              </a:spcBef>
              <a:spcAft>
                <a:spcPts val="0"/>
              </a:spcAft>
              <a:buClr>
                <a:schemeClr val="dk1"/>
              </a:buClr>
              <a:buSzPts val="1300"/>
              <a:buFont typeface="Raleway"/>
              <a:buChar char="➔"/>
            </a:pPr>
            <a:r>
              <a:rPr lang="en" sz="1300">
                <a:latin typeface="Raleway"/>
                <a:ea typeface="Raleway"/>
                <a:cs typeface="Raleway"/>
                <a:sym typeface="Raleway"/>
              </a:rPr>
              <a:t>Whether you are in a relationship or single, having sex should always come from a place where you feel </a:t>
            </a:r>
            <a:r>
              <a:rPr lang="en" sz="1300" u="sng">
                <a:latin typeface="Raleway"/>
                <a:ea typeface="Raleway"/>
                <a:cs typeface="Raleway"/>
                <a:sym typeface="Raleway"/>
              </a:rPr>
              <a:t>safe.</a:t>
            </a:r>
            <a:endParaRPr sz="1300" u="sng">
              <a:latin typeface="Raleway"/>
              <a:ea typeface="Raleway"/>
              <a:cs typeface="Raleway"/>
              <a:sym typeface="Raleway"/>
            </a:endParaRPr>
          </a:p>
          <a:p>
            <a:pPr marL="0" lvl="0" indent="0" algn="l" rtl="0">
              <a:spcBef>
                <a:spcPts val="1000"/>
              </a:spcBef>
              <a:spcAft>
                <a:spcPts val="1000"/>
              </a:spcAft>
              <a:buNone/>
            </a:pPr>
            <a:endParaRPr sz="1300">
              <a:latin typeface="Raleway"/>
              <a:ea typeface="Raleway"/>
              <a:cs typeface="Raleway"/>
              <a:sym typeface="Raleway"/>
            </a:endParaRPr>
          </a:p>
        </p:txBody>
      </p:sp>
      <p:pic>
        <p:nvPicPr>
          <p:cNvPr id="353" name="Google Shape;353;p48"/>
          <p:cNvPicPr preferRelativeResize="0"/>
          <p:nvPr/>
        </p:nvPicPr>
        <p:blipFill>
          <a:blip r:embed="rId5">
            <a:alphaModFix/>
          </a:blip>
          <a:stretch>
            <a:fillRect/>
          </a:stretch>
        </p:blipFill>
        <p:spPr>
          <a:xfrm>
            <a:off x="292525" y="3527025"/>
            <a:ext cx="3955400" cy="1453750"/>
          </a:xfrm>
          <a:prstGeom prst="rect">
            <a:avLst/>
          </a:prstGeom>
          <a:noFill/>
          <a:ln>
            <a:noFill/>
          </a:ln>
        </p:spPr>
      </p:pic>
      <p:sp>
        <p:nvSpPr>
          <p:cNvPr id="354" name="Google Shape;354;p48"/>
          <p:cNvSpPr txBox="1"/>
          <p:nvPr/>
        </p:nvSpPr>
        <p:spPr>
          <a:xfrm>
            <a:off x="443750" y="101025"/>
            <a:ext cx="321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b="1">
                <a:latin typeface="Lato"/>
                <a:ea typeface="Lato"/>
                <a:cs typeface="Lato"/>
                <a:sym typeface="Lato"/>
              </a:rPr>
              <a:t>What is emotionally safe sex?</a:t>
            </a:r>
            <a:endParaRPr sz="2600" b="1">
              <a:latin typeface="Lato"/>
              <a:ea typeface="Lato"/>
              <a:cs typeface="Lato"/>
              <a:sym typeface="Lato"/>
            </a:endParaRPr>
          </a:p>
        </p:txBody>
      </p:sp>
      <p:sp>
        <p:nvSpPr>
          <p:cNvPr id="355" name="Google Shape;355;p48"/>
          <p:cNvSpPr txBox="1"/>
          <p:nvPr/>
        </p:nvSpPr>
        <p:spPr>
          <a:xfrm>
            <a:off x="292475" y="929625"/>
            <a:ext cx="3955500" cy="25974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Font typeface="Lato"/>
              <a:buChar char="●"/>
            </a:pPr>
            <a:r>
              <a:rPr lang="en" sz="1600">
                <a:latin typeface="Lato"/>
                <a:ea typeface="Lato"/>
                <a:cs typeface="Lato"/>
                <a:sym typeface="Lato"/>
              </a:rPr>
              <a:t>Sex should </a:t>
            </a:r>
            <a:r>
              <a:rPr lang="en" sz="1600" u="sng">
                <a:latin typeface="Lato"/>
                <a:ea typeface="Lato"/>
                <a:cs typeface="Lato"/>
                <a:sym typeface="Lato"/>
              </a:rPr>
              <a:t>not </a:t>
            </a:r>
            <a:r>
              <a:rPr lang="en" sz="1600">
                <a:latin typeface="Lato"/>
                <a:ea typeface="Lato"/>
                <a:cs typeface="Lato"/>
                <a:sym typeface="Lato"/>
              </a:rPr>
              <a:t>leave you feeling bad, used, embarrassed or guilty</a:t>
            </a:r>
            <a:endParaRPr sz="1600">
              <a:latin typeface="Lato"/>
              <a:ea typeface="Lato"/>
              <a:cs typeface="Lato"/>
              <a:sym typeface="Lato"/>
            </a:endParaRPr>
          </a:p>
          <a:p>
            <a:pPr marL="457200" lvl="0" indent="0" algn="l" rtl="0">
              <a:spcBef>
                <a:spcPts val="0"/>
              </a:spcBef>
              <a:spcAft>
                <a:spcPts val="0"/>
              </a:spcAft>
              <a:buNone/>
            </a:pPr>
            <a:endParaRPr sz="1600">
              <a:latin typeface="Lato"/>
              <a:ea typeface="Lato"/>
              <a:cs typeface="Lato"/>
              <a:sym typeface="Lato"/>
            </a:endParaRPr>
          </a:p>
          <a:p>
            <a:pPr marL="457200" lvl="0" indent="-330200" algn="l" rtl="0">
              <a:spcBef>
                <a:spcPts val="0"/>
              </a:spcBef>
              <a:spcAft>
                <a:spcPts val="0"/>
              </a:spcAft>
              <a:buSzPts val="1600"/>
              <a:buFont typeface="Lato"/>
              <a:buChar char="●"/>
            </a:pPr>
            <a:r>
              <a:rPr lang="en" sz="1600">
                <a:latin typeface="Lato"/>
                <a:ea typeface="Lato"/>
                <a:cs typeface="Lato"/>
                <a:sym typeface="Lato"/>
              </a:rPr>
              <a:t>You should </a:t>
            </a:r>
            <a:r>
              <a:rPr lang="en" sz="1600" u="sng">
                <a:latin typeface="Lato"/>
                <a:ea typeface="Lato"/>
                <a:cs typeface="Lato"/>
                <a:sym typeface="Lato"/>
              </a:rPr>
              <a:t>not</a:t>
            </a:r>
            <a:r>
              <a:rPr lang="en" sz="1600">
                <a:latin typeface="Lato"/>
                <a:ea typeface="Lato"/>
                <a:cs typeface="Lato"/>
                <a:sym typeface="Lato"/>
              </a:rPr>
              <a:t> feel like you’re afraid to say no or voice your desires in any way</a:t>
            </a:r>
            <a:endParaRPr sz="1600">
              <a:latin typeface="Lato"/>
              <a:ea typeface="Lato"/>
              <a:cs typeface="Lato"/>
              <a:sym typeface="Lato"/>
            </a:endParaRPr>
          </a:p>
          <a:p>
            <a:pPr marL="457200" lvl="0" indent="0" algn="l" rtl="0">
              <a:spcBef>
                <a:spcPts val="0"/>
              </a:spcBef>
              <a:spcAft>
                <a:spcPts val="0"/>
              </a:spcAft>
              <a:buNone/>
            </a:pPr>
            <a:endParaRPr sz="1600">
              <a:latin typeface="Lato"/>
              <a:ea typeface="Lato"/>
              <a:cs typeface="Lato"/>
              <a:sym typeface="Lato"/>
            </a:endParaRPr>
          </a:p>
          <a:p>
            <a:pPr marL="457200" lvl="0" indent="-330200" algn="l" rtl="0">
              <a:spcBef>
                <a:spcPts val="0"/>
              </a:spcBef>
              <a:spcAft>
                <a:spcPts val="0"/>
              </a:spcAft>
              <a:buSzPts val="1600"/>
              <a:buFont typeface="Lato"/>
              <a:buChar char="●"/>
            </a:pPr>
            <a:r>
              <a:rPr lang="en" sz="1600">
                <a:latin typeface="Lato"/>
                <a:ea typeface="Lato"/>
                <a:cs typeface="Lato"/>
                <a:sym typeface="Lato"/>
              </a:rPr>
              <a:t>Sex should </a:t>
            </a:r>
            <a:r>
              <a:rPr lang="en" sz="1600" u="sng">
                <a:latin typeface="Lato"/>
                <a:ea typeface="Lato"/>
                <a:cs typeface="Lato"/>
                <a:sym typeface="Lato"/>
              </a:rPr>
              <a:t>not</a:t>
            </a:r>
            <a:r>
              <a:rPr lang="en" sz="1600">
                <a:latin typeface="Lato"/>
                <a:ea typeface="Lato"/>
                <a:cs typeface="Lato"/>
                <a:sym typeface="Lato"/>
              </a:rPr>
              <a:t> be motivated by feeling like you have to do it (through coercion or obligation)</a:t>
            </a:r>
            <a:endParaRPr sz="1600">
              <a:latin typeface="Lato"/>
              <a:ea typeface="Lato"/>
              <a:cs typeface="Lato"/>
              <a:sym typeface="Lat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59"/>
        <p:cNvGrpSpPr/>
        <p:nvPr/>
      </p:nvGrpSpPr>
      <p:grpSpPr>
        <a:xfrm>
          <a:off x="0" y="0"/>
          <a:ext cx="0" cy="0"/>
          <a:chOff x="0" y="0"/>
          <a:chExt cx="0" cy="0"/>
        </a:xfrm>
      </p:grpSpPr>
      <p:sp>
        <p:nvSpPr>
          <p:cNvPr id="360" name="Google Shape;360;p49"/>
          <p:cNvSpPr txBox="1"/>
          <p:nvPr/>
        </p:nvSpPr>
        <p:spPr>
          <a:xfrm>
            <a:off x="288100" y="172550"/>
            <a:ext cx="5198400" cy="7107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800" b="1">
                <a:solidFill>
                  <a:schemeClr val="dk2"/>
                </a:solidFill>
                <a:latin typeface="Raleway"/>
                <a:ea typeface="Raleway"/>
                <a:cs typeface="Raleway"/>
                <a:sym typeface="Raleway"/>
              </a:rPr>
              <a:t>Sexual consent</a:t>
            </a:r>
            <a:endParaRPr sz="3800" b="1">
              <a:solidFill>
                <a:schemeClr val="dk2"/>
              </a:solidFill>
              <a:latin typeface="Raleway"/>
              <a:ea typeface="Raleway"/>
              <a:cs typeface="Raleway"/>
              <a:sym typeface="Raleway"/>
            </a:endParaRPr>
          </a:p>
        </p:txBody>
      </p:sp>
      <p:sp>
        <p:nvSpPr>
          <p:cNvPr id="361" name="Google Shape;361;p49"/>
          <p:cNvSpPr txBox="1">
            <a:spLocks noGrp="1"/>
          </p:cNvSpPr>
          <p:nvPr>
            <p:ph type="body" idx="4294967295"/>
          </p:nvPr>
        </p:nvSpPr>
        <p:spPr>
          <a:xfrm>
            <a:off x="2855550" y="883250"/>
            <a:ext cx="3432900" cy="382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a:latin typeface="Raleway"/>
                <a:ea typeface="Raleway"/>
                <a:cs typeface="Raleway"/>
                <a:sym typeface="Raleway"/>
              </a:rPr>
              <a:t>→ Consent can be given verbally and nonverbally.</a:t>
            </a:r>
            <a:endParaRPr sz="1500" b="1">
              <a:latin typeface="Raleway"/>
              <a:ea typeface="Raleway"/>
              <a:cs typeface="Raleway"/>
              <a:sym typeface="Raleway"/>
            </a:endParaRPr>
          </a:p>
          <a:p>
            <a:pPr marL="0" lvl="0" indent="0" algn="l" rtl="0">
              <a:spcBef>
                <a:spcPts val="1000"/>
              </a:spcBef>
              <a:spcAft>
                <a:spcPts val="1000"/>
              </a:spcAft>
              <a:buNone/>
            </a:pPr>
            <a:r>
              <a:rPr lang="en" sz="1500" b="1">
                <a:latin typeface="Raleway"/>
                <a:ea typeface="Raleway"/>
                <a:cs typeface="Raleway"/>
                <a:sym typeface="Raleway"/>
              </a:rPr>
              <a:t>→ Saying yes to one thing doesn’t mean saying yes to everything.</a:t>
            </a:r>
            <a:endParaRPr sz="1500" b="1">
              <a:latin typeface="Raleway"/>
              <a:ea typeface="Raleway"/>
              <a:cs typeface="Raleway"/>
              <a:sym typeface="Raleway"/>
            </a:endParaRPr>
          </a:p>
        </p:txBody>
      </p:sp>
      <p:sp>
        <p:nvSpPr>
          <p:cNvPr id="362" name="Google Shape;362;p49"/>
          <p:cNvSpPr txBox="1"/>
          <p:nvPr/>
        </p:nvSpPr>
        <p:spPr>
          <a:xfrm>
            <a:off x="288100" y="883250"/>
            <a:ext cx="2492700" cy="1385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Clr>
                <a:schemeClr val="dk2"/>
              </a:buClr>
              <a:buSzPts val="1100"/>
              <a:buFont typeface="Arial"/>
              <a:buNone/>
            </a:pPr>
            <a:r>
              <a:rPr lang="en" sz="1500" b="1">
                <a:solidFill>
                  <a:schemeClr val="dk2"/>
                </a:solidFill>
                <a:latin typeface="Raleway"/>
                <a:ea typeface="Raleway"/>
                <a:cs typeface="Raleway"/>
                <a:sym typeface="Raleway"/>
              </a:rPr>
              <a:t>→ Consent is part of emotionally safe sex. It is permission for something to happen.  </a:t>
            </a:r>
            <a:endParaRPr sz="1500" b="1">
              <a:latin typeface="Lato"/>
              <a:ea typeface="Lato"/>
              <a:cs typeface="Lato"/>
              <a:sym typeface="Lato"/>
            </a:endParaRPr>
          </a:p>
        </p:txBody>
      </p:sp>
      <p:sp>
        <p:nvSpPr>
          <p:cNvPr id="363" name="Google Shape;363;p49"/>
          <p:cNvSpPr txBox="1"/>
          <p:nvPr/>
        </p:nvSpPr>
        <p:spPr>
          <a:xfrm>
            <a:off x="6436150" y="967800"/>
            <a:ext cx="2576700" cy="373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grpSp>
        <p:nvGrpSpPr>
          <p:cNvPr id="364" name="Google Shape;364;p49"/>
          <p:cNvGrpSpPr/>
          <p:nvPr/>
        </p:nvGrpSpPr>
        <p:grpSpPr>
          <a:xfrm>
            <a:off x="6696849" y="743539"/>
            <a:ext cx="2316016" cy="3925191"/>
            <a:chOff x="6803275" y="386931"/>
            <a:chExt cx="2212050" cy="2545519"/>
          </a:xfrm>
        </p:grpSpPr>
        <p:pic>
          <p:nvPicPr>
            <p:cNvPr id="365" name="Google Shape;365;p49"/>
            <p:cNvPicPr preferRelativeResize="0"/>
            <p:nvPr/>
          </p:nvPicPr>
          <p:blipFill>
            <a:blip r:embed="rId3">
              <a:alphaModFix/>
            </a:blip>
            <a:stretch>
              <a:fillRect/>
            </a:stretch>
          </p:blipFill>
          <p:spPr>
            <a:xfrm>
              <a:off x="6803275" y="427445"/>
              <a:ext cx="2212050" cy="2504994"/>
            </a:xfrm>
            <a:prstGeom prst="rect">
              <a:avLst/>
            </a:prstGeom>
            <a:noFill/>
            <a:ln>
              <a:noFill/>
            </a:ln>
          </p:spPr>
        </p:pic>
        <p:pic>
          <p:nvPicPr>
            <p:cNvPr id="366" name="Google Shape;366;p49" descr="Piece of duct tape sticking a note to the slide"/>
            <p:cNvPicPr preferRelativeResize="0"/>
            <p:nvPr/>
          </p:nvPicPr>
          <p:blipFill rotWithShape="1">
            <a:blip r:embed="rId4">
              <a:alphaModFix/>
            </a:blip>
            <a:srcRect l="9244" t="5926" r="2118" b="10011"/>
            <a:stretch/>
          </p:blipFill>
          <p:spPr>
            <a:xfrm rot="154825">
              <a:off x="7370664" y="410998"/>
              <a:ext cx="1077281" cy="361297"/>
            </a:xfrm>
            <a:prstGeom prst="rect">
              <a:avLst/>
            </a:prstGeom>
            <a:noFill/>
            <a:ln>
              <a:noFill/>
            </a:ln>
          </p:spPr>
        </p:pic>
        <p:sp>
          <p:nvSpPr>
            <p:cNvPr id="367" name="Google Shape;367;p49"/>
            <p:cNvSpPr txBox="1"/>
            <p:nvPr/>
          </p:nvSpPr>
          <p:spPr>
            <a:xfrm>
              <a:off x="6944798" y="679451"/>
              <a:ext cx="1929000" cy="22530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1200"/>
                </a:spcBef>
                <a:spcAft>
                  <a:spcPts val="0"/>
                </a:spcAft>
                <a:buClr>
                  <a:schemeClr val="dk2"/>
                </a:buClr>
                <a:buSzPts val="1200"/>
                <a:buFont typeface="Arial"/>
                <a:buChar char="➔"/>
              </a:pPr>
              <a:r>
                <a:rPr lang="en" sz="1300" b="1"/>
                <a:t>Saying ‘maybe’ or ‘no’ is not yes - make sure that the answer is always yes, when proceeding with sexual activities.</a:t>
              </a:r>
              <a:endParaRPr sz="1300" b="1"/>
            </a:p>
            <a:p>
              <a:pPr marL="457200" lvl="0" indent="-311150" algn="l" rtl="0">
                <a:lnSpc>
                  <a:spcPct val="115000"/>
                </a:lnSpc>
                <a:spcBef>
                  <a:spcPts val="0"/>
                </a:spcBef>
                <a:spcAft>
                  <a:spcPts val="0"/>
                </a:spcAft>
                <a:buClr>
                  <a:schemeClr val="lt1"/>
                </a:buClr>
                <a:buSzPts val="1300"/>
                <a:buFont typeface="Lato"/>
                <a:buChar char="➔"/>
              </a:pPr>
              <a:endParaRPr sz="1300" b="1"/>
            </a:p>
            <a:p>
              <a:pPr marL="457200" lvl="0" indent="-304800" algn="l" rtl="0">
                <a:lnSpc>
                  <a:spcPct val="115000"/>
                </a:lnSpc>
                <a:spcBef>
                  <a:spcPts val="0"/>
                </a:spcBef>
                <a:spcAft>
                  <a:spcPts val="0"/>
                </a:spcAft>
                <a:buClr>
                  <a:schemeClr val="dk2"/>
                </a:buClr>
                <a:buSzPts val="1200"/>
                <a:buFont typeface="Arial"/>
                <a:buChar char="➔"/>
              </a:pPr>
              <a:r>
                <a:rPr lang="en" sz="1300" b="1"/>
                <a:t>Remember, you can change your mind at any time!</a:t>
              </a:r>
              <a:endParaRPr sz="1300" b="1"/>
            </a:p>
          </p:txBody>
        </p:sp>
      </p:grpSp>
      <p:pic>
        <p:nvPicPr>
          <p:cNvPr id="368" name="Google Shape;368;p49"/>
          <p:cNvPicPr preferRelativeResize="0"/>
          <p:nvPr/>
        </p:nvPicPr>
        <p:blipFill>
          <a:blip r:embed="rId5">
            <a:alphaModFix/>
          </a:blip>
          <a:stretch>
            <a:fillRect/>
          </a:stretch>
        </p:blipFill>
        <p:spPr>
          <a:xfrm>
            <a:off x="288100" y="2423775"/>
            <a:ext cx="4935000" cy="2589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50"/>
          <p:cNvPicPr preferRelativeResize="0"/>
          <p:nvPr/>
        </p:nvPicPr>
        <p:blipFill>
          <a:blip r:embed="rId3">
            <a:alphaModFix amt="48000"/>
          </a:blip>
          <a:stretch>
            <a:fillRect/>
          </a:stretch>
        </p:blipFill>
        <p:spPr>
          <a:xfrm>
            <a:off x="-3525" y="-29850"/>
            <a:ext cx="9151026" cy="5203176"/>
          </a:xfrm>
          <a:prstGeom prst="rect">
            <a:avLst/>
          </a:prstGeom>
          <a:noFill/>
          <a:ln>
            <a:noFill/>
          </a:ln>
        </p:spPr>
      </p:pic>
      <p:sp>
        <p:nvSpPr>
          <p:cNvPr id="374" name="Google Shape;374;p50"/>
          <p:cNvSpPr txBox="1"/>
          <p:nvPr/>
        </p:nvSpPr>
        <p:spPr>
          <a:xfrm>
            <a:off x="2160750" y="1282350"/>
            <a:ext cx="7327800" cy="855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a:latin typeface="Lato"/>
              <a:ea typeface="Lato"/>
              <a:cs typeface="Lato"/>
              <a:sym typeface="Lato"/>
            </a:endParaRPr>
          </a:p>
        </p:txBody>
      </p:sp>
      <p:sp>
        <p:nvSpPr>
          <p:cNvPr id="375" name="Google Shape;375;p50"/>
          <p:cNvSpPr txBox="1"/>
          <p:nvPr/>
        </p:nvSpPr>
        <p:spPr>
          <a:xfrm>
            <a:off x="441550" y="154850"/>
            <a:ext cx="5693100" cy="77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400" b="1">
                <a:latin typeface="Lato"/>
                <a:ea typeface="Lato"/>
                <a:cs typeface="Lato"/>
                <a:sym typeface="Lato"/>
              </a:rPr>
              <a:t>Consent </a:t>
            </a:r>
            <a:r>
              <a:rPr lang="en" sz="3400" b="1" u="sng">
                <a:latin typeface="Lato"/>
                <a:ea typeface="Lato"/>
                <a:cs typeface="Lato"/>
                <a:sym typeface="Lato"/>
              </a:rPr>
              <a:t>can’t</a:t>
            </a:r>
            <a:r>
              <a:rPr lang="en" sz="3400" b="1">
                <a:latin typeface="Lato"/>
                <a:ea typeface="Lato"/>
                <a:cs typeface="Lato"/>
                <a:sym typeface="Lato"/>
              </a:rPr>
              <a:t> be given if...</a:t>
            </a:r>
            <a:endParaRPr sz="3400" b="1">
              <a:latin typeface="Lato"/>
              <a:ea typeface="Lato"/>
              <a:cs typeface="Lato"/>
              <a:sym typeface="Lato"/>
            </a:endParaRPr>
          </a:p>
        </p:txBody>
      </p:sp>
      <p:sp>
        <p:nvSpPr>
          <p:cNvPr id="376" name="Google Shape;376;p50"/>
          <p:cNvSpPr txBox="1"/>
          <p:nvPr/>
        </p:nvSpPr>
        <p:spPr>
          <a:xfrm>
            <a:off x="441550" y="930050"/>
            <a:ext cx="3227100" cy="42138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SzPts val="2000"/>
              <a:buFont typeface="Lato"/>
              <a:buChar char="●"/>
            </a:pPr>
            <a:r>
              <a:rPr lang="en" sz="2000" b="1">
                <a:latin typeface="Lato"/>
                <a:ea typeface="Lato"/>
                <a:cs typeface="Lato"/>
                <a:sym typeface="Lato"/>
              </a:rPr>
              <a:t>Someone says ‘stop’ or ‘don’t’.</a:t>
            </a:r>
            <a:endParaRPr sz="2000" b="1">
              <a:latin typeface="Lato"/>
              <a:ea typeface="Lato"/>
              <a:cs typeface="Lato"/>
              <a:sym typeface="Lato"/>
            </a:endParaRPr>
          </a:p>
          <a:p>
            <a:pPr marL="457200" lvl="0" indent="0" algn="l" rtl="0">
              <a:spcBef>
                <a:spcPts val="0"/>
              </a:spcBef>
              <a:spcAft>
                <a:spcPts val="0"/>
              </a:spcAft>
              <a:buNone/>
            </a:pPr>
            <a:endParaRPr sz="2000" b="1">
              <a:latin typeface="Lato"/>
              <a:ea typeface="Lato"/>
              <a:cs typeface="Lato"/>
              <a:sym typeface="Lato"/>
            </a:endParaRPr>
          </a:p>
          <a:p>
            <a:pPr marL="457200" lvl="0" indent="-355600" algn="l" rtl="0">
              <a:spcBef>
                <a:spcPts val="0"/>
              </a:spcBef>
              <a:spcAft>
                <a:spcPts val="0"/>
              </a:spcAft>
              <a:buSzPts val="2000"/>
              <a:buFont typeface="Lato"/>
              <a:buChar char="●"/>
            </a:pPr>
            <a:r>
              <a:rPr lang="en" sz="2000" b="1">
                <a:latin typeface="Lato"/>
                <a:ea typeface="Lato"/>
                <a:cs typeface="Lato"/>
                <a:sym typeface="Lato"/>
              </a:rPr>
              <a:t>Someone is too drunk/high to give consent, if they seem too out of it.</a:t>
            </a:r>
            <a:endParaRPr sz="2000" b="1">
              <a:latin typeface="Lato"/>
              <a:ea typeface="Lato"/>
              <a:cs typeface="Lato"/>
              <a:sym typeface="Lato"/>
            </a:endParaRPr>
          </a:p>
          <a:p>
            <a:pPr marL="457200" lvl="0" indent="0" algn="l" rtl="0">
              <a:spcBef>
                <a:spcPts val="0"/>
              </a:spcBef>
              <a:spcAft>
                <a:spcPts val="0"/>
              </a:spcAft>
              <a:buNone/>
            </a:pPr>
            <a:endParaRPr sz="2000" b="1">
              <a:latin typeface="Lato"/>
              <a:ea typeface="Lato"/>
              <a:cs typeface="Lato"/>
              <a:sym typeface="Lato"/>
            </a:endParaRPr>
          </a:p>
          <a:p>
            <a:pPr marL="457200" lvl="0" indent="-355600" algn="l" rtl="0">
              <a:spcBef>
                <a:spcPts val="0"/>
              </a:spcBef>
              <a:spcAft>
                <a:spcPts val="0"/>
              </a:spcAft>
              <a:buSzPts val="2000"/>
              <a:buFont typeface="Lato"/>
              <a:buChar char="●"/>
            </a:pPr>
            <a:r>
              <a:rPr lang="en" sz="2000" b="1">
                <a:latin typeface="Lato"/>
                <a:ea typeface="Lato"/>
                <a:cs typeface="Lato"/>
                <a:sym typeface="Lato"/>
              </a:rPr>
              <a:t>Someone is tricked, for example taking the condom off without the other’s knowledge.</a:t>
            </a:r>
            <a:endParaRPr sz="2100" b="1">
              <a:latin typeface="Lato"/>
              <a:ea typeface="Lato"/>
              <a:cs typeface="Lato"/>
              <a:sym typeface="Lato"/>
            </a:endParaRPr>
          </a:p>
        </p:txBody>
      </p:sp>
      <p:sp>
        <p:nvSpPr>
          <p:cNvPr id="377" name="Google Shape;377;p50"/>
          <p:cNvSpPr txBox="1"/>
          <p:nvPr/>
        </p:nvSpPr>
        <p:spPr>
          <a:xfrm>
            <a:off x="5528675" y="930050"/>
            <a:ext cx="3227100" cy="35229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chemeClr val="dk2"/>
              </a:buClr>
              <a:buSzPts val="2000"/>
              <a:buFont typeface="Lato"/>
              <a:buChar char="●"/>
            </a:pPr>
            <a:r>
              <a:rPr lang="en" sz="2000" b="1">
                <a:solidFill>
                  <a:schemeClr val="dk2"/>
                </a:solidFill>
                <a:latin typeface="Lato"/>
                <a:ea typeface="Lato"/>
                <a:cs typeface="Lato"/>
                <a:sym typeface="Lato"/>
              </a:rPr>
              <a:t>Someone is asleep or unconscious and unable to say yes.</a:t>
            </a:r>
            <a:endParaRPr sz="2000" b="1">
              <a:solidFill>
                <a:schemeClr val="dk2"/>
              </a:solidFill>
              <a:latin typeface="Lato"/>
              <a:ea typeface="Lato"/>
              <a:cs typeface="Lato"/>
              <a:sym typeface="Lato"/>
            </a:endParaRPr>
          </a:p>
          <a:p>
            <a:pPr marL="457200" lvl="0" indent="0" algn="l" rtl="0">
              <a:spcBef>
                <a:spcPts val="0"/>
              </a:spcBef>
              <a:spcAft>
                <a:spcPts val="0"/>
              </a:spcAft>
              <a:buNone/>
            </a:pPr>
            <a:endParaRPr sz="2000" b="1">
              <a:solidFill>
                <a:schemeClr val="dk2"/>
              </a:solidFill>
              <a:latin typeface="Lato"/>
              <a:ea typeface="Lato"/>
              <a:cs typeface="Lato"/>
              <a:sym typeface="Lato"/>
            </a:endParaRPr>
          </a:p>
          <a:p>
            <a:pPr marL="457200" lvl="0" indent="-355600" algn="l" rtl="0">
              <a:spcBef>
                <a:spcPts val="0"/>
              </a:spcBef>
              <a:spcAft>
                <a:spcPts val="0"/>
              </a:spcAft>
              <a:buClr>
                <a:schemeClr val="dk2"/>
              </a:buClr>
              <a:buSzPts val="2000"/>
              <a:buFont typeface="Lato"/>
              <a:buChar char="●"/>
            </a:pPr>
            <a:r>
              <a:rPr lang="en" sz="2000" b="1">
                <a:solidFill>
                  <a:schemeClr val="dk2"/>
                </a:solidFill>
                <a:latin typeface="Lato"/>
                <a:ea typeface="Lato"/>
                <a:cs typeface="Lato"/>
                <a:sym typeface="Lato"/>
              </a:rPr>
              <a:t>Someone is being coerced - manipulated, threatened or pressured without force. (E.g. ‘If you really love me, you’d want to have sex with me’).</a:t>
            </a:r>
            <a:endParaRPr sz="2000" b="1">
              <a:solidFill>
                <a:schemeClr val="dk2"/>
              </a:solidFill>
              <a:latin typeface="Lato"/>
              <a:ea typeface="Lato"/>
              <a:cs typeface="Lato"/>
              <a:sym typeface="La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81"/>
        <p:cNvGrpSpPr/>
        <p:nvPr/>
      </p:nvGrpSpPr>
      <p:grpSpPr>
        <a:xfrm>
          <a:off x="0" y="0"/>
          <a:ext cx="0" cy="0"/>
          <a:chOff x="0" y="0"/>
          <a:chExt cx="0" cy="0"/>
        </a:xfrm>
      </p:grpSpPr>
      <p:pic>
        <p:nvPicPr>
          <p:cNvPr id="382" name="Google Shape;382;p51"/>
          <p:cNvPicPr preferRelativeResize="0"/>
          <p:nvPr/>
        </p:nvPicPr>
        <p:blipFill rotWithShape="1">
          <a:blip r:embed="rId3">
            <a:alphaModFix amt="50000"/>
          </a:blip>
          <a:srcRect t="1831" b="10117"/>
          <a:stretch/>
        </p:blipFill>
        <p:spPr>
          <a:xfrm>
            <a:off x="0" y="0"/>
            <a:ext cx="9144000" cy="5143500"/>
          </a:xfrm>
          <a:prstGeom prst="rect">
            <a:avLst/>
          </a:prstGeom>
          <a:noFill/>
          <a:ln>
            <a:noFill/>
          </a:ln>
        </p:spPr>
      </p:pic>
      <p:sp>
        <p:nvSpPr>
          <p:cNvPr id="383" name="Google Shape;383;p51"/>
          <p:cNvSpPr txBox="1"/>
          <p:nvPr/>
        </p:nvSpPr>
        <p:spPr>
          <a:xfrm>
            <a:off x="610625" y="211375"/>
            <a:ext cx="5791800" cy="84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400" b="1">
                <a:latin typeface="Lato"/>
                <a:ea typeface="Lato"/>
                <a:cs typeface="Lato"/>
                <a:sym typeface="Lato"/>
              </a:rPr>
              <a:t>Saying ‘no’ and accepting  ‘no’</a:t>
            </a:r>
            <a:endParaRPr sz="3400" b="1">
              <a:latin typeface="Lato"/>
              <a:ea typeface="Lato"/>
              <a:cs typeface="Lato"/>
              <a:sym typeface="Lato"/>
            </a:endParaRPr>
          </a:p>
        </p:txBody>
      </p:sp>
      <p:sp>
        <p:nvSpPr>
          <p:cNvPr id="384" name="Google Shape;384;p51"/>
          <p:cNvSpPr txBox="1"/>
          <p:nvPr/>
        </p:nvSpPr>
        <p:spPr>
          <a:xfrm>
            <a:off x="913625" y="1056775"/>
            <a:ext cx="5185800" cy="32976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Font typeface="Lato"/>
              <a:buChar char="●"/>
            </a:pPr>
            <a:r>
              <a:rPr lang="en" sz="1600" b="1">
                <a:latin typeface="Lato"/>
                <a:ea typeface="Lato"/>
                <a:cs typeface="Lato"/>
                <a:sym typeface="Lato"/>
              </a:rPr>
              <a:t>Saying ‘no’ in sexual situations might make you feel guilty or feel bad, but in these situations, try to remember that it is completely ok and normal. Respect for your boundaries is what will make you feel safe and able to enjoy sex. </a:t>
            </a:r>
            <a:endParaRPr sz="1600" b="1">
              <a:latin typeface="Lato"/>
              <a:ea typeface="Lato"/>
              <a:cs typeface="Lato"/>
              <a:sym typeface="Lato"/>
            </a:endParaRPr>
          </a:p>
          <a:p>
            <a:pPr marL="0" lvl="0" indent="0" algn="l" rtl="0">
              <a:spcBef>
                <a:spcPts val="0"/>
              </a:spcBef>
              <a:spcAft>
                <a:spcPts val="0"/>
              </a:spcAft>
              <a:buNone/>
            </a:pPr>
            <a:endParaRPr sz="1600" b="1">
              <a:latin typeface="Lato"/>
              <a:ea typeface="Lato"/>
              <a:cs typeface="Lato"/>
              <a:sym typeface="Lato"/>
            </a:endParaRPr>
          </a:p>
          <a:p>
            <a:pPr marL="457200" lvl="0" indent="-330200" algn="l" rtl="0">
              <a:spcBef>
                <a:spcPts val="0"/>
              </a:spcBef>
              <a:spcAft>
                <a:spcPts val="0"/>
              </a:spcAft>
              <a:buSzPts val="1600"/>
              <a:buFont typeface="Lato"/>
              <a:buChar char="●"/>
            </a:pPr>
            <a:r>
              <a:rPr lang="en" sz="1600" b="1">
                <a:latin typeface="Lato"/>
                <a:ea typeface="Lato"/>
                <a:cs typeface="Lato"/>
                <a:sym typeface="Lato"/>
              </a:rPr>
              <a:t>Accepting that someone is saying ‘no’ to you might cause feelings of anger, feeling hurt or rejected. This is normal and ok too, but it is never a justification to make your partner(s) feel guilty or pressure them to do something they don’t want to. </a:t>
            </a:r>
            <a:endParaRPr sz="1600" b="1">
              <a:latin typeface="Lato"/>
              <a:ea typeface="Lato"/>
              <a:cs typeface="Lato"/>
              <a:sym typeface="Lato"/>
            </a:endParaRPr>
          </a:p>
        </p:txBody>
      </p:sp>
      <p:sp>
        <p:nvSpPr>
          <p:cNvPr id="385" name="Google Shape;385;p51"/>
          <p:cNvSpPr txBox="1"/>
          <p:nvPr/>
        </p:nvSpPr>
        <p:spPr>
          <a:xfrm>
            <a:off x="6176900" y="930050"/>
            <a:ext cx="2705700" cy="33819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Font typeface="Lato"/>
              <a:buChar char="●"/>
            </a:pPr>
            <a:r>
              <a:rPr lang="en" sz="1600" b="1">
                <a:latin typeface="Lato"/>
                <a:ea typeface="Lato"/>
                <a:cs typeface="Lato"/>
                <a:sym typeface="Lato"/>
              </a:rPr>
              <a:t>There are a lot of reasons why someone might not feel ready or comfortable with sexual activities (for ex. spiritual reasons, upbringing, not feeling comfortable in your body, asexuality). All reasons are acceptable and normal - do what makes you  feel comfortable and good, it is different for everyone!</a:t>
            </a:r>
            <a:endParaRPr sz="1600" b="1">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6"/>
          <p:cNvPicPr preferRelativeResize="0"/>
          <p:nvPr/>
        </p:nvPicPr>
        <p:blipFill>
          <a:blip r:embed="rId3">
            <a:alphaModFix amt="47000"/>
          </a:blip>
          <a:stretch>
            <a:fillRect/>
          </a:stretch>
        </p:blipFill>
        <p:spPr>
          <a:xfrm rot="5400000">
            <a:off x="1995212" y="-2005288"/>
            <a:ext cx="5179076" cy="9138900"/>
          </a:xfrm>
          <a:prstGeom prst="rect">
            <a:avLst/>
          </a:prstGeom>
          <a:noFill/>
          <a:ln>
            <a:noFill/>
          </a:ln>
        </p:spPr>
      </p:pic>
      <p:sp>
        <p:nvSpPr>
          <p:cNvPr id="94" name="Google Shape;94;p16"/>
          <p:cNvSpPr/>
          <p:nvPr/>
        </p:nvSpPr>
        <p:spPr>
          <a:xfrm>
            <a:off x="4471950" y="1969800"/>
            <a:ext cx="4273800" cy="3077100"/>
          </a:xfrm>
          <a:prstGeom prst="wedgeRoundRectCallout">
            <a:avLst>
              <a:gd name="adj1" fmla="val -63755"/>
              <a:gd name="adj2" fmla="val -20490"/>
              <a:gd name="adj3" fmla="val 0"/>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6"/>
          <p:cNvSpPr/>
          <p:nvPr/>
        </p:nvSpPr>
        <p:spPr>
          <a:xfrm rot="-5400000">
            <a:off x="550100" y="1675950"/>
            <a:ext cx="2502900" cy="3090600"/>
          </a:xfrm>
          <a:prstGeom prst="wedgeRoundRectCallout">
            <a:avLst>
              <a:gd name="adj1" fmla="val -20751"/>
              <a:gd name="adj2" fmla="val 67000"/>
              <a:gd name="adj3" fmla="val 0"/>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6"/>
          <p:cNvSpPr txBox="1"/>
          <p:nvPr/>
        </p:nvSpPr>
        <p:spPr>
          <a:xfrm>
            <a:off x="428600" y="183975"/>
            <a:ext cx="7632600" cy="489900"/>
          </a:xfrm>
          <a:prstGeom prst="rect">
            <a:avLst/>
          </a:prstGeom>
          <a:noFill/>
          <a:ln>
            <a:noFill/>
          </a:ln>
          <a:effectLst>
            <a:outerShdw blurRad="85725" dist="38100" dir="186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dk1"/>
                </a:solidFill>
              </a:rPr>
              <a:t>What are sexual activities?</a:t>
            </a:r>
            <a:endParaRPr sz="2400" b="1"/>
          </a:p>
          <a:p>
            <a:pPr marL="0" lvl="0" indent="0" algn="l" rtl="0">
              <a:spcBef>
                <a:spcPts val="0"/>
              </a:spcBef>
              <a:spcAft>
                <a:spcPts val="0"/>
              </a:spcAft>
              <a:buNone/>
            </a:pPr>
            <a:endParaRPr>
              <a:latin typeface="Lato"/>
              <a:ea typeface="Lato"/>
              <a:cs typeface="Lato"/>
              <a:sym typeface="Lato"/>
            </a:endParaRPr>
          </a:p>
        </p:txBody>
      </p:sp>
      <p:sp>
        <p:nvSpPr>
          <p:cNvPr id="97" name="Google Shape;97;p16"/>
          <p:cNvSpPr txBox="1"/>
          <p:nvPr/>
        </p:nvSpPr>
        <p:spPr>
          <a:xfrm>
            <a:off x="428600" y="1969800"/>
            <a:ext cx="2745900" cy="282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Lato"/>
              <a:ea typeface="Lato"/>
              <a:cs typeface="Lato"/>
              <a:sym typeface="Lato"/>
            </a:endParaRPr>
          </a:p>
          <a:p>
            <a:pPr marL="0" lvl="0" indent="0" algn="r" rtl="0">
              <a:spcBef>
                <a:spcPts val="0"/>
              </a:spcBef>
              <a:spcAft>
                <a:spcPts val="0"/>
              </a:spcAft>
              <a:buNone/>
            </a:pPr>
            <a:r>
              <a:rPr lang="en" sz="2200" b="1" u="sng">
                <a:solidFill>
                  <a:srgbClr val="FFFFFF"/>
                </a:solidFill>
                <a:latin typeface="Lato"/>
                <a:ea typeface="Lato"/>
                <a:cs typeface="Lato"/>
                <a:sym typeface="Lato"/>
              </a:rPr>
              <a:t>Sexual activities directed to others </a:t>
            </a:r>
            <a:r>
              <a:rPr lang="en" sz="2200">
                <a:solidFill>
                  <a:srgbClr val="FFFFFF"/>
                </a:solidFill>
                <a:latin typeface="Lato"/>
                <a:ea typeface="Lato"/>
                <a:cs typeface="Lato"/>
                <a:sym typeface="Lato"/>
              </a:rPr>
              <a:t>can include many different behaviours, such as:</a:t>
            </a:r>
            <a:br>
              <a:rPr lang="en" sz="2200">
                <a:solidFill>
                  <a:srgbClr val="FFFFFF"/>
                </a:solidFill>
                <a:latin typeface="Lato"/>
                <a:ea typeface="Lato"/>
                <a:cs typeface="Lato"/>
                <a:sym typeface="Lato"/>
              </a:rPr>
            </a:br>
            <a:endParaRPr sz="2200">
              <a:solidFill>
                <a:srgbClr val="FFFFFF"/>
              </a:solidFill>
              <a:latin typeface="Lato"/>
              <a:ea typeface="Lato"/>
              <a:cs typeface="Lato"/>
              <a:sym typeface="Lato"/>
            </a:endParaRPr>
          </a:p>
        </p:txBody>
      </p:sp>
      <p:sp>
        <p:nvSpPr>
          <p:cNvPr id="98" name="Google Shape;98;p16"/>
          <p:cNvSpPr txBox="1"/>
          <p:nvPr/>
        </p:nvSpPr>
        <p:spPr>
          <a:xfrm>
            <a:off x="428600" y="1163400"/>
            <a:ext cx="8469600" cy="48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sz="2200" b="1">
                <a:solidFill>
                  <a:schemeClr val="dk2"/>
                </a:solidFill>
                <a:highlight>
                  <a:srgbClr val="FFFFFF"/>
                </a:highlight>
                <a:latin typeface="Lato"/>
                <a:ea typeface="Lato"/>
                <a:cs typeface="Lato"/>
                <a:sym typeface="Lato"/>
              </a:rPr>
              <a:t>Sexual activities can be </a:t>
            </a:r>
            <a:r>
              <a:rPr lang="en" sz="2200" b="1" u="sng">
                <a:solidFill>
                  <a:schemeClr val="dk2"/>
                </a:solidFill>
                <a:highlight>
                  <a:srgbClr val="FFFFFF"/>
                </a:highlight>
                <a:latin typeface="Lato"/>
                <a:ea typeface="Lato"/>
                <a:cs typeface="Lato"/>
                <a:sym typeface="Lato"/>
              </a:rPr>
              <a:t>directed to others</a:t>
            </a:r>
            <a:r>
              <a:rPr lang="en" sz="2200" b="1">
                <a:solidFill>
                  <a:schemeClr val="dk2"/>
                </a:solidFill>
                <a:highlight>
                  <a:srgbClr val="FFFFFF"/>
                </a:highlight>
                <a:latin typeface="Lato"/>
                <a:ea typeface="Lato"/>
                <a:cs typeface="Lato"/>
                <a:sym typeface="Lato"/>
              </a:rPr>
              <a:t>, but also </a:t>
            </a:r>
            <a:r>
              <a:rPr lang="en" sz="2200" b="1" u="sng">
                <a:solidFill>
                  <a:schemeClr val="dk2"/>
                </a:solidFill>
                <a:highlight>
                  <a:srgbClr val="FFFFFF"/>
                </a:highlight>
                <a:latin typeface="Lato"/>
                <a:ea typeface="Lato"/>
                <a:cs typeface="Lato"/>
                <a:sym typeface="Lato"/>
              </a:rPr>
              <a:t>self-directed</a:t>
            </a:r>
            <a:r>
              <a:rPr lang="en" sz="2200" b="1">
                <a:solidFill>
                  <a:schemeClr val="dk2"/>
                </a:solidFill>
                <a:highlight>
                  <a:srgbClr val="FFFFFF"/>
                </a:highlight>
                <a:latin typeface="Lato"/>
                <a:ea typeface="Lato"/>
                <a:cs typeface="Lato"/>
                <a:sym typeface="Lato"/>
              </a:rPr>
              <a:t>.</a:t>
            </a:r>
            <a:endParaRPr sz="2200">
              <a:highlight>
                <a:srgbClr val="FFFFFF"/>
              </a:highlight>
              <a:latin typeface="Lato"/>
              <a:ea typeface="Lato"/>
              <a:cs typeface="Lato"/>
              <a:sym typeface="Lato"/>
            </a:endParaRPr>
          </a:p>
        </p:txBody>
      </p:sp>
      <p:sp>
        <p:nvSpPr>
          <p:cNvPr id="99" name="Google Shape;99;p16"/>
          <p:cNvSpPr txBox="1"/>
          <p:nvPr/>
        </p:nvSpPr>
        <p:spPr>
          <a:xfrm>
            <a:off x="4572000" y="1969800"/>
            <a:ext cx="4417800" cy="2914200"/>
          </a:xfrm>
          <a:prstGeom prst="rect">
            <a:avLst/>
          </a:prstGeom>
          <a:noFill/>
          <a:ln>
            <a:noFill/>
          </a:ln>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Clr>
                <a:srgbClr val="FFFFFF"/>
              </a:buClr>
              <a:buSzPts val="1700"/>
              <a:buFont typeface="Lato"/>
              <a:buChar char="●"/>
            </a:pPr>
            <a:r>
              <a:rPr lang="en" sz="1700" b="1">
                <a:solidFill>
                  <a:srgbClr val="FFFFFF"/>
                </a:solidFill>
                <a:latin typeface="Lato"/>
                <a:ea typeface="Lato"/>
                <a:cs typeface="Lato"/>
                <a:sym typeface="Lato"/>
              </a:rPr>
              <a:t>Kissing</a:t>
            </a:r>
            <a:endParaRPr sz="1700" b="1">
              <a:solidFill>
                <a:srgbClr val="FFFFFF"/>
              </a:solidFill>
              <a:latin typeface="Lato"/>
              <a:ea typeface="Lato"/>
              <a:cs typeface="Lato"/>
              <a:sym typeface="Lato"/>
            </a:endParaRPr>
          </a:p>
          <a:p>
            <a:pPr marL="457200" lvl="0" indent="-336550" algn="l" rtl="0">
              <a:lnSpc>
                <a:spcPct val="115000"/>
              </a:lnSpc>
              <a:spcBef>
                <a:spcPts val="0"/>
              </a:spcBef>
              <a:spcAft>
                <a:spcPts val="0"/>
              </a:spcAft>
              <a:buClr>
                <a:srgbClr val="FFFFFF"/>
              </a:buClr>
              <a:buSzPts val="1700"/>
              <a:buFont typeface="Lato"/>
              <a:buChar char="●"/>
            </a:pPr>
            <a:r>
              <a:rPr lang="en" sz="1700" b="1">
                <a:solidFill>
                  <a:srgbClr val="FFFFFF"/>
                </a:solidFill>
                <a:latin typeface="Lato"/>
                <a:ea typeface="Lato"/>
                <a:cs typeface="Lato"/>
                <a:sym typeface="Lato"/>
              </a:rPr>
              <a:t>Hugging</a:t>
            </a:r>
            <a:endParaRPr sz="1700" b="1">
              <a:solidFill>
                <a:srgbClr val="FFFFFF"/>
              </a:solidFill>
              <a:latin typeface="Lato"/>
              <a:ea typeface="Lato"/>
              <a:cs typeface="Lato"/>
              <a:sym typeface="Lato"/>
            </a:endParaRPr>
          </a:p>
          <a:p>
            <a:pPr marL="457200" lvl="0" indent="-336550" algn="l" rtl="0">
              <a:lnSpc>
                <a:spcPct val="115000"/>
              </a:lnSpc>
              <a:spcBef>
                <a:spcPts val="0"/>
              </a:spcBef>
              <a:spcAft>
                <a:spcPts val="0"/>
              </a:spcAft>
              <a:buClr>
                <a:srgbClr val="FFFFFF"/>
              </a:buClr>
              <a:buSzPts val="1700"/>
              <a:buFont typeface="Lato"/>
              <a:buChar char="●"/>
            </a:pPr>
            <a:r>
              <a:rPr lang="en" sz="1700" b="1">
                <a:solidFill>
                  <a:srgbClr val="FFFFFF"/>
                </a:solidFill>
                <a:latin typeface="Lato"/>
                <a:ea typeface="Lato"/>
                <a:cs typeface="Lato"/>
                <a:sym typeface="Lato"/>
              </a:rPr>
              <a:t>Any sexual touching</a:t>
            </a:r>
            <a:endParaRPr sz="1700" b="1">
              <a:solidFill>
                <a:srgbClr val="FFFFFF"/>
              </a:solidFill>
              <a:latin typeface="Lato"/>
              <a:ea typeface="Lato"/>
              <a:cs typeface="Lato"/>
              <a:sym typeface="Lato"/>
            </a:endParaRPr>
          </a:p>
          <a:p>
            <a:pPr marL="457200" lvl="0" indent="-336550" algn="l" rtl="0">
              <a:lnSpc>
                <a:spcPct val="115000"/>
              </a:lnSpc>
              <a:spcBef>
                <a:spcPts val="0"/>
              </a:spcBef>
              <a:spcAft>
                <a:spcPts val="0"/>
              </a:spcAft>
              <a:buClr>
                <a:srgbClr val="FFFFFF"/>
              </a:buClr>
              <a:buSzPts val="1700"/>
              <a:buFont typeface="Lato"/>
              <a:buChar char="●"/>
            </a:pPr>
            <a:r>
              <a:rPr lang="en" sz="1700" b="1">
                <a:solidFill>
                  <a:srgbClr val="FFFFFF"/>
                </a:solidFill>
                <a:latin typeface="Lato"/>
                <a:ea typeface="Lato"/>
                <a:cs typeface="Lato"/>
                <a:sym typeface="Lato"/>
              </a:rPr>
              <a:t>Touching the other’s person genitalia</a:t>
            </a:r>
            <a:endParaRPr sz="1700" b="1">
              <a:solidFill>
                <a:srgbClr val="FFFFFF"/>
              </a:solidFill>
              <a:latin typeface="Lato"/>
              <a:ea typeface="Lato"/>
              <a:cs typeface="Lato"/>
              <a:sym typeface="Lato"/>
            </a:endParaRPr>
          </a:p>
          <a:p>
            <a:pPr marL="457200" lvl="0" indent="-336550" algn="l" rtl="0">
              <a:lnSpc>
                <a:spcPct val="115000"/>
              </a:lnSpc>
              <a:spcBef>
                <a:spcPts val="0"/>
              </a:spcBef>
              <a:spcAft>
                <a:spcPts val="0"/>
              </a:spcAft>
              <a:buClr>
                <a:srgbClr val="FFFFFF"/>
              </a:buClr>
              <a:buSzPts val="1700"/>
              <a:buFont typeface="Lato"/>
              <a:buChar char="●"/>
            </a:pPr>
            <a:r>
              <a:rPr lang="en" sz="1700" b="1">
                <a:solidFill>
                  <a:srgbClr val="FFFFFF"/>
                </a:solidFill>
                <a:latin typeface="Lato"/>
                <a:ea typeface="Lato"/>
                <a:cs typeface="Lato"/>
                <a:sym typeface="Lato"/>
              </a:rPr>
              <a:t>Oral sex</a:t>
            </a:r>
            <a:endParaRPr sz="1700" b="1">
              <a:solidFill>
                <a:srgbClr val="FFFFFF"/>
              </a:solidFill>
              <a:latin typeface="Lato"/>
              <a:ea typeface="Lato"/>
              <a:cs typeface="Lato"/>
              <a:sym typeface="Lato"/>
            </a:endParaRPr>
          </a:p>
          <a:p>
            <a:pPr marL="457200" lvl="0" indent="-336550" algn="l" rtl="0">
              <a:lnSpc>
                <a:spcPct val="115000"/>
              </a:lnSpc>
              <a:spcBef>
                <a:spcPts val="0"/>
              </a:spcBef>
              <a:spcAft>
                <a:spcPts val="0"/>
              </a:spcAft>
              <a:buClr>
                <a:srgbClr val="FFFFFF"/>
              </a:buClr>
              <a:buSzPts val="1700"/>
              <a:buFont typeface="Lato"/>
              <a:buChar char="●"/>
            </a:pPr>
            <a:r>
              <a:rPr lang="en" sz="1700" b="1">
                <a:solidFill>
                  <a:srgbClr val="FFFFFF"/>
                </a:solidFill>
                <a:latin typeface="Lato"/>
                <a:ea typeface="Lato"/>
                <a:cs typeface="Lato"/>
                <a:sym typeface="Lato"/>
              </a:rPr>
              <a:t>Anal sex</a:t>
            </a:r>
            <a:endParaRPr sz="1700" b="1">
              <a:solidFill>
                <a:srgbClr val="FFFFFF"/>
              </a:solidFill>
              <a:latin typeface="Lato"/>
              <a:ea typeface="Lato"/>
              <a:cs typeface="Lato"/>
              <a:sym typeface="Lato"/>
            </a:endParaRPr>
          </a:p>
          <a:p>
            <a:pPr marL="457200" lvl="0" indent="-336550" algn="l" rtl="0">
              <a:lnSpc>
                <a:spcPct val="115000"/>
              </a:lnSpc>
              <a:spcBef>
                <a:spcPts val="0"/>
              </a:spcBef>
              <a:spcAft>
                <a:spcPts val="0"/>
              </a:spcAft>
              <a:buClr>
                <a:srgbClr val="FFFFFF"/>
              </a:buClr>
              <a:buSzPts val="1700"/>
              <a:buFont typeface="Lato"/>
              <a:buChar char="●"/>
            </a:pPr>
            <a:r>
              <a:rPr lang="en" sz="1700" b="1">
                <a:solidFill>
                  <a:srgbClr val="FFFFFF"/>
                </a:solidFill>
                <a:latin typeface="Lato"/>
                <a:ea typeface="Lato"/>
                <a:cs typeface="Lato"/>
                <a:sym typeface="Lato"/>
              </a:rPr>
              <a:t>Vaginal sex</a:t>
            </a:r>
            <a:endParaRPr sz="1700" b="1">
              <a:solidFill>
                <a:srgbClr val="FFFFFF"/>
              </a:solidFill>
              <a:latin typeface="Lato"/>
              <a:ea typeface="Lato"/>
              <a:cs typeface="Lato"/>
              <a:sym typeface="Lato"/>
            </a:endParaRPr>
          </a:p>
          <a:p>
            <a:pPr marL="457200" lvl="0" indent="-336550" algn="l" rtl="0">
              <a:lnSpc>
                <a:spcPct val="115000"/>
              </a:lnSpc>
              <a:spcBef>
                <a:spcPts val="0"/>
              </a:spcBef>
              <a:spcAft>
                <a:spcPts val="0"/>
              </a:spcAft>
              <a:buClr>
                <a:srgbClr val="FFFFFF"/>
              </a:buClr>
              <a:buSzPts val="1700"/>
              <a:buFont typeface="Lato"/>
              <a:buChar char="●"/>
            </a:pPr>
            <a:r>
              <a:rPr lang="en" sz="1700" b="1">
                <a:solidFill>
                  <a:srgbClr val="FFFFFF"/>
                </a:solidFill>
                <a:latin typeface="Lato"/>
                <a:ea typeface="Lato"/>
                <a:cs typeface="Lato"/>
                <a:sym typeface="Lato"/>
              </a:rPr>
              <a:t>Sending sexual texts or pictures to someone</a:t>
            </a:r>
            <a:endParaRPr sz="1700" b="1">
              <a:solidFill>
                <a:srgbClr val="FFFFFF"/>
              </a:solidFill>
              <a:latin typeface="Lato"/>
              <a:ea typeface="Lato"/>
              <a:cs typeface="Lato"/>
              <a:sym typeface="Lato"/>
            </a:endParaRPr>
          </a:p>
          <a:p>
            <a:pPr marL="457200" lvl="0" indent="-336550" algn="l" rtl="0">
              <a:lnSpc>
                <a:spcPct val="115000"/>
              </a:lnSpc>
              <a:spcBef>
                <a:spcPts val="0"/>
              </a:spcBef>
              <a:spcAft>
                <a:spcPts val="0"/>
              </a:spcAft>
              <a:buClr>
                <a:srgbClr val="FFFFFF"/>
              </a:buClr>
              <a:buSzPts val="1700"/>
              <a:buFont typeface="Lato"/>
              <a:buChar char="●"/>
            </a:pPr>
            <a:r>
              <a:rPr lang="en" sz="1700" b="1">
                <a:solidFill>
                  <a:srgbClr val="FFFFFF"/>
                </a:solidFill>
                <a:latin typeface="Lato"/>
                <a:ea typeface="Lato"/>
                <a:cs typeface="Lato"/>
                <a:sym typeface="Lato"/>
              </a:rPr>
              <a:t>and much more!</a:t>
            </a:r>
            <a:endParaRPr sz="1700" b="1">
              <a:solidFill>
                <a:srgbClr val="FFFFFF"/>
              </a:solidFill>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2"/>
          <p:cNvSpPr txBox="1">
            <a:spLocks noGrp="1"/>
          </p:cNvSpPr>
          <p:nvPr>
            <p:ph type="title"/>
          </p:nvPr>
        </p:nvSpPr>
        <p:spPr>
          <a:xfrm>
            <a:off x="283100" y="712150"/>
            <a:ext cx="8620500" cy="101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to make safe sex fun?</a:t>
            </a:r>
            <a:endParaRPr/>
          </a:p>
        </p:txBody>
      </p:sp>
      <p:sp>
        <p:nvSpPr>
          <p:cNvPr id="391" name="Google Shape;391;p52"/>
          <p:cNvSpPr/>
          <p:nvPr/>
        </p:nvSpPr>
        <p:spPr>
          <a:xfrm>
            <a:off x="371775" y="1988900"/>
            <a:ext cx="2629500" cy="2244900"/>
          </a:xfrm>
          <a:prstGeom prst="wedgeRectCallout">
            <a:avLst>
              <a:gd name="adj1" fmla="val -20833"/>
              <a:gd name="adj2" fmla="val 62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2"/>
          <p:cNvSpPr/>
          <p:nvPr/>
        </p:nvSpPr>
        <p:spPr>
          <a:xfrm>
            <a:off x="3210432" y="1988900"/>
            <a:ext cx="2629500" cy="2244900"/>
          </a:xfrm>
          <a:prstGeom prst="wedgeRectCallout">
            <a:avLst>
              <a:gd name="adj1" fmla="val -20833"/>
              <a:gd name="adj2" fmla="val 6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2"/>
          <p:cNvSpPr/>
          <p:nvPr/>
        </p:nvSpPr>
        <p:spPr>
          <a:xfrm>
            <a:off x="6049089" y="1988900"/>
            <a:ext cx="2629500" cy="2244900"/>
          </a:xfrm>
          <a:prstGeom prst="wedgeRectCallout">
            <a:avLst>
              <a:gd name="adj1" fmla="val -20833"/>
              <a:gd name="adj2" fmla="val 6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2"/>
          <p:cNvSpPr txBox="1">
            <a:spLocks noGrp="1"/>
          </p:cNvSpPr>
          <p:nvPr>
            <p:ph type="title"/>
          </p:nvPr>
        </p:nvSpPr>
        <p:spPr>
          <a:xfrm>
            <a:off x="6125275" y="1909500"/>
            <a:ext cx="2481600" cy="200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Experiment</a:t>
            </a:r>
            <a:endParaRPr sz="1400"/>
          </a:p>
          <a:p>
            <a:pPr marL="0" lvl="0" indent="0" algn="l" rtl="0">
              <a:spcBef>
                <a:spcPts val="1200"/>
              </a:spcBef>
              <a:spcAft>
                <a:spcPts val="1200"/>
              </a:spcAft>
              <a:buNone/>
            </a:pPr>
            <a:r>
              <a:rPr lang="en" sz="1400"/>
              <a:t>Exploring what your partner (or you on your own) really enjoy can be really exciting. Experiment with foreplay also! Figure out what really makes you get in the mood - candles, massaging, kissing - it can be anything!</a:t>
            </a:r>
            <a:endParaRPr sz="1400"/>
          </a:p>
        </p:txBody>
      </p:sp>
      <p:sp>
        <p:nvSpPr>
          <p:cNvPr id="395" name="Google Shape;395;p52"/>
          <p:cNvSpPr txBox="1">
            <a:spLocks noGrp="1"/>
          </p:cNvSpPr>
          <p:nvPr>
            <p:ph type="title"/>
          </p:nvPr>
        </p:nvSpPr>
        <p:spPr>
          <a:xfrm>
            <a:off x="371775" y="1956050"/>
            <a:ext cx="2481600" cy="200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Practice</a:t>
            </a:r>
            <a:endParaRPr sz="1400"/>
          </a:p>
          <a:p>
            <a:pPr marL="0" lvl="0" indent="0" algn="l" rtl="0">
              <a:spcBef>
                <a:spcPts val="1200"/>
              </a:spcBef>
              <a:spcAft>
                <a:spcPts val="1200"/>
              </a:spcAft>
              <a:buNone/>
            </a:pPr>
            <a:r>
              <a:rPr lang="en" sz="1400"/>
              <a:t>If you have a penis, you can practice putting on a condom on our own and maybe masturbating with it - to make the connection of sexual arousal and pleasure  to the condom.</a:t>
            </a:r>
            <a:endParaRPr sz="1400"/>
          </a:p>
        </p:txBody>
      </p:sp>
      <p:sp>
        <p:nvSpPr>
          <p:cNvPr id="396" name="Google Shape;396;p52"/>
          <p:cNvSpPr txBox="1">
            <a:spLocks noGrp="1"/>
          </p:cNvSpPr>
          <p:nvPr>
            <p:ph type="title"/>
          </p:nvPr>
        </p:nvSpPr>
        <p:spPr>
          <a:xfrm>
            <a:off x="3286625" y="1909500"/>
            <a:ext cx="2481600" cy="200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Talk</a:t>
            </a:r>
            <a:endParaRPr sz="1400"/>
          </a:p>
          <a:p>
            <a:pPr marL="0" lvl="0" indent="0" algn="l" rtl="0">
              <a:spcBef>
                <a:spcPts val="1200"/>
              </a:spcBef>
              <a:spcAft>
                <a:spcPts val="1200"/>
              </a:spcAft>
              <a:buNone/>
            </a:pPr>
            <a:r>
              <a:rPr lang="en" sz="1400"/>
              <a:t>Keep a sense of humour and have fun with sex! A little laughing might release the tension and make the whole sexual situation more comfortable - it doesn’t have to be serious.</a:t>
            </a:r>
            <a:endParaRPr sz="1400"/>
          </a:p>
        </p:txBody>
      </p:sp>
      <p:sp>
        <p:nvSpPr>
          <p:cNvPr id="397" name="Google Shape;397;p52"/>
          <p:cNvSpPr txBox="1"/>
          <p:nvPr/>
        </p:nvSpPr>
        <p:spPr>
          <a:xfrm>
            <a:off x="283100" y="4654975"/>
            <a:ext cx="6244200" cy="257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i="1">
              <a:solidFill>
                <a:schemeClr val="accent5"/>
              </a:solidFill>
              <a:latin typeface="Lato"/>
              <a:ea typeface="Lato"/>
              <a:cs typeface="Lato"/>
              <a:sym typeface="Lat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53"/>
          <p:cNvPicPr preferRelativeResize="0"/>
          <p:nvPr/>
        </p:nvPicPr>
        <p:blipFill rotWithShape="1">
          <a:blip r:embed="rId3">
            <a:alphaModFix amt="31000"/>
          </a:blip>
          <a:srcRect b="9272"/>
          <a:stretch/>
        </p:blipFill>
        <p:spPr>
          <a:xfrm>
            <a:off x="0" y="0"/>
            <a:ext cx="9144000" cy="5143500"/>
          </a:xfrm>
          <a:prstGeom prst="rect">
            <a:avLst/>
          </a:prstGeom>
          <a:noFill/>
          <a:ln>
            <a:noFill/>
          </a:ln>
        </p:spPr>
      </p:pic>
      <p:sp>
        <p:nvSpPr>
          <p:cNvPr id="403" name="Google Shape;403;p53"/>
          <p:cNvSpPr txBox="1"/>
          <p:nvPr/>
        </p:nvSpPr>
        <p:spPr>
          <a:xfrm>
            <a:off x="367375" y="214325"/>
            <a:ext cx="8480700" cy="466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dk1"/>
                </a:solidFill>
              </a:rPr>
              <a:t>Websites to learn more:</a:t>
            </a:r>
            <a:endParaRPr sz="2400" b="1"/>
          </a:p>
          <a:p>
            <a:pPr marL="0" lvl="0" indent="0" algn="l" rtl="0">
              <a:lnSpc>
                <a:spcPct val="100000"/>
              </a:lnSpc>
              <a:spcBef>
                <a:spcPts val="0"/>
              </a:spcBef>
              <a:spcAft>
                <a:spcPts val="0"/>
              </a:spcAft>
              <a:buNone/>
            </a:pPr>
            <a:br>
              <a:rPr lang="en" sz="1200">
                <a:solidFill>
                  <a:srgbClr val="111111"/>
                </a:solidFill>
                <a:highlight>
                  <a:srgbClr val="FFFFFF"/>
                </a:highlight>
              </a:rPr>
            </a:br>
            <a:r>
              <a:rPr lang="en" sz="1500" b="1" u="sng">
                <a:solidFill>
                  <a:schemeClr val="hlink"/>
                </a:solidFill>
                <a:hlinkClick r:id="rId4"/>
              </a:rPr>
              <a:t>http://teenhealthsource.com/topics/sex/</a:t>
            </a:r>
            <a:r>
              <a:rPr lang="en" sz="1500" b="1">
                <a:solidFill>
                  <a:srgbClr val="111111"/>
                </a:solidFill>
                <a:highlight>
                  <a:srgbClr val="FFFFFF"/>
                </a:highlight>
              </a:rPr>
              <a:t> - Learn more about different sex-related topics!</a:t>
            </a:r>
            <a:endParaRPr sz="1500" b="1">
              <a:solidFill>
                <a:srgbClr val="111111"/>
              </a:solidFill>
              <a:highlight>
                <a:srgbClr val="FFFFFF"/>
              </a:highlight>
            </a:endParaRPr>
          </a:p>
          <a:p>
            <a:pPr marL="0" lvl="0" indent="0" algn="l" rtl="0">
              <a:lnSpc>
                <a:spcPct val="100000"/>
              </a:lnSpc>
              <a:spcBef>
                <a:spcPts val="4300"/>
              </a:spcBef>
              <a:spcAft>
                <a:spcPts val="0"/>
              </a:spcAft>
              <a:buNone/>
            </a:pPr>
            <a:r>
              <a:rPr lang="en" sz="1500" b="1" u="sng">
                <a:solidFill>
                  <a:schemeClr val="hlink"/>
                </a:solidFill>
                <a:hlinkClick r:id="rId5"/>
              </a:rPr>
              <a:t>https://playsafe.health.nsw.gov.au/</a:t>
            </a:r>
            <a:r>
              <a:rPr lang="en" sz="1500" b="1">
                <a:solidFill>
                  <a:srgbClr val="111111"/>
                </a:solidFill>
                <a:highlight>
                  <a:srgbClr val="FFFFFF"/>
                </a:highlight>
              </a:rPr>
              <a:t> - Australian website with useful and educational content; contacts and services are not applicable for portuguese students</a:t>
            </a:r>
            <a:endParaRPr sz="1500" b="1">
              <a:solidFill>
                <a:srgbClr val="111111"/>
              </a:solidFill>
              <a:highlight>
                <a:srgbClr val="FFFFFF"/>
              </a:highlight>
            </a:endParaRPr>
          </a:p>
          <a:p>
            <a:pPr marL="0" lvl="0" indent="0" algn="l" rtl="0">
              <a:lnSpc>
                <a:spcPct val="100000"/>
              </a:lnSpc>
              <a:spcBef>
                <a:spcPts val="4300"/>
              </a:spcBef>
              <a:spcAft>
                <a:spcPts val="0"/>
              </a:spcAft>
              <a:buNone/>
            </a:pPr>
            <a:r>
              <a:rPr lang="en" sz="1500" b="1" u="sng">
                <a:solidFill>
                  <a:schemeClr val="hlink"/>
                </a:solidFill>
                <a:hlinkClick r:id="rId6"/>
              </a:rPr>
              <a:t>https://www.saudereprodutiva.dgs.pt/espaco-jovem.aspx?v=%3d%3dBQAAAB%2bLCAAAAAAABABLLiiwNQQAyHpIHAUAAAA%3d</a:t>
            </a:r>
            <a:r>
              <a:rPr lang="en" sz="1500" b="1">
                <a:solidFill>
                  <a:srgbClr val="111111"/>
                </a:solidFill>
                <a:highlight>
                  <a:srgbClr val="FFFFFF"/>
                </a:highlight>
              </a:rPr>
              <a:t> - </a:t>
            </a:r>
            <a:r>
              <a:rPr lang="en" sz="1500" b="1">
                <a:highlight>
                  <a:srgbClr val="FFFFFF"/>
                </a:highlight>
              </a:rPr>
              <a:t>Programa Nacional de Saúde Reprodutiva - Direção-Geral de Saúde</a:t>
            </a:r>
            <a:endParaRPr sz="1500" b="1">
              <a:highlight>
                <a:srgbClr val="FFFFFF"/>
              </a:highlight>
            </a:endParaRPr>
          </a:p>
          <a:p>
            <a:pPr marL="0" lvl="0" indent="0" algn="l" rtl="0">
              <a:lnSpc>
                <a:spcPct val="100000"/>
              </a:lnSpc>
              <a:spcBef>
                <a:spcPts val="4300"/>
              </a:spcBef>
              <a:spcAft>
                <a:spcPts val="4300"/>
              </a:spcAft>
              <a:buNone/>
            </a:pPr>
            <a:r>
              <a:rPr lang="en" sz="1500" b="1" u="sng">
                <a:solidFill>
                  <a:schemeClr val="hlink"/>
                </a:solidFill>
                <a:hlinkClick r:id="rId7"/>
              </a:rPr>
              <a:t>https://acesportoocidental.org/public/Text.php?section_id=74&amp;text_id=73</a:t>
            </a:r>
            <a:r>
              <a:rPr lang="en" sz="1500" b="1">
                <a:solidFill>
                  <a:srgbClr val="111111"/>
                </a:solidFill>
                <a:highlight>
                  <a:srgbClr val="FFFFFF"/>
                </a:highlight>
              </a:rPr>
              <a:t> - </a:t>
            </a:r>
            <a:r>
              <a:rPr lang="en" sz="1500" b="1">
                <a:solidFill>
                  <a:srgbClr val="111111"/>
                </a:solidFill>
                <a:highlight>
                  <a:schemeClr val="lt1"/>
                </a:highlight>
              </a:rPr>
              <a:t>where to get tested for HIV in Porto</a:t>
            </a:r>
            <a:br>
              <a:rPr lang="en" sz="1500" b="1">
                <a:solidFill>
                  <a:srgbClr val="111111"/>
                </a:solidFill>
                <a:highlight>
                  <a:srgbClr val="FFFFFF"/>
                </a:highlight>
              </a:rPr>
            </a:br>
            <a:r>
              <a:rPr lang="en" sz="1500" b="1" u="sng">
                <a:solidFill>
                  <a:schemeClr val="hlink"/>
                </a:solidFill>
                <a:hlinkClick r:id="rId8"/>
              </a:rPr>
              <a:t>http://abraco.pt/o-que-fazemos/teste-vih/#</a:t>
            </a:r>
            <a:r>
              <a:rPr lang="en" sz="1500" b="1">
                <a:solidFill>
                  <a:srgbClr val="111111"/>
                </a:solidFill>
                <a:highlight>
                  <a:srgbClr val="FFFFFF"/>
                </a:highlight>
              </a:rPr>
              <a:t> - where to get tested for HIV in Porto</a:t>
            </a:r>
            <a:br>
              <a:rPr lang="en" sz="1500" b="1">
                <a:solidFill>
                  <a:srgbClr val="111111"/>
                </a:solidFill>
                <a:highlight>
                  <a:srgbClr val="FFFFFF"/>
                </a:highlight>
              </a:rPr>
            </a:br>
            <a:endParaRPr sz="1500" b="1">
              <a:solidFill>
                <a:srgbClr val="111111"/>
              </a:solidFill>
              <a:highlight>
                <a:srgbClr val="FFFFFF"/>
              </a:highligh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54"/>
          <p:cNvPicPr preferRelativeResize="0"/>
          <p:nvPr/>
        </p:nvPicPr>
        <p:blipFill rotWithShape="1">
          <a:blip r:embed="rId3">
            <a:alphaModFix amt="23000"/>
          </a:blip>
          <a:srcRect t="7213" b="6183"/>
          <a:stretch/>
        </p:blipFill>
        <p:spPr>
          <a:xfrm>
            <a:off x="0" y="0"/>
            <a:ext cx="9143999" cy="5143500"/>
          </a:xfrm>
          <a:prstGeom prst="rect">
            <a:avLst/>
          </a:prstGeom>
          <a:noFill/>
          <a:ln>
            <a:noFill/>
          </a:ln>
        </p:spPr>
      </p:pic>
      <p:sp>
        <p:nvSpPr>
          <p:cNvPr id="409" name="Google Shape;409;p54"/>
          <p:cNvSpPr txBox="1"/>
          <p:nvPr/>
        </p:nvSpPr>
        <p:spPr>
          <a:xfrm>
            <a:off x="534200" y="211375"/>
            <a:ext cx="7814400" cy="432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Sources of the illustrations in this presentation:</a:t>
            </a:r>
            <a:br>
              <a:rPr lang="en">
                <a:latin typeface="Lato"/>
                <a:ea typeface="Lato"/>
                <a:cs typeface="Lato"/>
                <a:sym typeface="Lato"/>
              </a:rPr>
            </a:br>
            <a:endParaRPr>
              <a:latin typeface="Lato"/>
              <a:ea typeface="Lato"/>
              <a:cs typeface="Lato"/>
              <a:sym typeface="Lato"/>
            </a:endParaRPr>
          </a:p>
          <a:p>
            <a:pPr marL="0" lvl="0" indent="0" algn="l" rtl="0">
              <a:lnSpc>
                <a:spcPct val="100000"/>
              </a:lnSpc>
              <a:spcBef>
                <a:spcPts val="1200"/>
              </a:spcBef>
              <a:spcAft>
                <a:spcPts val="0"/>
              </a:spcAft>
              <a:buClr>
                <a:schemeClr val="dk2"/>
              </a:buClr>
              <a:buSzPts val="1100"/>
              <a:buFont typeface="Arial"/>
              <a:buNone/>
            </a:pPr>
            <a:r>
              <a:rPr lang="en" sz="1100" u="sng">
                <a:solidFill>
                  <a:schemeClr val="hlink"/>
                </a:solidFill>
                <a:hlinkClick r:id="rId4"/>
              </a:rPr>
              <a:t>https://misul-do.com/filter/sexuality/Illustration-about-Female-Sexuality-for-Kurnik-Magazine</a:t>
            </a:r>
            <a:endParaRPr sz="1100" u="sng">
              <a:solidFill>
                <a:schemeClr val="hlink"/>
              </a:solidFill>
            </a:endParaRPr>
          </a:p>
          <a:p>
            <a:pPr marL="0" lvl="0" indent="0" algn="l" rtl="0">
              <a:lnSpc>
                <a:spcPct val="100000"/>
              </a:lnSpc>
              <a:spcBef>
                <a:spcPts val="1200"/>
              </a:spcBef>
              <a:spcAft>
                <a:spcPts val="0"/>
              </a:spcAft>
              <a:buClr>
                <a:schemeClr val="dk2"/>
              </a:buClr>
              <a:buSzPts val="1100"/>
              <a:buFont typeface="Arial"/>
              <a:buNone/>
            </a:pPr>
            <a:r>
              <a:rPr lang="en" sz="1100" u="sng">
                <a:solidFill>
                  <a:schemeClr val="hlink"/>
                </a:solidFill>
              </a:rPr>
              <a:t>https://www.cosmopolitan.co.za/politics/knowyourrights/withdraw-consent-during-sex/</a:t>
            </a:r>
            <a:endParaRPr sz="1100" u="sng">
              <a:solidFill>
                <a:schemeClr val="hlink"/>
              </a:solidFill>
            </a:endParaRPr>
          </a:p>
          <a:p>
            <a:pPr marL="0" lvl="0" indent="0" algn="l" rtl="0">
              <a:lnSpc>
                <a:spcPct val="100000"/>
              </a:lnSpc>
              <a:spcBef>
                <a:spcPts val="1200"/>
              </a:spcBef>
              <a:spcAft>
                <a:spcPts val="0"/>
              </a:spcAft>
              <a:buClr>
                <a:schemeClr val="dk2"/>
              </a:buClr>
              <a:buSzPts val="1100"/>
              <a:buFont typeface="Arial"/>
              <a:buNone/>
            </a:pPr>
            <a:r>
              <a:rPr lang="en" sz="1100" u="sng">
                <a:solidFill>
                  <a:schemeClr val="hlink"/>
                </a:solidFill>
                <a:hlinkClick r:id="rId5"/>
              </a:rPr>
              <a:t>https://www.behance.net/gallery/74259373/Sexuality-illustrations</a:t>
            </a:r>
            <a:endParaRPr sz="1100" u="sng">
              <a:solidFill>
                <a:schemeClr val="hlink"/>
              </a:solidFill>
            </a:endParaRPr>
          </a:p>
          <a:p>
            <a:pPr marL="0" lvl="0" indent="0" algn="l" rtl="0">
              <a:lnSpc>
                <a:spcPct val="100000"/>
              </a:lnSpc>
              <a:spcBef>
                <a:spcPts val="1200"/>
              </a:spcBef>
              <a:spcAft>
                <a:spcPts val="0"/>
              </a:spcAft>
              <a:buClr>
                <a:schemeClr val="dk2"/>
              </a:buClr>
              <a:buSzPts val="1100"/>
              <a:buFont typeface="Arial"/>
              <a:buNone/>
            </a:pPr>
            <a:r>
              <a:rPr lang="en" sz="1100" u="sng">
                <a:solidFill>
                  <a:schemeClr val="hlink"/>
                </a:solidFill>
                <a:hlinkClick r:id="rId6"/>
              </a:rPr>
              <a:t>https://noasnir.com/how-you-see-me</a:t>
            </a:r>
            <a:endParaRPr sz="1100" u="sng">
              <a:solidFill>
                <a:schemeClr val="hlink"/>
              </a:solidFill>
            </a:endParaRPr>
          </a:p>
          <a:p>
            <a:pPr marL="0" lvl="0" indent="0" algn="l" rtl="0">
              <a:lnSpc>
                <a:spcPct val="100000"/>
              </a:lnSpc>
              <a:spcBef>
                <a:spcPts val="1200"/>
              </a:spcBef>
              <a:spcAft>
                <a:spcPts val="0"/>
              </a:spcAft>
              <a:buClr>
                <a:schemeClr val="dk2"/>
              </a:buClr>
              <a:buSzPts val="1100"/>
              <a:buFont typeface="Arial"/>
              <a:buNone/>
            </a:pPr>
            <a:r>
              <a:rPr lang="en" sz="1100" u="sng">
                <a:solidFill>
                  <a:schemeClr val="hlink"/>
                </a:solidFill>
                <a:hlinkClick r:id="rId7"/>
              </a:rPr>
              <a:t>https://www.behance.net/agiuliannalira</a:t>
            </a:r>
            <a:endParaRPr sz="1100" u="sng">
              <a:solidFill>
                <a:schemeClr val="hlink"/>
              </a:solidFill>
            </a:endParaRPr>
          </a:p>
          <a:p>
            <a:pPr marL="0" lvl="0" indent="0" algn="l" rtl="0">
              <a:lnSpc>
                <a:spcPct val="100000"/>
              </a:lnSpc>
              <a:spcBef>
                <a:spcPts val="1200"/>
              </a:spcBef>
              <a:spcAft>
                <a:spcPts val="0"/>
              </a:spcAft>
              <a:buClr>
                <a:schemeClr val="dk2"/>
              </a:buClr>
              <a:buSzPts val="1100"/>
              <a:buFont typeface="Arial"/>
              <a:buNone/>
            </a:pPr>
            <a:r>
              <a:rPr lang="en" sz="1100" u="sng">
                <a:solidFill>
                  <a:schemeClr val="hlink"/>
                </a:solidFill>
                <a:hlinkClick r:id="rId8"/>
              </a:rPr>
              <a:t>https://www.taarikajohn.com/editorial.html</a:t>
            </a:r>
            <a:endParaRPr sz="1100" u="sng">
              <a:solidFill>
                <a:schemeClr val="hlink"/>
              </a:solidFill>
            </a:endParaRPr>
          </a:p>
          <a:p>
            <a:pPr marL="0" lvl="0" indent="0" algn="l" rtl="0">
              <a:lnSpc>
                <a:spcPct val="100000"/>
              </a:lnSpc>
              <a:spcBef>
                <a:spcPts val="1200"/>
              </a:spcBef>
              <a:spcAft>
                <a:spcPts val="0"/>
              </a:spcAft>
              <a:buClr>
                <a:schemeClr val="dk2"/>
              </a:buClr>
              <a:buSzPts val="1100"/>
              <a:buFont typeface="Arial"/>
              <a:buNone/>
            </a:pPr>
            <a:r>
              <a:rPr lang="en" sz="1100" u="sng">
                <a:solidFill>
                  <a:schemeClr val="hlink"/>
                </a:solidFill>
                <a:hlinkClick r:id="rId9"/>
              </a:rPr>
              <a:t>https://metro.co.uk/2017/11/29/why-do-half-of-women-have-fantasies-about-being-raped-7099630/</a:t>
            </a:r>
            <a:endParaRPr sz="1100" u="sng">
              <a:solidFill>
                <a:schemeClr val="hlink"/>
              </a:solidFill>
            </a:endParaRPr>
          </a:p>
          <a:p>
            <a:pPr marL="0" lvl="0" indent="0" algn="l" rtl="0">
              <a:lnSpc>
                <a:spcPct val="100000"/>
              </a:lnSpc>
              <a:spcBef>
                <a:spcPts val="1200"/>
              </a:spcBef>
              <a:spcAft>
                <a:spcPts val="0"/>
              </a:spcAft>
              <a:buClr>
                <a:schemeClr val="dk2"/>
              </a:buClr>
              <a:buSzPts val="1100"/>
              <a:buFont typeface="Arial"/>
              <a:buNone/>
            </a:pPr>
            <a:r>
              <a:rPr lang="en" sz="1100" u="sng">
                <a:solidFill>
                  <a:schemeClr val="hlink"/>
                </a:solidFill>
                <a:hlinkClick r:id="rId10"/>
              </a:rPr>
              <a:t>https://www.rappler.com/science-nature/ideas/science-solitaire/241204-science-sexuality-complicated</a:t>
            </a:r>
            <a:endParaRPr sz="1100" u="sng">
              <a:solidFill>
                <a:schemeClr val="hlink"/>
              </a:solidFill>
            </a:endParaRPr>
          </a:p>
          <a:p>
            <a:pPr marL="0" lvl="0" indent="0" algn="l" rtl="0">
              <a:lnSpc>
                <a:spcPct val="100000"/>
              </a:lnSpc>
              <a:spcBef>
                <a:spcPts val="1200"/>
              </a:spcBef>
              <a:spcAft>
                <a:spcPts val="0"/>
              </a:spcAft>
              <a:buClr>
                <a:schemeClr val="dk2"/>
              </a:buClr>
              <a:buSzPts val="1100"/>
              <a:buFont typeface="Arial"/>
              <a:buNone/>
            </a:pPr>
            <a:r>
              <a:rPr lang="en" sz="1100" u="sng">
                <a:solidFill>
                  <a:schemeClr val="hlink"/>
                </a:solidFill>
                <a:hlinkClick r:id="rId11"/>
              </a:rPr>
              <a:t>https://www.pinterest.es/pin/740912576183582719/</a:t>
            </a:r>
            <a:endParaRPr sz="1100" u="sng">
              <a:solidFill>
                <a:schemeClr val="hlink"/>
              </a:solidFill>
            </a:endParaRPr>
          </a:p>
          <a:p>
            <a:pPr marL="0" lvl="0" indent="0" algn="l" rtl="0">
              <a:lnSpc>
                <a:spcPct val="100000"/>
              </a:lnSpc>
              <a:spcBef>
                <a:spcPts val="1200"/>
              </a:spcBef>
              <a:spcAft>
                <a:spcPts val="0"/>
              </a:spcAft>
              <a:buClr>
                <a:schemeClr val="dk2"/>
              </a:buClr>
              <a:buSzPts val="1100"/>
              <a:buFont typeface="Arial"/>
              <a:buNone/>
            </a:pPr>
            <a:r>
              <a:rPr lang="en" sz="1100" u="sng">
                <a:solidFill>
                  <a:schemeClr val="hlink"/>
                </a:solidFill>
                <a:hlinkClick r:id="rId12"/>
              </a:rPr>
              <a:t>https://www.thevulvagallery.com/anatomy</a:t>
            </a:r>
            <a:endParaRPr sz="1100" u="sng">
              <a:solidFill>
                <a:schemeClr val="hlink"/>
              </a:solidFill>
            </a:endParaRPr>
          </a:p>
          <a:p>
            <a:pPr marL="0" lvl="0" indent="0" algn="l" rtl="0">
              <a:lnSpc>
                <a:spcPct val="100000"/>
              </a:lnSpc>
              <a:spcBef>
                <a:spcPts val="1200"/>
              </a:spcBef>
              <a:spcAft>
                <a:spcPts val="0"/>
              </a:spcAft>
              <a:buClr>
                <a:schemeClr val="dk2"/>
              </a:buClr>
              <a:buSzPts val="1100"/>
              <a:buFont typeface="Arial"/>
              <a:buNone/>
            </a:pPr>
            <a:r>
              <a:rPr lang="en" sz="1100" u="sng">
                <a:solidFill>
                  <a:schemeClr val="hlink"/>
                </a:solidFill>
              </a:rPr>
              <a:t>https://www.everydayhealth.com/hs/hepatitis-c-understanding/safe-sex/</a:t>
            </a:r>
            <a:endParaRPr sz="1100" u="sng">
              <a:solidFill>
                <a:schemeClr val="hlink"/>
              </a:solidFill>
            </a:endParaRPr>
          </a:p>
          <a:p>
            <a:pPr marL="0" lvl="0" indent="0" algn="l" rtl="0">
              <a:lnSpc>
                <a:spcPct val="100000"/>
              </a:lnSpc>
              <a:spcBef>
                <a:spcPts val="1200"/>
              </a:spcBef>
              <a:spcAft>
                <a:spcPts val="0"/>
              </a:spcAft>
              <a:buNone/>
            </a:pPr>
            <a:r>
              <a:rPr lang="en" sz="1100" u="sng">
                <a:solidFill>
                  <a:schemeClr val="hlink"/>
                </a:solidFill>
                <a:hlinkClick r:id="rId13"/>
              </a:rPr>
              <a:t>https://www.brittany-england.com/</a:t>
            </a:r>
            <a:endParaRPr sz="1100" u="sng">
              <a:solidFill>
                <a:schemeClr val="hlink"/>
              </a:solidFill>
            </a:endParaRPr>
          </a:p>
          <a:p>
            <a:pPr marL="0" lvl="0" indent="0" algn="l" rtl="0">
              <a:lnSpc>
                <a:spcPct val="100000"/>
              </a:lnSpc>
              <a:spcBef>
                <a:spcPts val="1200"/>
              </a:spcBef>
              <a:spcAft>
                <a:spcPts val="0"/>
              </a:spcAft>
              <a:buClr>
                <a:schemeClr val="dk2"/>
              </a:buClr>
              <a:buSzPts val="1100"/>
              <a:buFont typeface="Arial"/>
              <a:buNone/>
            </a:pPr>
            <a:r>
              <a:rPr lang="en" sz="1100" u="sng">
                <a:solidFill>
                  <a:schemeClr val="hlink"/>
                </a:solidFill>
                <a:hlinkClick r:id="rId14"/>
              </a:rPr>
              <a:t>https://www.abc.net.au/life/what-to-do-when-you-and-your-partner-like-different-kinds-of-sex/11390520</a:t>
            </a:r>
            <a:endParaRPr sz="1100" u="sng">
              <a:solidFill>
                <a:schemeClr val="hlink"/>
              </a:solidFill>
            </a:endParaRPr>
          </a:p>
          <a:p>
            <a:pPr marL="0" lvl="0" indent="0" algn="l" rtl="0">
              <a:spcBef>
                <a:spcPts val="1200"/>
              </a:spcBef>
              <a:spcAft>
                <a:spcPts val="0"/>
              </a:spcAft>
              <a:buNone/>
            </a:pPr>
            <a:endParaRPr sz="1600">
              <a:latin typeface="Lato"/>
              <a:ea typeface="Lato"/>
              <a:cs typeface="Lato"/>
              <a:sym typeface="Lato"/>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13"/>
        <p:cNvGrpSpPr/>
        <p:nvPr/>
      </p:nvGrpSpPr>
      <p:grpSpPr>
        <a:xfrm>
          <a:off x="0" y="0"/>
          <a:ext cx="0" cy="0"/>
          <a:chOff x="0" y="0"/>
          <a:chExt cx="0" cy="0"/>
        </a:xfrm>
      </p:grpSpPr>
      <p:sp>
        <p:nvSpPr>
          <p:cNvPr id="414" name="Google Shape;414;p55"/>
          <p:cNvSpPr txBox="1"/>
          <p:nvPr/>
        </p:nvSpPr>
        <p:spPr>
          <a:xfrm>
            <a:off x="668400" y="470450"/>
            <a:ext cx="7807200" cy="3735000"/>
          </a:xfrm>
          <a:prstGeom prst="rect">
            <a:avLst/>
          </a:prstGeom>
          <a:noFill/>
          <a:ln>
            <a:noFill/>
          </a:ln>
          <a:effectLst>
            <a:outerShdw dist="9525" algn="bl" rotWithShape="0">
              <a:srgbClr val="000000">
                <a:alpha val="97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endParaRPr sz="2100" b="1">
              <a:latin typeface="Comfortaa"/>
              <a:ea typeface="Comfortaa"/>
              <a:cs typeface="Comfortaa"/>
              <a:sym typeface="Comfortaa"/>
            </a:endParaRPr>
          </a:p>
          <a:p>
            <a:pPr marL="0" lvl="0" indent="0" algn="ctr" rtl="0">
              <a:spcBef>
                <a:spcPts val="0"/>
              </a:spcBef>
              <a:spcAft>
                <a:spcPts val="0"/>
              </a:spcAft>
              <a:buNone/>
            </a:pPr>
            <a:endParaRPr sz="2100" b="1">
              <a:latin typeface="Comfortaa"/>
              <a:ea typeface="Comfortaa"/>
              <a:cs typeface="Comfortaa"/>
              <a:sym typeface="Comfortaa"/>
            </a:endParaRPr>
          </a:p>
          <a:p>
            <a:pPr marL="0" lvl="0" indent="0" algn="ctr" rtl="0">
              <a:spcBef>
                <a:spcPts val="0"/>
              </a:spcBef>
              <a:spcAft>
                <a:spcPts val="0"/>
              </a:spcAft>
              <a:buNone/>
            </a:pPr>
            <a:r>
              <a:rPr lang="en" sz="2100" b="1">
                <a:latin typeface="Comfortaa"/>
                <a:ea typeface="Comfortaa"/>
                <a:cs typeface="Comfortaa"/>
                <a:sym typeface="Comfortaa"/>
              </a:rPr>
              <a:t>Presentation created by Utopia500 Team</a:t>
            </a:r>
            <a:endParaRPr sz="2100" b="1">
              <a:latin typeface="Comfortaa"/>
              <a:ea typeface="Comfortaa"/>
              <a:cs typeface="Comfortaa"/>
              <a:sym typeface="Comfortaa"/>
            </a:endParaRPr>
          </a:p>
          <a:p>
            <a:pPr marL="0" lvl="0" indent="0" algn="ctr" rtl="0">
              <a:spcBef>
                <a:spcPts val="0"/>
              </a:spcBef>
              <a:spcAft>
                <a:spcPts val="0"/>
              </a:spcAft>
              <a:buNone/>
            </a:pPr>
            <a:endParaRPr sz="2100" b="1">
              <a:latin typeface="Comfortaa"/>
              <a:ea typeface="Comfortaa"/>
              <a:cs typeface="Comfortaa"/>
              <a:sym typeface="Comfortaa"/>
            </a:endParaRPr>
          </a:p>
          <a:p>
            <a:pPr marL="0" lvl="0" indent="0" algn="ctr" rtl="0">
              <a:spcBef>
                <a:spcPts val="0"/>
              </a:spcBef>
              <a:spcAft>
                <a:spcPts val="0"/>
              </a:spcAft>
              <a:buNone/>
            </a:pPr>
            <a:endParaRPr sz="2100" b="1">
              <a:latin typeface="Comfortaa"/>
              <a:ea typeface="Comfortaa"/>
              <a:cs typeface="Comfortaa"/>
              <a:sym typeface="Comfortaa"/>
            </a:endParaRPr>
          </a:p>
          <a:p>
            <a:pPr marL="0" lvl="0" indent="0" algn="ctr" rtl="0">
              <a:spcBef>
                <a:spcPts val="0"/>
              </a:spcBef>
              <a:spcAft>
                <a:spcPts val="0"/>
              </a:spcAft>
              <a:buNone/>
            </a:pPr>
            <a:endParaRPr sz="2100" b="1">
              <a:latin typeface="Comfortaa"/>
              <a:ea typeface="Comfortaa"/>
              <a:cs typeface="Comfortaa"/>
              <a:sym typeface="Comfortaa"/>
            </a:endParaRPr>
          </a:p>
          <a:p>
            <a:pPr marL="0" lvl="0" indent="0" algn="ctr" rtl="0">
              <a:spcBef>
                <a:spcPts val="0"/>
              </a:spcBef>
              <a:spcAft>
                <a:spcPts val="0"/>
              </a:spcAft>
              <a:buNone/>
            </a:pPr>
            <a:r>
              <a:rPr lang="en" sz="2100" b="1">
                <a:latin typeface="Comfortaa"/>
                <a:ea typeface="Comfortaa"/>
                <a:cs typeface="Comfortaa"/>
                <a:sym typeface="Comfortaa"/>
              </a:rPr>
              <a:t>Lydia Patrick, Anna Rikama &amp; Hana Radovanović</a:t>
            </a:r>
            <a:endParaRPr sz="2100" b="1">
              <a:latin typeface="Comfortaa"/>
              <a:ea typeface="Comfortaa"/>
              <a:cs typeface="Comfortaa"/>
              <a:sym typeface="Comfortaa"/>
            </a:endParaRPr>
          </a:p>
        </p:txBody>
      </p:sp>
      <p:cxnSp>
        <p:nvCxnSpPr>
          <p:cNvPr id="415" name="Google Shape;415;p55"/>
          <p:cNvCxnSpPr/>
          <p:nvPr/>
        </p:nvCxnSpPr>
        <p:spPr>
          <a:xfrm rot="10800000" flipH="1">
            <a:off x="2979900" y="2032650"/>
            <a:ext cx="3184200" cy="15300"/>
          </a:xfrm>
          <a:prstGeom prst="straightConnector1">
            <a:avLst/>
          </a:prstGeom>
          <a:noFill/>
          <a:ln w="28575" cap="flat" cmpd="sng">
            <a:solidFill>
              <a:schemeClr val="dk2"/>
            </a:solidFill>
            <a:prstDash val="solid"/>
            <a:round/>
            <a:headEnd type="none" w="med" len="med"/>
            <a:tailEnd type="none" w="med" len="med"/>
          </a:ln>
        </p:spPr>
      </p:cxnSp>
      <p:pic>
        <p:nvPicPr>
          <p:cNvPr id="416" name="Google Shape;416;p55"/>
          <p:cNvPicPr preferRelativeResize="0"/>
          <p:nvPr/>
        </p:nvPicPr>
        <p:blipFill>
          <a:blip r:embed="rId3">
            <a:alphaModFix/>
          </a:blip>
          <a:stretch>
            <a:fillRect/>
          </a:stretch>
        </p:blipFill>
        <p:spPr>
          <a:xfrm>
            <a:off x="8084269" y="3646910"/>
            <a:ext cx="897145" cy="602448"/>
          </a:xfrm>
          <a:prstGeom prst="rect">
            <a:avLst/>
          </a:prstGeom>
          <a:noFill/>
          <a:ln>
            <a:noFill/>
          </a:ln>
        </p:spPr>
      </p:pic>
      <p:pic>
        <p:nvPicPr>
          <p:cNvPr id="417" name="Google Shape;417;p55"/>
          <p:cNvPicPr preferRelativeResize="0"/>
          <p:nvPr/>
        </p:nvPicPr>
        <p:blipFill>
          <a:blip r:embed="rId4">
            <a:alphaModFix/>
          </a:blip>
          <a:stretch>
            <a:fillRect/>
          </a:stretch>
        </p:blipFill>
        <p:spPr>
          <a:xfrm>
            <a:off x="5341136" y="3627485"/>
            <a:ext cx="2547675" cy="699847"/>
          </a:xfrm>
          <a:prstGeom prst="rect">
            <a:avLst/>
          </a:prstGeom>
          <a:noFill/>
          <a:ln>
            <a:noFill/>
          </a:ln>
        </p:spPr>
      </p:pic>
      <p:pic>
        <p:nvPicPr>
          <p:cNvPr id="418" name="Google Shape;418;p55"/>
          <p:cNvPicPr preferRelativeResize="0"/>
          <p:nvPr/>
        </p:nvPicPr>
        <p:blipFill>
          <a:blip r:embed="rId5">
            <a:alphaModFix/>
          </a:blip>
          <a:stretch>
            <a:fillRect/>
          </a:stretch>
        </p:blipFill>
        <p:spPr>
          <a:xfrm>
            <a:off x="53858" y="3625889"/>
            <a:ext cx="1867590" cy="760398"/>
          </a:xfrm>
          <a:prstGeom prst="rect">
            <a:avLst/>
          </a:prstGeom>
          <a:noFill/>
          <a:ln>
            <a:noFill/>
          </a:ln>
        </p:spPr>
      </p:pic>
      <p:pic>
        <p:nvPicPr>
          <p:cNvPr id="2" name="Slika 1">
            <a:extLst>
              <a:ext uri="{FF2B5EF4-FFF2-40B4-BE49-F238E27FC236}">
                <a16:creationId xmlns:a16="http://schemas.microsoft.com/office/drawing/2014/main" id="{B4D77F09-5106-462A-AAF6-F80FF067D0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6469" y="3724866"/>
            <a:ext cx="1662906" cy="548109"/>
          </a:xfrm>
          <a:prstGeom prst="rect">
            <a:avLst/>
          </a:prstGeom>
        </p:spPr>
      </p:pic>
      <p:pic>
        <p:nvPicPr>
          <p:cNvPr id="3" name="Slika 2" descr="Slika, ki vsebuje besede risba&#10;&#10;Opis je samodejno ustvarjen">
            <a:extLst>
              <a:ext uri="{FF2B5EF4-FFF2-40B4-BE49-F238E27FC236}">
                <a16:creationId xmlns:a16="http://schemas.microsoft.com/office/drawing/2014/main" id="{DBCCE2BD-0079-49D2-A967-7A69569E68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71249" y="3789206"/>
            <a:ext cx="1258682" cy="421558"/>
          </a:xfrm>
          <a:prstGeom prst="rect">
            <a:avLst/>
          </a:prstGeom>
        </p:spPr>
      </p:pic>
      <p:sp>
        <p:nvSpPr>
          <p:cNvPr id="4" name="PoljeZBesedilom 3">
            <a:extLst>
              <a:ext uri="{FF2B5EF4-FFF2-40B4-BE49-F238E27FC236}">
                <a16:creationId xmlns:a16="http://schemas.microsoft.com/office/drawing/2014/main" id="{072A7B80-7E7B-48D4-9935-41505068F4E0}"/>
              </a:ext>
            </a:extLst>
          </p:cNvPr>
          <p:cNvSpPr txBox="1"/>
          <p:nvPr/>
        </p:nvSpPr>
        <p:spPr>
          <a:xfrm>
            <a:off x="3881064" y="4186256"/>
            <a:ext cx="1296144" cy="200055"/>
          </a:xfrm>
          <a:prstGeom prst="rect">
            <a:avLst/>
          </a:prstGeom>
          <a:noFill/>
        </p:spPr>
        <p:txBody>
          <a:bodyPr wrap="square" rtlCol="0">
            <a:spAutoFit/>
          </a:bodyPr>
          <a:lstStyle/>
          <a:p>
            <a:r>
              <a:rPr lang="sl-SI" sz="700" dirty="0"/>
              <a:t>UIDB/04097/2020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7"/>
          <p:cNvSpPr txBox="1"/>
          <p:nvPr/>
        </p:nvSpPr>
        <p:spPr>
          <a:xfrm>
            <a:off x="627625" y="688850"/>
            <a:ext cx="4408800" cy="247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05" name="Google Shape;105;p17"/>
          <p:cNvSpPr txBox="1"/>
          <p:nvPr/>
        </p:nvSpPr>
        <p:spPr>
          <a:xfrm>
            <a:off x="4572000" y="275525"/>
            <a:ext cx="4572000" cy="4806600"/>
          </a:xfrm>
          <a:prstGeom prst="rect">
            <a:avLst/>
          </a:prstGeom>
          <a:noFill/>
          <a:ln>
            <a:noFill/>
          </a:ln>
          <a:effectLst>
            <a:outerShdw blurRad="271463" dist="114300" algn="bl" rotWithShape="0">
              <a:srgbClr val="000000"/>
            </a:outerShdw>
          </a:effectLst>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800" b="1">
                <a:solidFill>
                  <a:srgbClr val="FFFFFF"/>
                </a:solidFill>
                <a:latin typeface="Lato"/>
                <a:ea typeface="Lato"/>
                <a:cs typeface="Lato"/>
                <a:sym typeface="Lato"/>
              </a:rPr>
              <a:t>The best way to discover and explore your sexuality is by starting from yourself. </a:t>
            </a:r>
            <a:endParaRPr sz="1800" b="1">
              <a:solidFill>
                <a:srgbClr val="FFFFFF"/>
              </a:solidFill>
              <a:latin typeface="Lato"/>
              <a:ea typeface="Lato"/>
              <a:cs typeface="Lato"/>
              <a:sym typeface="Lato"/>
            </a:endParaRPr>
          </a:p>
          <a:p>
            <a:pPr marL="0" lvl="0" indent="0" algn="ctr" rtl="0">
              <a:lnSpc>
                <a:spcPct val="115000"/>
              </a:lnSpc>
              <a:spcBef>
                <a:spcPts val="0"/>
              </a:spcBef>
              <a:spcAft>
                <a:spcPts val="0"/>
              </a:spcAft>
              <a:buNone/>
            </a:pPr>
            <a:endParaRPr sz="1600">
              <a:solidFill>
                <a:srgbClr val="111111"/>
              </a:solidFill>
              <a:highlight>
                <a:srgbClr val="FFFFFF"/>
              </a:highlight>
              <a:latin typeface="Lato"/>
              <a:ea typeface="Lato"/>
              <a:cs typeface="Lato"/>
              <a:sym typeface="Lato"/>
            </a:endParaRPr>
          </a:p>
          <a:p>
            <a:pPr marL="0" lvl="0" indent="0" algn="ctr" rtl="0">
              <a:lnSpc>
                <a:spcPct val="115000"/>
              </a:lnSpc>
              <a:spcBef>
                <a:spcPts val="0"/>
              </a:spcBef>
              <a:spcAft>
                <a:spcPts val="0"/>
              </a:spcAft>
              <a:buNone/>
            </a:pPr>
            <a:r>
              <a:rPr lang="en" sz="1700">
                <a:solidFill>
                  <a:schemeClr val="lt1"/>
                </a:solidFill>
                <a:highlight>
                  <a:srgbClr val="000000"/>
                </a:highlight>
                <a:latin typeface="Lato"/>
                <a:ea typeface="Lato"/>
                <a:cs typeface="Lato"/>
                <a:sym typeface="Lato"/>
              </a:rPr>
              <a:t>Take some time to privately explore all parts of your own body. You can take a mirror to meet your genitalia in person and discover all parts of it. By touching, you can discover which movements and sensations bring you pleasure, and which maybe don’t. Knowing what you like or don’t like might help you achieve greater sexual pleasure with a partner in the future.  While you are at it, think about what thoughts and fantasies feel good for you and how you might like to experience sexual pleasure with someone else.</a:t>
            </a:r>
            <a:br>
              <a:rPr lang="en" sz="1700">
                <a:solidFill>
                  <a:schemeClr val="lt1"/>
                </a:solidFill>
                <a:highlight>
                  <a:srgbClr val="000000"/>
                </a:highlight>
              </a:rPr>
            </a:br>
            <a:endParaRPr sz="1700">
              <a:solidFill>
                <a:schemeClr val="lt1"/>
              </a:solidFill>
              <a:highlight>
                <a:srgbClr val="000000"/>
              </a:highlight>
              <a:latin typeface="Lato"/>
              <a:ea typeface="Lato"/>
              <a:cs typeface="Lato"/>
              <a:sym typeface="Lato"/>
            </a:endParaRPr>
          </a:p>
        </p:txBody>
      </p:sp>
      <p:pic>
        <p:nvPicPr>
          <p:cNvPr id="106" name="Google Shape;106;p17"/>
          <p:cNvPicPr preferRelativeResize="0"/>
          <p:nvPr/>
        </p:nvPicPr>
        <p:blipFill>
          <a:blip r:embed="rId3">
            <a:alphaModFix/>
          </a:blip>
          <a:stretch>
            <a:fillRect/>
          </a:stretch>
        </p:blipFill>
        <p:spPr>
          <a:xfrm>
            <a:off x="428675" y="1597525"/>
            <a:ext cx="3545975" cy="3545975"/>
          </a:xfrm>
          <a:prstGeom prst="rect">
            <a:avLst/>
          </a:prstGeom>
          <a:noFill/>
          <a:ln>
            <a:noFill/>
          </a:ln>
        </p:spPr>
      </p:pic>
      <p:sp>
        <p:nvSpPr>
          <p:cNvPr id="107" name="Google Shape;107;p17"/>
          <p:cNvSpPr txBox="1"/>
          <p:nvPr/>
        </p:nvSpPr>
        <p:spPr>
          <a:xfrm>
            <a:off x="260225" y="275525"/>
            <a:ext cx="4071900" cy="26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sz="1800" b="1" u="sng">
                <a:solidFill>
                  <a:schemeClr val="dk2"/>
                </a:solidFill>
                <a:latin typeface="Lato"/>
                <a:ea typeface="Lato"/>
                <a:cs typeface="Lato"/>
                <a:sym typeface="Lato"/>
              </a:rPr>
              <a:t>Self-directed sexual activities</a:t>
            </a:r>
            <a:r>
              <a:rPr lang="en" sz="1800" b="1">
                <a:solidFill>
                  <a:schemeClr val="dk2"/>
                </a:solidFill>
                <a:latin typeface="Lato"/>
                <a:ea typeface="Lato"/>
                <a:cs typeface="Lato"/>
                <a:sym typeface="Lato"/>
              </a:rPr>
              <a:t> </a:t>
            </a:r>
            <a:r>
              <a:rPr lang="en" sz="1800">
                <a:solidFill>
                  <a:schemeClr val="dk2"/>
                </a:solidFill>
                <a:latin typeface="Lato"/>
                <a:ea typeface="Lato"/>
                <a:cs typeface="Lato"/>
                <a:sym typeface="Lato"/>
              </a:rPr>
              <a:t>include: </a:t>
            </a:r>
            <a:endParaRPr sz="1800">
              <a:solidFill>
                <a:schemeClr val="dk2"/>
              </a:solidFill>
              <a:latin typeface="Lato"/>
              <a:ea typeface="Lato"/>
              <a:cs typeface="Lato"/>
              <a:sym typeface="Lato"/>
            </a:endParaRPr>
          </a:p>
          <a:p>
            <a:pPr marL="0" lvl="0" indent="0" algn="l" rtl="0">
              <a:spcBef>
                <a:spcPts val="0"/>
              </a:spcBef>
              <a:spcAft>
                <a:spcPts val="0"/>
              </a:spcAft>
              <a:buClr>
                <a:schemeClr val="dk2"/>
              </a:buClr>
              <a:buSzPts val="1100"/>
              <a:buFont typeface="Arial"/>
              <a:buNone/>
            </a:pPr>
            <a:endParaRPr sz="1800">
              <a:solidFill>
                <a:schemeClr val="dk2"/>
              </a:solidFill>
              <a:latin typeface="Lato"/>
              <a:ea typeface="Lato"/>
              <a:cs typeface="Lato"/>
              <a:sym typeface="Lato"/>
            </a:endParaRPr>
          </a:p>
          <a:p>
            <a:pPr marL="457200" lvl="0" indent="-342900" algn="l" rtl="0">
              <a:spcBef>
                <a:spcPts val="0"/>
              </a:spcBef>
              <a:spcAft>
                <a:spcPts val="0"/>
              </a:spcAft>
              <a:buClr>
                <a:schemeClr val="dk2"/>
              </a:buClr>
              <a:buSzPts val="1800"/>
              <a:buFont typeface="Lato"/>
              <a:buChar char="●"/>
            </a:pPr>
            <a:r>
              <a:rPr lang="en" sz="1800">
                <a:solidFill>
                  <a:schemeClr val="dk2"/>
                </a:solidFill>
                <a:latin typeface="Lato"/>
                <a:ea typeface="Lato"/>
                <a:cs typeface="Lato"/>
                <a:sym typeface="Lato"/>
              </a:rPr>
              <a:t>Sexual fantasies</a:t>
            </a:r>
            <a:br>
              <a:rPr lang="en" sz="1800">
                <a:solidFill>
                  <a:schemeClr val="dk2"/>
                </a:solidFill>
                <a:latin typeface="Lato"/>
                <a:ea typeface="Lato"/>
                <a:cs typeface="Lato"/>
                <a:sym typeface="Lato"/>
              </a:rPr>
            </a:br>
            <a:endParaRPr sz="1800">
              <a:solidFill>
                <a:schemeClr val="dk2"/>
              </a:solidFill>
              <a:latin typeface="Lato"/>
              <a:ea typeface="Lato"/>
              <a:cs typeface="Lato"/>
              <a:sym typeface="Lato"/>
            </a:endParaRPr>
          </a:p>
          <a:p>
            <a:pPr marL="457200" lvl="0" indent="-342900" algn="l" rtl="0">
              <a:spcBef>
                <a:spcPts val="0"/>
              </a:spcBef>
              <a:spcAft>
                <a:spcPts val="0"/>
              </a:spcAft>
              <a:buClr>
                <a:schemeClr val="dk2"/>
              </a:buClr>
              <a:buSzPts val="1800"/>
              <a:buFont typeface="Lato"/>
              <a:buChar char="●"/>
            </a:pPr>
            <a:r>
              <a:rPr lang="en" sz="1800">
                <a:solidFill>
                  <a:schemeClr val="dk2"/>
                </a:solidFill>
                <a:latin typeface="Lato"/>
                <a:ea typeface="Lato"/>
                <a:cs typeface="Lato"/>
                <a:sym typeface="Lato"/>
              </a:rPr>
              <a:t>Masturbation </a:t>
            </a:r>
            <a:endParaRPr sz="1800">
              <a:solidFill>
                <a:schemeClr val="dk2"/>
              </a:solidFill>
              <a:latin typeface="Lato"/>
              <a:ea typeface="Lato"/>
              <a:cs typeface="Lato"/>
              <a:sym typeface="Lato"/>
            </a:endParaRPr>
          </a:p>
          <a:p>
            <a:pPr marL="0" lvl="0" indent="0" algn="l" rtl="0">
              <a:spcBef>
                <a:spcPts val="0"/>
              </a:spcBef>
              <a:spcAft>
                <a:spcPts val="0"/>
              </a:spcAft>
              <a:buNone/>
            </a:pPr>
            <a:endParaRPr sz="1800">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1"/>
        <p:cNvGrpSpPr/>
        <p:nvPr/>
      </p:nvGrpSpPr>
      <p:grpSpPr>
        <a:xfrm>
          <a:off x="0" y="0"/>
          <a:ext cx="0" cy="0"/>
          <a:chOff x="0" y="0"/>
          <a:chExt cx="0" cy="0"/>
        </a:xfrm>
      </p:grpSpPr>
      <p:pic>
        <p:nvPicPr>
          <p:cNvPr id="112" name="Google Shape;112;p18"/>
          <p:cNvPicPr preferRelativeResize="0"/>
          <p:nvPr/>
        </p:nvPicPr>
        <p:blipFill>
          <a:blip r:embed="rId3">
            <a:alphaModFix/>
          </a:blip>
          <a:stretch>
            <a:fillRect/>
          </a:stretch>
        </p:blipFill>
        <p:spPr>
          <a:xfrm>
            <a:off x="0" y="1408200"/>
            <a:ext cx="9143999" cy="3735300"/>
          </a:xfrm>
          <a:prstGeom prst="rect">
            <a:avLst/>
          </a:prstGeom>
          <a:noFill/>
          <a:ln>
            <a:noFill/>
          </a:ln>
        </p:spPr>
      </p:pic>
      <p:sp>
        <p:nvSpPr>
          <p:cNvPr id="113" name="Google Shape;113;p18"/>
          <p:cNvSpPr txBox="1"/>
          <p:nvPr/>
        </p:nvSpPr>
        <p:spPr>
          <a:xfrm>
            <a:off x="2205550" y="489875"/>
            <a:ext cx="5039100" cy="612300"/>
          </a:xfrm>
          <a:prstGeom prst="rect">
            <a:avLst/>
          </a:prstGeom>
          <a:noFill/>
          <a:ln>
            <a:noFill/>
          </a:ln>
          <a:effectLst>
            <a:outerShdw dist="57150" dir="1500000" algn="bl" rotWithShape="0">
              <a:srgbClr val="FCE5CD"/>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800" b="1">
                <a:solidFill>
                  <a:schemeClr val="dk1"/>
                </a:solidFill>
                <a:latin typeface="Comfortaa"/>
                <a:ea typeface="Comfortaa"/>
                <a:cs typeface="Comfortaa"/>
                <a:sym typeface="Comfortaa"/>
              </a:rPr>
              <a:t>Masturbation</a:t>
            </a:r>
            <a:endParaRPr sz="4800" b="1">
              <a:solidFill>
                <a:schemeClr val="dk1"/>
              </a:solidFill>
              <a:latin typeface="Comfortaa"/>
              <a:ea typeface="Comfortaa"/>
              <a:cs typeface="Comfortaa"/>
              <a:sym typeface="Comforta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9"/>
          <p:cNvPicPr preferRelativeResize="0"/>
          <p:nvPr/>
        </p:nvPicPr>
        <p:blipFill rotWithShape="1">
          <a:blip r:embed="rId3">
            <a:alphaModFix amt="35000"/>
          </a:blip>
          <a:srcRect l="11008"/>
          <a:stretch/>
        </p:blipFill>
        <p:spPr>
          <a:xfrm>
            <a:off x="0" y="0"/>
            <a:ext cx="9144002" cy="5143499"/>
          </a:xfrm>
          <a:prstGeom prst="rect">
            <a:avLst/>
          </a:prstGeom>
          <a:noFill/>
          <a:ln>
            <a:noFill/>
          </a:ln>
        </p:spPr>
      </p:pic>
      <p:sp>
        <p:nvSpPr>
          <p:cNvPr id="119" name="Google Shape;119;p19"/>
          <p:cNvSpPr txBox="1"/>
          <p:nvPr/>
        </p:nvSpPr>
        <p:spPr>
          <a:xfrm>
            <a:off x="0" y="106800"/>
            <a:ext cx="4837200" cy="4807800"/>
          </a:xfrm>
          <a:prstGeom prst="rect">
            <a:avLst/>
          </a:prstGeom>
          <a:noFill/>
          <a:ln>
            <a:noFill/>
          </a:ln>
        </p:spPr>
        <p:txBody>
          <a:bodyPr spcFirstLastPara="1" wrap="square" lIns="91425" tIns="91425" rIns="91425" bIns="91425" anchor="t" anchorCtr="0">
            <a:noAutofit/>
          </a:bodyPr>
          <a:lstStyle/>
          <a:p>
            <a:pPr marL="0" lvl="0" indent="457200" algn="l" rtl="0">
              <a:lnSpc>
                <a:spcPct val="100000"/>
              </a:lnSpc>
              <a:spcBef>
                <a:spcPts val="0"/>
              </a:spcBef>
              <a:spcAft>
                <a:spcPts val="0"/>
              </a:spcAft>
              <a:buClr>
                <a:schemeClr val="dk2"/>
              </a:buClr>
              <a:buSzPts val="1100"/>
              <a:buFont typeface="Arial"/>
              <a:buNone/>
            </a:pPr>
            <a:r>
              <a:rPr lang="en" b="1">
                <a:solidFill>
                  <a:srgbClr val="111111"/>
                </a:solidFill>
                <a:highlight>
                  <a:srgbClr val="000000"/>
                </a:highlight>
              </a:rPr>
              <a:t> </a:t>
            </a:r>
            <a:r>
              <a:rPr lang="en" sz="2400" b="1">
                <a:solidFill>
                  <a:schemeClr val="dk1"/>
                </a:solidFill>
                <a:highlight>
                  <a:srgbClr val="000000"/>
                </a:highlight>
              </a:rPr>
              <a:t>What is masturbation?</a:t>
            </a:r>
            <a:br>
              <a:rPr lang="en" sz="2400" b="1">
                <a:solidFill>
                  <a:schemeClr val="dk1"/>
                </a:solidFill>
                <a:highlight>
                  <a:srgbClr val="000000"/>
                </a:highlight>
              </a:rPr>
            </a:br>
            <a:endParaRPr sz="2400" b="1">
              <a:solidFill>
                <a:schemeClr val="dk1"/>
              </a:solidFill>
              <a:highlight>
                <a:srgbClr val="000000"/>
              </a:highlight>
            </a:endParaRPr>
          </a:p>
          <a:p>
            <a:pPr marL="838200" lvl="0" indent="-336550" algn="l" rtl="0">
              <a:lnSpc>
                <a:spcPct val="100000"/>
              </a:lnSpc>
              <a:spcBef>
                <a:spcPts val="1800"/>
              </a:spcBef>
              <a:spcAft>
                <a:spcPts val="0"/>
              </a:spcAft>
              <a:buClr>
                <a:srgbClr val="111111"/>
              </a:buClr>
              <a:buSzPts val="1700"/>
              <a:buChar char="●"/>
            </a:pPr>
            <a:r>
              <a:rPr lang="en" sz="1700" b="1">
                <a:solidFill>
                  <a:srgbClr val="111111"/>
                </a:solidFill>
              </a:rPr>
              <a:t>Self-stimulating your genitals in order to achieve sexual pleasure.</a:t>
            </a:r>
            <a:br>
              <a:rPr lang="en" sz="1700" b="1">
                <a:solidFill>
                  <a:srgbClr val="111111"/>
                </a:solidFill>
              </a:rPr>
            </a:br>
            <a:endParaRPr sz="1700" b="1">
              <a:solidFill>
                <a:srgbClr val="111111"/>
              </a:solidFill>
            </a:endParaRPr>
          </a:p>
          <a:p>
            <a:pPr marL="838200" lvl="0" indent="-336550" algn="l" rtl="0">
              <a:lnSpc>
                <a:spcPct val="100000"/>
              </a:lnSpc>
              <a:spcBef>
                <a:spcPts val="0"/>
              </a:spcBef>
              <a:spcAft>
                <a:spcPts val="0"/>
              </a:spcAft>
              <a:buClr>
                <a:srgbClr val="111111"/>
              </a:buClr>
              <a:buSzPts val="1700"/>
              <a:buChar char="●"/>
            </a:pPr>
            <a:r>
              <a:rPr lang="en" sz="1700" b="1">
                <a:solidFill>
                  <a:srgbClr val="111111"/>
                </a:solidFill>
              </a:rPr>
              <a:t>You can masturbate alone or with someone else, as long as it’s consensual and done in privacy.</a:t>
            </a:r>
            <a:br>
              <a:rPr lang="en" sz="1700" b="1">
                <a:solidFill>
                  <a:srgbClr val="111111"/>
                </a:solidFill>
              </a:rPr>
            </a:br>
            <a:endParaRPr sz="1700" b="1">
              <a:solidFill>
                <a:srgbClr val="111111"/>
              </a:solidFill>
            </a:endParaRPr>
          </a:p>
          <a:p>
            <a:pPr marL="838200" lvl="0" indent="-336550" algn="l" rtl="0">
              <a:lnSpc>
                <a:spcPct val="100000"/>
              </a:lnSpc>
              <a:spcBef>
                <a:spcPts val="0"/>
              </a:spcBef>
              <a:spcAft>
                <a:spcPts val="0"/>
              </a:spcAft>
              <a:buClr>
                <a:srgbClr val="111111"/>
              </a:buClr>
              <a:buSzPts val="1700"/>
              <a:buChar char="●"/>
            </a:pPr>
            <a:r>
              <a:rPr lang="en" sz="1700" b="1">
                <a:solidFill>
                  <a:srgbClr val="111111"/>
                </a:solidFill>
              </a:rPr>
              <a:t>Some people use their hand or other objects like pillows, vibrators, sex toys or streams of water to masturbate.</a:t>
            </a:r>
            <a:br>
              <a:rPr lang="en" sz="1700" b="1">
                <a:solidFill>
                  <a:srgbClr val="111111"/>
                </a:solidFill>
              </a:rPr>
            </a:br>
            <a:endParaRPr sz="1700" b="1">
              <a:solidFill>
                <a:srgbClr val="111111"/>
              </a:solidFill>
            </a:endParaRPr>
          </a:p>
          <a:p>
            <a:pPr marL="838200" lvl="0" indent="-336550" algn="l" rtl="0">
              <a:lnSpc>
                <a:spcPct val="100000"/>
              </a:lnSpc>
              <a:spcBef>
                <a:spcPts val="0"/>
              </a:spcBef>
              <a:spcAft>
                <a:spcPts val="0"/>
              </a:spcAft>
              <a:buClr>
                <a:srgbClr val="111111"/>
              </a:buClr>
              <a:buSzPts val="1700"/>
              <a:buChar char="●"/>
            </a:pPr>
            <a:r>
              <a:rPr lang="en" sz="1700" b="1">
                <a:solidFill>
                  <a:srgbClr val="111111"/>
                </a:solidFill>
              </a:rPr>
              <a:t>Some people use their imagination to fantasize or think sexy thoughts while they masturbate.</a:t>
            </a:r>
            <a:endParaRPr sz="1700" b="1">
              <a:solidFill>
                <a:srgbClr val="111111"/>
              </a:solidFill>
            </a:endParaRPr>
          </a:p>
          <a:p>
            <a:pPr marL="0" lvl="0" indent="0" algn="l" rtl="0">
              <a:lnSpc>
                <a:spcPct val="100000"/>
              </a:lnSpc>
              <a:spcBef>
                <a:spcPts val="4300"/>
              </a:spcBef>
              <a:spcAft>
                <a:spcPts val="4300"/>
              </a:spcAft>
              <a:buNone/>
            </a:pPr>
            <a:endParaRPr sz="1500">
              <a:latin typeface="Lato"/>
              <a:ea typeface="Lato"/>
              <a:cs typeface="Lato"/>
              <a:sym typeface="Lato"/>
            </a:endParaRPr>
          </a:p>
        </p:txBody>
      </p:sp>
      <p:sp>
        <p:nvSpPr>
          <p:cNvPr id="120" name="Google Shape;120;p19"/>
          <p:cNvSpPr txBox="1"/>
          <p:nvPr/>
        </p:nvSpPr>
        <p:spPr>
          <a:xfrm>
            <a:off x="4417800" y="122100"/>
            <a:ext cx="4480500" cy="4593900"/>
          </a:xfrm>
          <a:prstGeom prst="rect">
            <a:avLst/>
          </a:prstGeom>
          <a:noFill/>
          <a:ln>
            <a:noFill/>
          </a:ln>
        </p:spPr>
        <p:txBody>
          <a:bodyPr spcFirstLastPara="1" wrap="square" lIns="91425" tIns="91425" rIns="91425" bIns="91425" anchor="t" anchorCtr="0">
            <a:noAutofit/>
          </a:bodyPr>
          <a:lstStyle/>
          <a:p>
            <a:pPr marL="0" lvl="0" indent="457200" algn="l" rtl="0">
              <a:spcBef>
                <a:spcPts val="0"/>
              </a:spcBef>
              <a:spcAft>
                <a:spcPts val="0"/>
              </a:spcAft>
              <a:buClr>
                <a:schemeClr val="dk2"/>
              </a:buClr>
              <a:buSzPts val="1100"/>
              <a:buFont typeface="Arial"/>
              <a:buNone/>
            </a:pPr>
            <a:r>
              <a:rPr lang="en" sz="2400" b="1">
                <a:solidFill>
                  <a:srgbClr val="111111"/>
                </a:solidFill>
                <a:highlight>
                  <a:schemeClr val="dk1"/>
                </a:highlight>
              </a:rPr>
              <a:t>Who masturbates?</a:t>
            </a:r>
            <a:endParaRPr sz="2000" b="1">
              <a:solidFill>
                <a:srgbClr val="111111"/>
              </a:solidFill>
              <a:highlight>
                <a:schemeClr val="dk1"/>
              </a:highlight>
            </a:endParaRPr>
          </a:p>
          <a:p>
            <a:pPr marL="914400" lvl="0" indent="-323850" algn="l" rtl="0">
              <a:spcBef>
                <a:spcPts val="4300"/>
              </a:spcBef>
              <a:spcAft>
                <a:spcPts val="0"/>
              </a:spcAft>
              <a:buClr>
                <a:srgbClr val="111111"/>
              </a:buClr>
              <a:buSzPts val="1500"/>
              <a:buChar char="●"/>
            </a:pPr>
            <a:r>
              <a:rPr lang="en" sz="1700" b="1">
                <a:solidFill>
                  <a:srgbClr val="111111"/>
                </a:solidFill>
              </a:rPr>
              <a:t>The majority of people masturbate, including people of all genders, abilities, sexualities, ethnicities, cultures, religions, and ages, and people who are single or in relationships.</a:t>
            </a:r>
            <a:br>
              <a:rPr lang="en" sz="1700" b="1">
                <a:solidFill>
                  <a:srgbClr val="111111"/>
                </a:solidFill>
              </a:rPr>
            </a:br>
            <a:endParaRPr sz="1700" b="1">
              <a:solidFill>
                <a:srgbClr val="111111"/>
              </a:solidFill>
            </a:endParaRPr>
          </a:p>
          <a:p>
            <a:pPr marL="914400" lvl="0" indent="-317500" algn="l" rtl="0">
              <a:spcBef>
                <a:spcPts val="0"/>
              </a:spcBef>
              <a:spcAft>
                <a:spcPts val="0"/>
              </a:spcAft>
              <a:buClr>
                <a:srgbClr val="111111"/>
              </a:buClr>
              <a:buSzPts val="1400"/>
              <a:buChar char="●"/>
            </a:pPr>
            <a:r>
              <a:rPr lang="en" sz="1700" b="1" u="sng">
                <a:solidFill>
                  <a:srgbClr val="111111"/>
                </a:solidFill>
              </a:rPr>
              <a:t>Choosing not to masturbate is okay too</a:t>
            </a:r>
            <a:r>
              <a:rPr lang="en" sz="1700" b="1">
                <a:solidFill>
                  <a:srgbClr val="111111"/>
                </a:solidFill>
              </a:rPr>
              <a:t>.</a:t>
            </a:r>
            <a:br>
              <a:rPr lang="en" sz="1300" b="1" u="sng">
                <a:solidFill>
                  <a:srgbClr val="111111"/>
                </a:solidFill>
              </a:rPr>
            </a:br>
            <a:endParaRPr sz="1500" b="1">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20"/>
          <p:cNvPicPr preferRelativeResize="0"/>
          <p:nvPr/>
        </p:nvPicPr>
        <p:blipFill>
          <a:blip r:embed="rId3">
            <a:alphaModFix amt="38000"/>
          </a:blip>
          <a:stretch>
            <a:fillRect/>
          </a:stretch>
        </p:blipFill>
        <p:spPr>
          <a:xfrm>
            <a:off x="-23531" y="0"/>
            <a:ext cx="9167781" cy="5143500"/>
          </a:xfrm>
          <a:prstGeom prst="rect">
            <a:avLst/>
          </a:prstGeom>
          <a:noFill/>
          <a:ln>
            <a:noFill/>
          </a:ln>
        </p:spPr>
      </p:pic>
      <p:sp>
        <p:nvSpPr>
          <p:cNvPr id="126" name="Google Shape;126;p20"/>
          <p:cNvSpPr txBox="1"/>
          <p:nvPr/>
        </p:nvSpPr>
        <p:spPr>
          <a:xfrm>
            <a:off x="0" y="91700"/>
            <a:ext cx="4572000" cy="49704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sz="2400" b="1">
                <a:solidFill>
                  <a:schemeClr val="dk1"/>
                </a:solidFill>
                <a:highlight>
                  <a:srgbClr val="000000"/>
                </a:highlight>
              </a:rPr>
              <a:t>Why masturbate?</a:t>
            </a:r>
            <a:endParaRPr sz="2400" b="1">
              <a:solidFill>
                <a:schemeClr val="dk1"/>
              </a:solidFill>
              <a:highlight>
                <a:srgbClr val="000000"/>
              </a:highlight>
            </a:endParaRPr>
          </a:p>
          <a:p>
            <a:pPr marL="838200" lvl="0" indent="-330200" algn="l" rtl="0">
              <a:lnSpc>
                <a:spcPct val="150000"/>
              </a:lnSpc>
              <a:spcBef>
                <a:spcPts val="4300"/>
              </a:spcBef>
              <a:spcAft>
                <a:spcPts val="0"/>
              </a:spcAft>
              <a:buClr>
                <a:srgbClr val="111111"/>
              </a:buClr>
              <a:buSzPts val="1600"/>
              <a:buChar char="●"/>
            </a:pPr>
            <a:r>
              <a:rPr lang="en" sz="1600" b="1">
                <a:solidFill>
                  <a:srgbClr val="111111"/>
                </a:solidFill>
              </a:rPr>
              <a:t>Because it feels good!</a:t>
            </a:r>
            <a:endParaRPr sz="1600" b="1">
              <a:solidFill>
                <a:srgbClr val="111111"/>
              </a:solidFill>
            </a:endParaRPr>
          </a:p>
          <a:p>
            <a:pPr marL="838200" lvl="0" indent="-330200" algn="l" rtl="0">
              <a:lnSpc>
                <a:spcPct val="150000"/>
              </a:lnSpc>
              <a:spcBef>
                <a:spcPts val="0"/>
              </a:spcBef>
              <a:spcAft>
                <a:spcPts val="0"/>
              </a:spcAft>
              <a:buClr>
                <a:srgbClr val="111111"/>
              </a:buClr>
              <a:buSzPts val="1600"/>
              <a:buChar char="●"/>
            </a:pPr>
            <a:r>
              <a:rPr lang="en" sz="1600" b="1">
                <a:solidFill>
                  <a:srgbClr val="111111"/>
                </a:solidFill>
              </a:rPr>
              <a:t>It is a way to explore your body and find out what feels good for you.</a:t>
            </a:r>
            <a:endParaRPr sz="1600" b="1">
              <a:solidFill>
                <a:srgbClr val="111111"/>
              </a:solidFill>
            </a:endParaRPr>
          </a:p>
          <a:p>
            <a:pPr marL="838200" lvl="0" indent="-330200" algn="l" rtl="0">
              <a:lnSpc>
                <a:spcPct val="150000"/>
              </a:lnSpc>
              <a:spcBef>
                <a:spcPts val="0"/>
              </a:spcBef>
              <a:spcAft>
                <a:spcPts val="0"/>
              </a:spcAft>
              <a:buClr>
                <a:srgbClr val="111111"/>
              </a:buClr>
              <a:buSzPts val="1600"/>
              <a:buChar char="●"/>
            </a:pPr>
            <a:r>
              <a:rPr lang="en" sz="1600" b="1">
                <a:solidFill>
                  <a:srgbClr val="111111"/>
                </a:solidFill>
              </a:rPr>
              <a:t>It can prepare you for sex with someone else.</a:t>
            </a:r>
            <a:endParaRPr sz="1600" b="1">
              <a:solidFill>
                <a:srgbClr val="111111"/>
              </a:solidFill>
            </a:endParaRPr>
          </a:p>
          <a:p>
            <a:pPr marL="838200" lvl="0" indent="-330200" algn="l" rtl="0">
              <a:lnSpc>
                <a:spcPct val="150000"/>
              </a:lnSpc>
              <a:spcBef>
                <a:spcPts val="0"/>
              </a:spcBef>
              <a:spcAft>
                <a:spcPts val="0"/>
              </a:spcAft>
              <a:buClr>
                <a:srgbClr val="111111"/>
              </a:buClr>
              <a:buSzPts val="1600"/>
              <a:buChar char="●"/>
            </a:pPr>
            <a:r>
              <a:rPr lang="en" sz="1600" b="1">
                <a:solidFill>
                  <a:srgbClr val="111111"/>
                </a:solidFill>
              </a:rPr>
              <a:t>It can relieve stress and help you relax.</a:t>
            </a:r>
            <a:endParaRPr sz="1600" b="1">
              <a:solidFill>
                <a:srgbClr val="111111"/>
              </a:solidFill>
            </a:endParaRPr>
          </a:p>
          <a:p>
            <a:pPr marL="838200" lvl="0" indent="-330200" algn="l" rtl="0">
              <a:lnSpc>
                <a:spcPct val="150000"/>
              </a:lnSpc>
              <a:spcBef>
                <a:spcPts val="0"/>
              </a:spcBef>
              <a:spcAft>
                <a:spcPts val="0"/>
              </a:spcAft>
              <a:buClr>
                <a:srgbClr val="111111"/>
              </a:buClr>
              <a:buSzPts val="1600"/>
              <a:buChar char="●"/>
            </a:pPr>
            <a:r>
              <a:rPr lang="en" sz="1600" b="1">
                <a:solidFill>
                  <a:srgbClr val="111111"/>
                </a:solidFill>
              </a:rPr>
              <a:t>With masturbation there is no risk of pregnancy or STIs.</a:t>
            </a:r>
            <a:endParaRPr sz="1600" b="1">
              <a:solidFill>
                <a:srgbClr val="111111"/>
              </a:solidFill>
            </a:endParaRPr>
          </a:p>
          <a:p>
            <a:pPr marL="838200" lvl="0" indent="-330200" algn="l" rtl="0">
              <a:lnSpc>
                <a:spcPct val="150000"/>
              </a:lnSpc>
              <a:spcBef>
                <a:spcPts val="0"/>
              </a:spcBef>
              <a:spcAft>
                <a:spcPts val="0"/>
              </a:spcAft>
              <a:buClr>
                <a:srgbClr val="111111"/>
              </a:buClr>
              <a:buSzPts val="1600"/>
              <a:buChar char="●"/>
            </a:pPr>
            <a:r>
              <a:rPr lang="en" sz="1600" b="1">
                <a:solidFill>
                  <a:srgbClr val="111111"/>
                </a:solidFill>
              </a:rPr>
              <a:t>Masturbation can relieve symptoms of PMS.</a:t>
            </a:r>
            <a:br>
              <a:rPr lang="en" sz="1600" b="1">
                <a:solidFill>
                  <a:srgbClr val="111111"/>
                </a:solidFill>
              </a:rPr>
            </a:br>
            <a:br>
              <a:rPr lang="en" sz="1600">
                <a:solidFill>
                  <a:srgbClr val="111111"/>
                </a:solidFill>
                <a:highlight>
                  <a:srgbClr val="FFFFFF"/>
                </a:highlight>
              </a:rPr>
            </a:br>
            <a:endParaRPr sz="1600" b="1">
              <a:solidFill>
                <a:srgbClr val="111111"/>
              </a:solidFill>
              <a:highlight>
                <a:srgbClr val="FFFFFF"/>
              </a:highlight>
            </a:endParaRPr>
          </a:p>
        </p:txBody>
      </p:sp>
      <p:sp>
        <p:nvSpPr>
          <p:cNvPr id="127" name="Google Shape;127;p20"/>
          <p:cNvSpPr/>
          <p:nvPr/>
        </p:nvSpPr>
        <p:spPr>
          <a:xfrm>
            <a:off x="4761925" y="2940600"/>
            <a:ext cx="4151400" cy="1694100"/>
          </a:xfrm>
          <a:prstGeom prst="roundRect">
            <a:avLst>
              <a:gd name="adj" fmla="val 16667"/>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EFEFEF"/>
              </a:highlight>
            </a:endParaRPr>
          </a:p>
        </p:txBody>
      </p:sp>
      <p:sp>
        <p:nvSpPr>
          <p:cNvPr id="128" name="Google Shape;128;p20"/>
          <p:cNvSpPr txBox="1"/>
          <p:nvPr/>
        </p:nvSpPr>
        <p:spPr>
          <a:xfrm>
            <a:off x="4273225" y="91700"/>
            <a:ext cx="4640100" cy="47010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sz="2400" b="1">
                <a:solidFill>
                  <a:srgbClr val="111111"/>
                </a:solidFill>
                <a:highlight>
                  <a:schemeClr val="dk1"/>
                </a:highlight>
              </a:rPr>
              <a:t>How often is it okay?</a:t>
            </a:r>
            <a:endParaRPr sz="1600">
              <a:solidFill>
                <a:srgbClr val="111111"/>
              </a:solidFill>
            </a:endParaRPr>
          </a:p>
          <a:p>
            <a:pPr marL="838200" lvl="0" indent="-330200" algn="l" rtl="0">
              <a:lnSpc>
                <a:spcPct val="115000"/>
              </a:lnSpc>
              <a:spcBef>
                <a:spcPts val="4300"/>
              </a:spcBef>
              <a:spcAft>
                <a:spcPts val="0"/>
              </a:spcAft>
              <a:buClr>
                <a:srgbClr val="111111"/>
              </a:buClr>
              <a:buSzPts val="1600"/>
              <a:buChar char="●"/>
            </a:pPr>
            <a:r>
              <a:rPr lang="en" sz="1600" b="1">
                <a:solidFill>
                  <a:srgbClr val="111111"/>
                </a:solidFill>
              </a:rPr>
              <a:t>Some people masturbate several times a day, some a few times a week, others every once in a while, and some never. Everyone is different and it’s important to find out what feels right for you.</a:t>
            </a:r>
            <a:br>
              <a:rPr lang="en" sz="1600" b="1">
                <a:solidFill>
                  <a:srgbClr val="111111"/>
                </a:solidFill>
              </a:rPr>
            </a:br>
            <a:endParaRPr sz="1600" b="1">
              <a:solidFill>
                <a:srgbClr val="111111"/>
              </a:solidFill>
            </a:endParaRPr>
          </a:p>
          <a:p>
            <a:pPr marL="838200" lvl="0" indent="-330200" algn="l" rtl="0">
              <a:lnSpc>
                <a:spcPct val="115000"/>
              </a:lnSpc>
              <a:spcBef>
                <a:spcPts val="0"/>
              </a:spcBef>
              <a:spcAft>
                <a:spcPts val="0"/>
              </a:spcAft>
              <a:buClr>
                <a:srgbClr val="111111"/>
              </a:buClr>
              <a:buSzPts val="1600"/>
              <a:buChar char="●"/>
            </a:pPr>
            <a:r>
              <a:rPr lang="en" sz="1600" b="1" u="sng">
                <a:solidFill>
                  <a:srgbClr val="111111"/>
                </a:solidFill>
              </a:rPr>
              <a:t>You can masturbate as much as you like as long as you are still enjoying other activities in your life too and it doesn’t interfere with your normal functioning.</a:t>
            </a:r>
            <a:endParaRPr b="1" u="sng">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2"/>
        <p:cNvGrpSpPr/>
        <p:nvPr/>
      </p:nvGrpSpPr>
      <p:grpSpPr>
        <a:xfrm>
          <a:off x="0" y="0"/>
          <a:ext cx="0" cy="0"/>
          <a:chOff x="0" y="0"/>
          <a:chExt cx="0" cy="0"/>
        </a:xfrm>
      </p:grpSpPr>
      <p:pic>
        <p:nvPicPr>
          <p:cNvPr id="133" name="Google Shape;133;p21"/>
          <p:cNvPicPr preferRelativeResize="0"/>
          <p:nvPr/>
        </p:nvPicPr>
        <p:blipFill>
          <a:blip r:embed="rId3">
            <a:alphaModFix/>
          </a:blip>
          <a:stretch>
            <a:fillRect/>
          </a:stretch>
        </p:blipFill>
        <p:spPr>
          <a:xfrm rot="5400000">
            <a:off x="2445525" y="-737"/>
            <a:ext cx="4252950" cy="6035525"/>
          </a:xfrm>
          <a:prstGeom prst="rect">
            <a:avLst/>
          </a:prstGeom>
          <a:noFill/>
          <a:ln>
            <a:noFill/>
          </a:ln>
        </p:spPr>
      </p:pic>
      <p:sp>
        <p:nvSpPr>
          <p:cNvPr id="134" name="Google Shape;134;p21"/>
          <p:cNvSpPr txBox="1"/>
          <p:nvPr/>
        </p:nvSpPr>
        <p:spPr>
          <a:xfrm>
            <a:off x="1861800" y="267150"/>
            <a:ext cx="5420400" cy="943800"/>
          </a:xfrm>
          <a:prstGeom prst="rect">
            <a:avLst/>
          </a:prstGeom>
          <a:noFill/>
          <a:ln>
            <a:noFill/>
          </a:ln>
          <a:effectLst>
            <a:outerShdw dist="38100" dir="21540000" algn="bl" rotWithShape="0">
              <a:schemeClr val="lt1"/>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800" b="1">
                <a:solidFill>
                  <a:schemeClr val="dk1"/>
                </a:solidFill>
                <a:latin typeface="Comfortaa"/>
                <a:ea typeface="Comfortaa"/>
                <a:cs typeface="Comfortaa"/>
                <a:sym typeface="Comfortaa"/>
              </a:rPr>
              <a:t>Sexual fantasies</a:t>
            </a:r>
            <a:endParaRPr sz="4800" b="1">
              <a:solidFill>
                <a:schemeClr val="dk1"/>
              </a:solidFill>
              <a:latin typeface="Comfortaa"/>
              <a:ea typeface="Comfortaa"/>
              <a:cs typeface="Comfortaa"/>
              <a:sym typeface="Comfortaa"/>
            </a:endParaRPr>
          </a:p>
        </p:txBody>
      </p:sp>
    </p:spTree>
  </p:cSld>
  <p:clrMapOvr>
    <a:masterClrMapping/>
  </p:clrMapOvr>
</p:sld>
</file>

<file path=ppt/theme/theme1.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4199</Words>
  <Application>Microsoft Office PowerPoint</Application>
  <PresentationFormat>Diaprojekcija na zaslonu (16:9)</PresentationFormat>
  <Paragraphs>236</Paragraphs>
  <Slides>43</Slides>
  <Notes>43</Notes>
  <HiddenSlides>0</HiddenSlides>
  <MMClips>0</MMClips>
  <ScaleCrop>false</ScaleCrop>
  <HeadingPairs>
    <vt:vector size="6" baseType="variant">
      <vt:variant>
        <vt:lpstr>Uporabljene pisave</vt:lpstr>
      </vt:variant>
      <vt:variant>
        <vt:i4>7</vt:i4>
      </vt:variant>
      <vt:variant>
        <vt:lpstr>Tema</vt:lpstr>
      </vt:variant>
      <vt:variant>
        <vt:i4>1</vt:i4>
      </vt:variant>
      <vt:variant>
        <vt:lpstr>Naslovi diapozitivov</vt:lpstr>
      </vt:variant>
      <vt:variant>
        <vt:i4>43</vt:i4>
      </vt:variant>
    </vt:vector>
  </HeadingPairs>
  <TitlesOfParts>
    <vt:vector size="51" baseType="lpstr">
      <vt:lpstr>Raleway</vt:lpstr>
      <vt:lpstr>Times New Roman</vt:lpstr>
      <vt:lpstr>Comfortaa</vt:lpstr>
      <vt:lpstr>Georgia</vt:lpstr>
      <vt:lpstr>Arial</vt:lpstr>
      <vt:lpstr>Lato</vt:lpstr>
      <vt:lpstr>Verdana</vt:lpstr>
      <vt:lpstr>Swiss</vt:lpstr>
      <vt:lpstr>PowerPointova predstavitev</vt:lpstr>
      <vt:lpstr>What is sex? : expanding the concept</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REALITY</vt:lpstr>
      <vt:lpstr>REALITY</vt:lpstr>
      <vt:lpstr>REALITY</vt:lpstr>
      <vt:lpstr>REALITY</vt:lpstr>
      <vt:lpstr>Things you don’t see in mainstream porn...</vt:lpstr>
      <vt:lpstr>Things you don’t see in mainstream porn...</vt:lpstr>
      <vt:lpstr>Why are these memes problematic?</vt:lpstr>
      <vt:lpstr>Words adapted from @lalalaletmeexplain’s instagram</vt:lpstr>
      <vt:lpstr>PowerPointova predstavitev</vt:lpstr>
      <vt:lpstr>Erika Lust: feminist film maker changing the face of porn</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How to make safe sex fun?</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cp:lastModifiedBy>Klara Avsec</cp:lastModifiedBy>
  <cp:revision>2</cp:revision>
  <dcterms:modified xsi:type="dcterms:W3CDTF">2020-05-09T22:48:19Z</dcterms:modified>
</cp:coreProperties>
</file>