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62" r:id="rId1"/>
    <p:sldMasterId id="2147483792" r:id="rId2"/>
  </p:sldMasterIdLst>
  <p:sldIdLst>
    <p:sldId id="286" r:id="rId3"/>
    <p:sldId id="259" r:id="rId4"/>
    <p:sldId id="266" r:id="rId5"/>
    <p:sldId id="265" r:id="rId6"/>
    <p:sldId id="267" r:id="rId7"/>
    <p:sldId id="283" r:id="rId8"/>
    <p:sldId id="284" r:id="rId9"/>
    <p:sldId id="272" r:id="rId10"/>
    <p:sldId id="273" r:id="rId11"/>
    <p:sldId id="274" r:id="rId12"/>
    <p:sldId id="278" r:id="rId13"/>
    <p:sldId id="268" r:id="rId14"/>
    <p:sldId id="269" r:id="rId15"/>
    <p:sldId id="285" r:id="rId16"/>
    <p:sldId id="279" r:id="rId17"/>
    <p:sldId id="280" r:id="rId18"/>
    <p:sldId id="281" r:id="rId19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andara" panose="020E0502030303020204" pitchFamily="34" charset="0"/>
      <p:regular r:id="rId26"/>
      <p:bold r:id="rId27"/>
      <p:italic r:id="rId28"/>
      <p:boldItalic r:id="rId29"/>
    </p:embeddedFont>
    <p:embeddedFont>
      <p:font typeface="Wingdings 2" panose="05020102010507070707" pitchFamily="18" charset="2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4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2EEE-8C5E-4779-AACD-8F0EA60E7BE4}" type="datetimeFigureOut">
              <a:rPr lang="x-none" smtClean="0"/>
              <a:t>06/06/2019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4E26-CCD8-4696-B04F-2B143CE0E84A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70102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2EEE-8C5E-4779-AACD-8F0EA60E7BE4}" type="datetimeFigureOut">
              <a:rPr lang="x-none" smtClean="0"/>
              <a:t>06/06/2019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4E26-CCD8-4696-B04F-2B143CE0E84A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71691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2EEE-8C5E-4779-AACD-8F0EA60E7BE4}" type="datetimeFigureOut">
              <a:rPr lang="x-none" smtClean="0"/>
              <a:t>06/06/2019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4E26-CCD8-4696-B04F-2B143CE0E84A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30900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2EEE-8C5E-4779-AACD-8F0EA60E7BE4}" type="datetimeFigureOut">
              <a:rPr lang="x-none" smtClean="0"/>
              <a:t>06/06/2019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4E26-CCD8-4696-B04F-2B143CE0E84A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11695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2EEE-8C5E-4779-AACD-8F0EA60E7BE4}" type="datetimeFigureOut">
              <a:rPr lang="x-none" smtClean="0"/>
              <a:t>06/06/2019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4E26-CCD8-4696-B04F-2B143CE0E84A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46046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2EEE-8C5E-4779-AACD-8F0EA60E7BE4}" type="datetimeFigureOut">
              <a:rPr lang="x-none" smtClean="0"/>
              <a:t>06/06/2019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4E26-CCD8-4696-B04F-2B143CE0E84A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246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2EEE-8C5E-4779-AACD-8F0EA60E7BE4}" type="datetimeFigureOut">
              <a:rPr lang="x-none" smtClean="0"/>
              <a:t>06/06/2019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4E26-CCD8-4696-B04F-2B143CE0E84A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79133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2EEE-8C5E-4779-AACD-8F0EA60E7BE4}" type="datetimeFigureOut">
              <a:rPr lang="x-none" smtClean="0"/>
              <a:t>06/06/2019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4E26-CCD8-4696-B04F-2B143CE0E84A}" type="slidenum">
              <a:rPr lang="x-none" smtClean="0"/>
              <a:t>‹N›</a:t>
            </a:fld>
            <a:endParaRPr lang="x-non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774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2EEE-8C5E-4779-AACD-8F0EA60E7BE4}" type="datetimeFigureOut">
              <a:rPr lang="x-none" smtClean="0"/>
              <a:t>06/06/2019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4E26-CCD8-4696-B04F-2B143CE0E84A}" type="slidenum">
              <a:rPr lang="x-none" smtClean="0"/>
              <a:t>‹N›</a:t>
            </a:fld>
            <a:endParaRPr lang="x-non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05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2EEE-8C5E-4779-AACD-8F0EA60E7BE4}" type="datetimeFigureOut">
              <a:rPr lang="x-none" smtClean="0"/>
              <a:t>06/06/2019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4E26-CCD8-4696-B04F-2B143CE0E84A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91559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2EEE-8C5E-4779-AACD-8F0EA60E7BE4}" type="datetimeFigureOut">
              <a:rPr lang="x-none" smtClean="0"/>
              <a:t>06/06/2019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4E26-CCD8-4696-B04F-2B143CE0E84A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3451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2EEE-8C5E-4779-AACD-8F0EA60E7BE4}" type="datetimeFigureOut">
              <a:rPr lang="x-none" smtClean="0"/>
              <a:t>06/06/2019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4E26-CCD8-4696-B04F-2B143CE0E84A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18198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2EEE-8C5E-4779-AACD-8F0EA60E7BE4}" type="datetimeFigureOut">
              <a:rPr lang="x-none" smtClean="0"/>
              <a:t>06/06/2019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4E26-CCD8-4696-B04F-2B143CE0E84A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28933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2EEE-8C5E-4779-AACD-8F0EA60E7BE4}" type="datetimeFigureOut">
              <a:rPr lang="x-none" smtClean="0"/>
              <a:t>06/06/2019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4E26-CCD8-4696-B04F-2B143CE0E84A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23998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2EEE-8C5E-4779-AACD-8F0EA60E7BE4}" type="datetimeFigureOut">
              <a:rPr lang="x-none" smtClean="0"/>
              <a:t>06/06/2019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4E26-CCD8-4696-B04F-2B143CE0E84A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956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2EEE-8C5E-4779-AACD-8F0EA60E7BE4}" type="datetimeFigureOut">
              <a:rPr lang="x-none" smtClean="0"/>
              <a:t>06/06/2019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4E26-CCD8-4696-B04F-2B143CE0E84A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8186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2EEE-8C5E-4779-AACD-8F0EA60E7BE4}" type="datetimeFigureOut">
              <a:rPr lang="x-none" smtClean="0"/>
              <a:t>06/06/2019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4E26-CCD8-4696-B04F-2B143CE0E84A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95905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2EEE-8C5E-4779-AACD-8F0EA60E7BE4}" type="datetimeFigureOut">
              <a:rPr lang="x-none" smtClean="0"/>
              <a:t>06/06/2019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4E26-CCD8-4696-B04F-2B143CE0E84A}" type="slidenum">
              <a:rPr lang="x-none" smtClean="0"/>
              <a:t>‹N›</a:t>
            </a:fld>
            <a:endParaRPr lang="x-non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2EEE-8C5E-4779-AACD-8F0EA60E7BE4}" type="datetimeFigureOut">
              <a:rPr lang="x-none" smtClean="0"/>
              <a:t>06/06/2019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4E26-CCD8-4696-B04F-2B143CE0E84A}" type="slidenum">
              <a:rPr lang="x-none" smtClean="0"/>
              <a:t>‹N›</a:t>
            </a:fld>
            <a:endParaRPr lang="x-non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81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2EEE-8C5E-4779-AACD-8F0EA60E7BE4}" type="datetimeFigureOut">
              <a:rPr lang="x-none" smtClean="0"/>
              <a:t>06/06/2019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4E26-CCD8-4696-B04F-2B143CE0E84A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8363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2EEE-8C5E-4779-AACD-8F0EA60E7BE4}" type="datetimeFigureOut">
              <a:rPr lang="x-none" smtClean="0"/>
              <a:t>06/06/2019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4E26-CCD8-4696-B04F-2B143CE0E84A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85283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2EEE-8C5E-4779-AACD-8F0EA60E7BE4}" type="datetimeFigureOut">
              <a:rPr lang="x-none" smtClean="0"/>
              <a:t>06/06/2019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4E26-CCD8-4696-B04F-2B143CE0E84A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3025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0A72EEE-8C5E-4779-AACD-8F0EA60E7BE4}" type="datetimeFigureOut">
              <a:rPr lang="x-none" smtClean="0"/>
              <a:t>06/06/2019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74E26-CCD8-4696-B04F-2B143CE0E84A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9696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0A72EEE-8C5E-4779-AACD-8F0EA60E7BE4}" type="datetimeFigureOut">
              <a:rPr lang="x-none" smtClean="0"/>
              <a:t>06/06/2019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74E26-CCD8-4696-B04F-2B143CE0E84A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0125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FWsM9-_zrKo" TargetMode="Externa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HDhNORiTtOU" TargetMode="Externa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donthavetime.org/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hBUc6SfgnJY" TargetMode="External"/><Relationship Id="rId4" Type="http://schemas.openxmlformats.org/officeDocument/2006/relationships/hyperlink" Target="https://climate.nasa.gov/climate_resources/25/interactive-climate-time-machin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UaiC6CRnltw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KWyoW5j9RLQ" TargetMode="Externa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E1154632-14C5-4A49-9B93-267166DF56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5" r="-3" b="657"/>
          <a:stretch/>
        </p:blipFill>
        <p:spPr>
          <a:xfrm>
            <a:off x="6819580" y="50514"/>
            <a:ext cx="5372420" cy="2794286"/>
          </a:xfrm>
          <a:custGeom>
            <a:avLst/>
            <a:gdLst>
              <a:gd name="connsiteX0" fmla="*/ 1159248 w 4810125"/>
              <a:gd name="connsiteY0" fmla="*/ 0 h 2501837"/>
              <a:gd name="connsiteX1" fmla="*/ 4810125 w 4810125"/>
              <a:gd name="connsiteY1" fmla="*/ 0 h 2501837"/>
              <a:gd name="connsiteX2" fmla="*/ 4810125 w 4810125"/>
              <a:gd name="connsiteY2" fmla="*/ 2501837 h 2501837"/>
              <a:gd name="connsiteX3" fmla="*/ 0 w 4810125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E43DDC4-4AD3-4972-BF2F-8A2FADED0F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r="-2" b="-2"/>
          <a:stretch/>
        </p:blipFill>
        <p:spPr>
          <a:xfrm>
            <a:off x="0" y="50514"/>
            <a:ext cx="4741017" cy="2794286"/>
          </a:xfrm>
          <a:custGeom>
            <a:avLst/>
            <a:gdLst>
              <a:gd name="connsiteX0" fmla="*/ 0 w 7122523"/>
              <a:gd name="connsiteY0" fmla="*/ 0 h 4197911"/>
              <a:gd name="connsiteX1" fmla="*/ 7122523 w 7122523"/>
              <a:gd name="connsiteY1" fmla="*/ 0 h 4197911"/>
              <a:gd name="connsiteX2" fmla="*/ 5177382 w 7122523"/>
              <a:gd name="connsiteY2" fmla="*/ 4197911 h 4197911"/>
              <a:gd name="connsiteX3" fmla="*/ 5171159 w 7122523"/>
              <a:gd name="connsiteY3" fmla="*/ 4197911 h 4197911"/>
              <a:gd name="connsiteX4" fmla="*/ 3981368 w 7122523"/>
              <a:gd name="connsiteY4" fmla="*/ 4197911 h 4197911"/>
              <a:gd name="connsiteX5" fmla="*/ 2331323 w 7122523"/>
              <a:gd name="connsiteY5" fmla="*/ 4197911 h 4197911"/>
              <a:gd name="connsiteX6" fmla="*/ 0 w 7122523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0"/>
                </a:moveTo>
                <a:lnTo>
                  <a:pt x="7122523" y="0"/>
                </a:lnTo>
                <a:lnTo>
                  <a:pt x="5177382" y="4197911"/>
                </a:lnTo>
                <a:lnTo>
                  <a:pt x="5171159" y="4197911"/>
                </a:lnTo>
                <a:lnTo>
                  <a:pt x="3981368" y="4197911"/>
                </a:lnTo>
                <a:lnTo>
                  <a:pt x="2331323" y="4197911"/>
                </a:lnTo>
                <a:lnTo>
                  <a:pt x="0" y="4197911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41EF26-CA5E-4360-830E-8B6C980D3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9274" y="4299011"/>
            <a:ext cx="8853081" cy="1116321"/>
          </a:xfrm>
        </p:spPr>
        <p:txBody>
          <a:bodyPr anchor="t">
            <a:normAutofit/>
          </a:bodyPr>
          <a:lstStyle/>
          <a:p>
            <a:pPr algn="l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WHY AND HOW TO GET ACTIVE AGAINST CLIMATE CHANGE</a:t>
            </a:r>
            <a:endParaRPr lang="x-none" sz="2400" dirty="0">
              <a:solidFill>
                <a:schemeClr val="tx1">
                  <a:lumMod val="95000"/>
                  <a:lumOff val="5000"/>
                </a:schemeClr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23505F0-FD38-4F6C-9C64-E89DDE3DE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976229" y="3897154"/>
            <a:ext cx="4234642" cy="465869"/>
          </a:xfrm>
        </p:spPr>
        <p:txBody>
          <a:bodyPr anchor="b">
            <a:normAutofit/>
          </a:bodyPr>
          <a:lstStyle/>
          <a:p>
            <a:pPr algn="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Eco-Activism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 </a:t>
            </a:r>
            <a:endParaRPr lang="x-none" sz="1000" dirty="0">
              <a:solidFill>
                <a:schemeClr val="tx1">
                  <a:lumMod val="75000"/>
                  <a:lumOff val="25000"/>
                </a:schemeClr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pic>
        <p:nvPicPr>
          <p:cNvPr id="19" name="Resim 3">
            <a:extLst>
              <a:ext uri="{FF2B5EF4-FFF2-40B4-BE49-F238E27FC236}">
                <a16:creationId xmlns:a16="http://schemas.microsoft.com/office/drawing/2014/main" id="{B6D1A865-9381-458C-A5BD-68DC766067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809" y="6347537"/>
            <a:ext cx="795093" cy="474220"/>
          </a:xfrm>
          <a:prstGeom prst="rect">
            <a:avLst/>
          </a:prstGeom>
        </p:spPr>
      </p:pic>
      <p:pic>
        <p:nvPicPr>
          <p:cNvPr id="20" name="Resim 4">
            <a:extLst>
              <a:ext uri="{FF2B5EF4-FFF2-40B4-BE49-F238E27FC236}">
                <a16:creationId xmlns:a16="http://schemas.microsoft.com/office/drawing/2014/main" id="{E844467E-0EDF-4E72-BAD4-113B3B3238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902" y="6001305"/>
            <a:ext cx="1131076" cy="113107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6182E28-F504-4A33-A631-6A769E8551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0" r="-3" b="-3"/>
          <a:stretch/>
        </p:blipFill>
        <p:spPr>
          <a:xfrm>
            <a:off x="3729400" y="50514"/>
            <a:ext cx="4101797" cy="2794286"/>
          </a:xfrm>
          <a:custGeom>
            <a:avLst/>
            <a:gdLst>
              <a:gd name="connsiteX0" fmla="*/ 1160926 w 3677817"/>
              <a:gd name="connsiteY0" fmla="*/ 0 h 2505456"/>
              <a:gd name="connsiteX1" fmla="*/ 3677817 w 3677817"/>
              <a:gd name="connsiteY1" fmla="*/ 0 h 2505456"/>
              <a:gd name="connsiteX2" fmla="*/ 2516891 w 3677817"/>
              <a:gd name="connsiteY2" fmla="*/ 2505456 h 2505456"/>
              <a:gd name="connsiteX3" fmla="*/ 0 w 3677817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</p:spPr>
      </p:pic>
    </p:spTree>
    <p:extLst>
      <p:ext uri="{BB962C8B-B14F-4D97-AF65-F5344CB8AC3E}">
        <p14:creationId xmlns:p14="http://schemas.microsoft.com/office/powerpoint/2010/main" val="2353320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4">
            <a:extLst>
              <a:ext uri="{FF2B5EF4-FFF2-40B4-BE49-F238E27FC236}">
                <a16:creationId xmlns:a16="http://schemas.microsoft.com/office/drawing/2014/main" id="{AF2AAC43-1D09-4D2B-ADC2-B7D0CBC1C5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44"/>
          <a:stretch/>
        </p:blipFill>
        <p:spPr>
          <a:xfrm>
            <a:off x="6450618" y="1099648"/>
            <a:ext cx="4457483" cy="4324270"/>
          </a:xfr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51ECCE3-F02A-4FA7-BA30-319333A6C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10" y="0"/>
            <a:ext cx="5907536" cy="5419814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E086B103-0AD4-4579-8798-DB156E8B5402}"/>
              </a:ext>
            </a:extLst>
          </p:cNvPr>
          <p:cNvSpPr/>
          <p:nvPr/>
        </p:nvSpPr>
        <p:spPr>
          <a:xfrm>
            <a:off x="2452145" y="6064"/>
            <a:ext cx="2685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WHAT CAN BE DONE?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EBBA98B-6F40-48F8-8C91-389FB3F090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68"/>
          <a:stretch/>
        </p:blipFill>
        <p:spPr>
          <a:xfrm>
            <a:off x="1472900" y="1014694"/>
            <a:ext cx="4846418" cy="449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68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A1C8FCB-6B8C-4C54-AF0F-339FC8F9C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10" y="0"/>
            <a:ext cx="5907536" cy="5419814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E05E0875-F410-4643-A985-AAB5532741BF}"/>
              </a:ext>
            </a:extLst>
          </p:cNvPr>
          <p:cNvSpPr/>
          <p:nvPr/>
        </p:nvSpPr>
        <p:spPr>
          <a:xfrm>
            <a:off x="2439833" y="0"/>
            <a:ext cx="2685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WHAT CAN BE DONE?</a:t>
            </a:r>
          </a:p>
        </p:txBody>
      </p:sp>
      <p:pic>
        <p:nvPicPr>
          <p:cNvPr id="11" name="Grafik 13">
            <a:extLst>
              <a:ext uri="{FF2B5EF4-FFF2-40B4-BE49-F238E27FC236}">
                <a16:creationId xmlns:a16="http://schemas.microsoft.com/office/drawing/2014/main" id="{C665AD86-1E3A-4F28-9FDE-AE616A805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7" b="28775"/>
          <a:stretch/>
        </p:blipFill>
        <p:spPr>
          <a:xfrm>
            <a:off x="3317837" y="927922"/>
            <a:ext cx="5902783" cy="552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75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D3FF32A-8263-4750-BC87-DE364E5B0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4" y="0"/>
            <a:ext cx="5907536" cy="5419814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5957356E-DA89-41C8-9F67-0231606C7D21}"/>
              </a:ext>
            </a:extLst>
          </p:cNvPr>
          <p:cNvSpPr/>
          <p:nvPr/>
        </p:nvSpPr>
        <p:spPr>
          <a:xfrm>
            <a:off x="3049635" y="0"/>
            <a:ext cx="11769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GROUPS</a:t>
            </a:r>
            <a:endParaRPr lang="it-IT" sz="3200" dirty="0">
              <a:solidFill>
                <a:schemeClr val="bg1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pic>
        <p:nvPicPr>
          <p:cNvPr id="5" name="Onlinemedien 4">
            <a:hlinkClick r:id="" action="ppaction://media"/>
            <a:extLst>
              <a:ext uri="{FF2B5EF4-FFF2-40B4-BE49-F238E27FC236}">
                <a16:creationId xmlns:a16="http://schemas.microsoft.com/office/drawing/2014/main" id="{C5182522-D377-4840-9495-74443162031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50201" y="1043972"/>
            <a:ext cx="8847137" cy="497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41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4FFFDCE-4AB4-4005-9BD0-6B6379664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4" y="0"/>
            <a:ext cx="5907536" cy="5419814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B357C828-5E34-45CD-B2C1-3A82B670C062}"/>
              </a:ext>
            </a:extLst>
          </p:cNvPr>
          <p:cNvSpPr/>
          <p:nvPr/>
        </p:nvSpPr>
        <p:spPr>
          <a:xfrm>
            <a:off x="3049635" y="0"/>
            <a:ext cx="117692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000" dirty="0">
                <a:solidFill>
                  <a:prstClr val="white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GROUPS</a:t>
            </a:r>
            <a:endParaRPr lang="it-IT" sz="3200" dirty="0">
              <a:solidFill>
                <a:prstClr val="white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  <a:p>
            <a:endParaRPr lang="it-IT" sz="32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pic>
        <p:nvPicPr>
          <p:cNvPr id="11" name="Onlinemedien 10">
            <a:hlinkClick r:id="" action="ppaction://media"/>
            <a:extLst>
              <a:ext uri="{FF2B5EF4-FFF2-40B4-BE49-F238E27FC236}">
                <a16:creationId xmlns:a16="http://schemas.microsoft.com/office/drawing/2014/main" id="{1FD087BB-B1A2-4A0F-B840-63F77371E4C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69766" y="1039507"/>
            <a:ext cx="9217152" cy="500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58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26157-0FC0-4835-A04D-7054CD367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44184"/>
            <a:ext cx="108204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F02292-4602-4E55-831D-65C79E9D6D45}"/>
              </a:ext>
            </a:extLst>
          </p:cNvPr>
          <p:cNvSpPr txBox="1"/>
          <p:nvPr/>
        </p:nvSpPr>
        <p:spPr>
          <a:xfrm>
            <a:off x="4260914" y="2479474"/>
            <a:ext cx="74602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/>
              <a:t>Jeanny Yao and Miranda Wang </a:t>
            </a:r>
            <a:r>
              <a:rPr lang="hr-HR" dirty="0"/>
              <a:t>developed </a:t>
            </a:r>
            <a:r>
              <a:rPr lang="en-US" dirty="0"/>
              <a:t>bacteria capable of transforming plastic into CO2 and water</a:t>
            </a:r>
            <a:endParaRPr lang="hr-HR" dirty="0"/>
          </a:p>
          <a:p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technology is used in two ways: To clean the beaches and also to produce raw materials for clothing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/>
              <a:t>Javier Fernández-Han </a:t>
            </a:r>
            <a:r>
              <a:rPr lang="en-US" dirty="0"/>
              <a:t>developed algae-powered energy system that combines a dozen new and existing technologies to treat waste, produce methane and bio-oil for fuel, produce food for humans and livestock, sequester greenhouse gases, and produce oxygen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endParaRPr lang="hr-HR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3FBB3A9-67CC-483D-BB27-F6297F048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64" y="0"/>
            <a:ext cx="5907536" cy="54198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FA3E4F-86F7-43CA-A9A6-E9EACA42C2AE}"/>
              </a:ext>
            </a:extLst>
          </p:cNvPr>
          <p:cNvSpPr txBox="1"/>
          <p:nvPr/>
        </p:nvSpPr>
        <p:spPr>
          <a:xfrm>
            <a:off x="2136368" y="0"/>
            <a:ext cx="6482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chemeClr val="bg1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INDIVIDUALS THAT MADE A CHANGE </a:t>
            </a:r>
          </a:p>
        </p:txBody>
      </p:sp>
    </p:spTree>
    <p:extLst>
      <p:ext uri="{BB962C8B-B14F-4D97-AF65-F5344CB8AC3E}">
        <p14:creationId xmlns:p14="http://schemas.microsoft.com/office/powerpoint/2010/main" val="3149927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677A10B-9634-4C04-8A36-1F446013A90E}"/>
              </a:ext>
            </a:extLst>
          </p:cNvPr>
          <p:cNvSpPr txBox="1"/>
          <p:nvPr/>
        </p:nvSpPr>
        <p:spPr>
          <a:xfrm>
            <a:off x="1677169" y="136237"/>
            <a:ext cx="931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1A4C7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SOCIAL AND POLITICAL PRESSURE ON COMPANIES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53E978-70A7-4FFC-8E47-F12271626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22" y="788505"/>
            <a:ext cx="7116170" cy="14718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73CA82-A068-426C-94C5-B4974134D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75" y="2800350"/>
            <a:ext cx="5841526" cy="1257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7D2378-E01F-4591-9E3D-1C9004F6C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07" y="4597669"/>
            <a:ext cx="6715125" cy="1371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46D2973-C50B-4F69-9F5C-C0170C0DC6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75" y="4176215"/>
            <a:ext cx="4972618" cy="22531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00B69A1-F8C6-48E6-A453-02895279F4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800349"/>
            <a:ext cx="5977932" cy="185516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07066EF-65CB-4716-8C5D-B91215F667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892" y="2397390"/>
            <a:ext cx="2135259" cy="2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95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923F21-F2AD-4832-BF62-BE96756E0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3" y="1501254"/>
            <a:ext cx="11070022" cy="52281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2EC46B-8974-4F54-BC23-74CBEE21F61F}"/>
              </a:ext>
            </a:extLst>
          </p:cNvPr>
          <p:cNvSpPr txBox="1"/>
          <p:nvPr/>
        </p:nvSpPr>
        <p:spPr>
          <a:xfrm>
            <a:off x="8193522" y="972932"/>
            <a:ext cx="8447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https://www.wedonthavetime.org/</a:t>
            </a:r>
            <a:r>
              <a:rPr lang="hr-H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83048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CA88F1-6479-4721-9818-DF8A84003B15}"/>
              </a:ext>
            </a:extLst>
          </p:cNvPr>
          <p:cNvSpPr txBox="1"/>
          <p:nvPr/>
        </p:nvSpPr>
        <p:spPr>
          <a:xfrm>
            <a:off x="1671027" y="2409701"/>
            <a:ext cx="97833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01A4C7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THANK YOU!</a:t>
            </a:r>
          </a:p>
          <a:p>
            <a:endParaRPr lang="hr-HR" sz="3200" dirty="0"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  <a:p>
            <a:endParaRPr lang="hr-HR" sz="2800" dirty="0"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  <a:p>
            <a:r>
              <a:rPr lang="hr-H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UTOPIA 500 TEAM:</a:t>
            </a:r>
          </a:p>
          <a:p>
            <a:endParaRPr lang="it-IT" sz="2000" dirty="0"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  <a:p>
            <a:r>
              <a:rPr lang="hr-HR" sz="2000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MIGUEL OHNESORGE</a:t>
            </a:r>
          </a:p>
          <a:p>
            <a:r>
              <a:rPr lang="hr-HR" sz="2000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ISABEL RELVAS  </a:t>
            </a:r>
          </a:p>
          <a:p>
            <a:r>
              <a:rPr lang="hr-HR" sz="2000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EMILY STOTT</a:t>
            </a:r>
          </a:p>
          <a:p>
            <a:r>
              <a:rPr lang="hr-HR" sz="2000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NINA LICUL</a:t>
            </a:r>
          </a:p>
          <a:p>
            <a:r>
              <a:rPr lang="hr-HR" sz="2000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ANTONIJA SAMARŽIJA </a:t>
            </a:r>
            <a:endParaRPr lang="hr-HR" sz="2400" dirty="0"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640654-7B01-477E-8592-ECAC1E5E1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6294" y="5553205"/>
            <a:ext cx="1691367" cy="1691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427BAE-91A6-4BD2-A44E-DFD012824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1654" y="6068263"/>
            <a:ext cx="1110825" cy="66125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CF350B7-252B-4F5D-9139-6C5E543C9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0"/>
            <a:ext cx="5907536" cy="54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81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541000-0F18-4720-A04F-1EA447358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2299"/>
            <a:ext cx="10515600" cy="29315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>
              <a:solidFill>
                <a:srgbClr val="01A4C7"/>
              </a:solidFill>
              <a:latin typeface="Bebas Neue" panose="020B0606020202050201" pitchFamily="34" charset="0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rgbClr val="01A4C7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WHAT IS CLIMATE CHANGE ?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01A4C7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WHO IS EFFECTED?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01A4C7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HOW TO GET ACTIVE?</a:t>
            </a:r>
            <a:endParaRPr lang="x-none" sz="3600" dirty="0">
              <a:solidFill>
                <a:srgbClr val="01A4C7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0749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135476EB-D66F-4880-962C-6132EC67E359}"/>
              </a:ext>
            </a:extLst>
          </p:cNvPr>
          <p:cNvSpPr/>
          <p:nvPr/>
        </p:nvSpPr>
        <p:spPr>
          <a:xfrm>
            <a:off x="198867" y="5011"/>
            <a:ext cx="5897133" cy="5406154"/>
          </a:xfrm>
          <a:custGeom>
            <a:avLst/>
            <a:gdLst>
              <a:gd name="connsiteX0" fmla="*/ 0 w 4172505"/>
              <a:gd name="connsiteY0" fmla="*/ 0 h 7324078"/>
              <a:gd name="connsiteX1" fmla="*/ 4172505 w 4172505"/>
              <a:gd name="connsiteY1" fmla="*/ 0 h 7324078"/>
              <a:gd name="connsiteX2" fmla="*/ 4172505 w 4172505"/>
              <a:gd name="connsiteY2" fmla="*/ 7324078 h 7324078"/>
              <a:gd name="connsiteX3" fmla="*/ 0 w 4172505"/>
              <a:gd name="connsiteY3" fmla="*/ 7324078 h 7324078"/>
              <a:gd name="connsiteX4" fmla="*/ 0 w 4172505"/>
              <a:gd name="connsiteY4" fmla="*/ 0 h 7324078"/>
              <a:gd name="connsiteX0" fmla="*/ 0 w 4172505"/>
              <a:gd name="connsiteY0" fmla="*/ 0 h 7341833"/>
              <a:gd name="connsiteX1" fmla="*/ 4172505 w 4172505"/>
              <a:gd name="connsiteY1" fmla="*/ 0 h 7341833"/>
              <a:gd name="connsiteX2" fmla="*/ 26633 w 4172505"/>
              <a:gd name="connsiteY2" fmla="*/ 7341833 h 7341833"/>
              <a:gd name="connsiteX3" fmla="*/ 0 w 4172505"/>
              <a:gd name="connsiteY3" fmla="*/ 7324078 h 7341833"/>
              <a:gd name="connsiteX4" fmla="*/ 0 w 4172505"/>
              <a:gd name="connsiteY4" fmla="*/ 0 h 7341833"/>
              <a:gd name="connsiteX0" fmla="*/ 1724628 w 5897133"/>
              <a:gd name="connsiteY0" fmla="*/ 0 h 7341833"/>
              <a:gd name="connsiteX1" fmla="*/ 5897133 w 5897133"/>
              <a:gd name="connsiteY1" fmla="*/ 0 h 7341833"/>
              <a:gd name="connsiteX2" fmla="*/ 1751261 w 5897133"/>
              <a:gd name="connsiteY2" fmla="*/ 7341833 h 7341833"/>
              <a:gd name="connsiteX3" fmla="*/ 0 w 5897133"/>
              <a:gd name="connsiteY3" fmla="*/ 5787559 h 7341833"/>
              <a:gd name="connsiteX4" fmla="*/ 1724628 w 5897133"/>
              <a:gd name="connsiteY4" fmla="*/ 0 h 7341833"/>
              <a:gd name="connsiteX0" fmla="*/ 1724628 w 5897133"/>
              <a:gd name="connsiteY0" fmla="*/ 0 h 5787559"/>
              <a:gd name="connsiteX1" fmla="*/ 5897133 w 5897133"/>
              <a:gd name="connsiteY1" fmla="*/ 0 h 5787559"/>
              <a:gd name="connsiteX2" fmla="*/ 1114653 w 5897133"/>
              <a:gd name="connsiteY2" fmla="*/ 4603360 h 5787559"/>
              <a:gd name="connsiteX3" fmla="*/ 0 w 5897133"/>
              <a:gd name="connsiteY3" fmla="*/ 5787559 h 5787559"/>
              <a:gd name="connsiteX4" fmla="*/ 1724628 w 5897133"/>
              <a:gd name="connsiteY4" fmla="*/ 0 h 5787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7133" h="5787559">
                <a:moveTo>
                  <a:pt x="1724628" y="0"/>
                </a:moveTo>
                <a:lnTo>
                  <a:pt x="5897133" y="0"/>
                </a:lnTo>
                <a:lnTo>
                  <a:pt x="1114653" y="4603360"/>
                </a:lnTo>
                <a:lnTo>
                  <a:pt x="0" y="5787559"/>
                </a:lnTo>
                <a:lnTo>
                  <a:pt x="1724628" y="0"/>
                </a:lnTo>
                <a:close/>
              </a:path>
            </a:pathLst>
          </a:custGeom>
          <a:solidFill>
            <a:srgbClr val="01A4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Onlinemedien 3" title="UN Global Climate Report gives wake-up call to the world">
            <a:hlinkClick r:id="" action="ppaction://media"/>
            <a:extLst>
              <a:ext uri="{FF2B5EF4-FFF2-40B4-BE49-F238E27FC236}">
                <a16:creationId xmlns:a16="http://schemas.microsoft.com/office/drawing/2014/main" id="{2843A6C6-32A0-49FD-8C14-51CB6A3CF80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79271" y="1381535"/>
            <a:ext cx="8464509" cy="4761563"/>
          </a:xfrm>
          <a:prstGeom prst="rect">
            <a:avLst/>
          </a:prstGeom>
          <a:ln w="63500" cap="sq">
            <a:solidFill>
              <a:srgbClr val="FFFFFF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contourW="6350">
            <a:contourClr>
              <a:srgbClr val="00000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3802F7-4E67-444B-9078-50E1EE80EFB0}"/>
              </a:ext>
            </a:extLst>
          </p:cNvPr>
          <p:cNvSpPr txBox="1"/>
          <p:nvPr/>
        </p:nvSpPr>
        <p:spPr>
          <a:xfrm>
            <a:off x="4411383" y="6143098"/>
            <a:ext cx="6628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4"/>
              </a:rPr>
              <a:t>https://climate.nasa.gov/climate_resources/25/interactive-climate-time-machine/</a:t>
            </a:r>
            <a:r>
              <a:rPr lang="hr-HR" sz="1400" dirty="0"/>
              <a:t> </a:t>
            </a:r>
            <a:endParaRPr lang="en-US" sz="1400" dirty="0"/>
          </a:p>
          <a:p>
            <a:r>
              <a:rPr lang="hr-HR" dirty="0"/>
              <a:t> 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CE02367-1205-4C7A-BADF-12ED214AADF9}"/>
              </a:ext>
            </a:extLst>
          </p:cNvPr>
          <p:cNvSpPr/>
          <p:nvPr/>
        </p:nvSpPr>
        <p:spPr>
          <a:xfrm>
            <a:off x="2060634" y="64827"/>
            <a:ext cx="34458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WHAT IS CLIMATE CHANGE?</a:t>
            </a:r>
          </a:p>
        </p:txBody>
      </p:sp>
    </p:spTree>
    <p:extLst>
      <p:ext uri="{BB962C8B-B14F-4D97-AF65-F5344CB8AC3E}">
        <p14:creationId xmlns:p14="http://schemas.microsoft.com/office/powerpoint/2010/main" val="3843515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CF5EC8EF-87D5-44BE-B7B1-510ECA6EF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64" y="0"/>
            <a:ext cx="5907536" cy="5419814"/>
          </a:xfrm>
          <a:prstGeom prst="rect">
            <a:avLst/>
          </a:prstGeom>
        </p:spPr>
      </p:pic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F370EE7-9A69-4FC7-A9AC-2C37561FA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17" y="882201"/>
            <a:ext cx="8799566" cy="5546561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79BE16B2-F8F2-4A4E-B45D-67B322CB0BD3}"/>
              </a:ext>
            </a:extLst>
          </p:cNvPr>
          <p:cNvSpPr/>
          <p:nvPr/>
        </p:nvSpPr>
        <p:spPr>
          <a:xfrm>
            <a:off x="2845911" y="29128"/>
            <a:ext cx="19976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C02 EMISSIONS</a:t>
            </a:r>
          </a:p>
        </p:txBody>
      </p:sp>
    </p:spTree>
    <p:extLst>
      <p:ext uri="{BB962C8B-B14F-4D97-AF65-F5344CB8AC3E}">
        <p14:creationId xmlns:p14="http://schemas.microsoft.com/office/powerpoint/2010/main" val="154282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651F551-525B-455D-AA90-6CFD9B32C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4" y="0"/>
            <a:ext cx="5907536" cy="5419814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48F2DCBF-A2D0-4A69-AA46-E5CA844BC6B3}"/>
              </a:ext>
            </a:extLst>
          </p:cNvPr>
          <p:cNvSpPr/>
          <p:nvPr/>
        </p:nvSpPr>
        <p:spPr>
          <a:xfrm>
            <a:off x="2724772" y="0"/>
            <a:ext cx="217880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WHO IS EFFECTED?</a:t>
            </a:r>
          </a:p>
          <a:p>
            <a:r>
              <a:rPr lang="it-IT" sz="1600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BANGLADESH</a:t>
            </a:r>
          </a:p>
        </p:txBody>
      </p:sp>
      <p:pic>
        <p:nvPicPr>
          <p:cNvPr id="8" name="Onlinemedien 3" title="🇧🇩 Climate change threatens 19 million Bangladeshi children  Report   Al Jazeera English">
            <a:hlinkClick r:id="" action="ppaction://media"/>
            <a:extLst>
              <a:ext uri="{FF2B5EF4-FFF2-40B4-BE49-F238E27FC236}">
                <a16:creationId xmlns:a16="http://schemas.microsoft.com/office/drawing/2014/main" id="{27E0BB99-E4EE-4900-B61B-B20DA82FBB0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82729" y="1438186"/>
            <a:ext cx="7289337" cy="431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57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CE68959-41C6-4561-8736-49566BDF5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64" y="0"/>
            <a:ext cx="5907536" cy="54198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F1FA9-6ADA-493E-BD9B-D15022593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5514" y="2721481"/>
            <a:ext cx="3244770" cy="3819540"/>
          </a:xfrm>
          <a:solidFill>
            <a:srgbClr val="01A4C7"/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sz="3600" b="1" dirty="0">
                <a:solidFill>
                  <a:schemeClr val="bg1"/>
                </a:solidFill>
                <a:latin typeface="+mj-lt"/>
              </a:rPr>
              <a:t>Coast line (tourism)</a:t>
            </a:r>
          </a:p>
          <a:p>
            <a:pPr>
              <a:buFont typeface="Courier New" panose="02070309020205020404" pitchFamily="49" charset="0"/>
              <a:buChar char="o"/>
            </a:pPr>
            <a:endParaRPr lang="hr-HR" sz="3600" b="1" dirty="0">
              <a:solidFill>
                <a:schemeClr val="bg1"/>
              </a:solidFill>
              <a:latin typeface="+mj-lt"/>
            </a:endParaRPr>
          </a:p>
          <a:p>
            <a:pPr marL="457200" lvl="1" indent="0">
              <a:buNone/>
            </a:pPr>
            <a:r>
              <a:rPr lang="hr-HR" sz="2600" dirty="0">
                <a:solidFill>
                  <a:schemeClr val="bg1"/>
                </a:solidFill>
                <a:latin typeface="+mj-lt"/>
              </a:rPr>
              <a:t>Sea level rising</a:t>
            </a:r>
          </a:p>
          <a:p>
            <a:pPr marL="457200" lvl="1" indent="0">
              <a:buNone/>
            </a:pPr>
            <a:endParaRPr lang="hr-HR" sz="2600" dirty="0">
              <a:solidFill>
                <a:schemeClr val="bg1"/>
              </a:solidFill>
              <a:latin typeface="+mj-lt"/>
            </a:endParaRPr>
          </a:p>
          <a:p>
            <a:pPr marL="457200" lvl="1" indent="0">
              <a:buNone/>
            </a:pPr>
            <a:r>
              <a:rPr lang="hr-HR" sz="2600" dirty="0">
                <a:solidFill>
                  <a:schemeClr val="bg1"/>
                </a:solidFill>
                <a:latin typeface="+mj-lt"/>
              </a:rPr>
              <a:t>Changed sea life</a:t>
            </a:r>
          </a:p>
          <a:p>
            <a:pPr marL="457200" lvl="1" indent="0">
              <a:buNone/>
            </a:pPr>
            <a:endParaRPr lang="hr-HR" sz="2600" dirty="0">
              <a:solidFill>
                <a:schemeClr val="bg1"/>
              </a:solidFill>
              <a:latin typeface="+mj-lt"/>
            </a:endParaRPr>
          </a:p>
          <a:p>
            <a:pPr marL="457200" lvl="1" indent="0">
              <a:buNone/>
            </a:pPr>
            <a:r>
              <a:rPr lang="hr-HR" sz="2600" dirty="0">
                <a:solidFill>
                  <a:schemeClr val="bg1"/>
                </a:solidFill>
                <a:latin typeface="+mj-lt"/>
              </a:rPr>
              <a:t>Forest fires</a:t>
            </a:r>
          </a:p>
          <a:p>
            <a:pPr marL="457200" lvl="1" indent="0">
              <a:buNone/>
            </a:pPr>
            <a:endParaRPr lang="hr-HR" sz="2600" dirty="0">
              <a:solidFill>
                <a:schemeClr val="bg1"/>
              </a:solidFill>
              <a:latin typeface="+mj-lt"/>
            </a:endParaRPr>
          </a:p>
          <a:p>
            <a:pPr marL="457200" lvl="1" indent="0">
              <a:buNone/>
            </a:pPr>
            <a:r>
              <a:rPr lang="hr-HR" sz="2600" dirty="0">
                <a:solidFill>
                  <a:schemeClr val="bg1"/>
                </a:solidFill>
                <a:latin typeface="+mj-lt"/>
              </a:rPr>
              <a:t>Violent storms</a:t>
            </a:r>
          </a:p>
          <a:p>
            <a:pPr marL="457200" lvl="1" indent="0">
              <a:buNone/>
            </a:pPr>
            <a:endParaRPr lang="hr-HR" sz="2600" dirty="0">
              <a:solidFill>
                <a:schemeClr val="bg1"/>
              </a:solidFill>
              <a:latin typeface="+mj-lt"/>
            </a:endParaRPr>
          </a:p>
          <a:p>
            <a:pPr marL="457200" lvl="1" indent="0">
              <a:buNone/>
            </a:pPr>
            <a:r>
              <a:rPr lang="hr-HR" sz="2600" dirty="0">
                <a:solidFill>
                  <a:schemeClr val="bg1"/>
                </a:solidFill>
                <a:latin typeface="+mj-lt"/>
              </a:rPr>
              <a:t>Extension of summer season</a:t>
            </a:r>
          </a:p>
          <a:p>
            <a:pPr marL="457200" lvl="1" indent="0">
              <a:buNone/>
            </a:pPr>
            <a:endParaRPr lang="it-IT" dirty="0"/>
          </a:p>
          <a:p>
            <a:pPr marL="457200" lvl="1" indent="0">
              <a:buNone/>
            </a:pPr>
            <a:endParaRPr lang="it-IT" dirty="0"/>
          </a:p>
          <a:p>
            <a:pPr marL="457200" lvl="1" indent="0">
              <a:buNone/>
            </a:pPr>
            <a:endParaRPr lang="it-IT" dirty="0"/>
          </a:p>
          <a:p>
            <a:pPr marL="457200" lvl="1" indent="0">
              <a:buNone/>
            </a:pPr>
            <a:endParaRPr lang="it-IT" dirty="0"/>
          </a:p>
          <a:p>
            <a:pPr marL="457200" lvl="1" indent="0">
              <a:buNone/>
            </a:pPr>
            <a:endParaRPr lang="it-IT" dirty="0"/>
          </a:p>
          <a:p>
            <a:pPr marL="457200" lvl="1" indent="0">
              <a:buNone/>
            </a:pPr>
            <a:endParaRPr lang="it-IT" dirty="0"/>
          </a:p>
          <a:p>
            <a:pPr marL="457200" lvl="1" indent="0">
              <a:buNone/>
            </a:pPr>
            <a:endParaRPr lang="hr-H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EB7992-C992-454F-8F6D-A1A7713A5A07}"/>
              </a:ext>
            </a:extLst>
          </p:cNvPr>
          <p:cNvSpPr txBox="1"/>
          <p:nvPr/>
        </p:nvSpPr>
        <p:spPr>
          <a:xfrm>
            <a:off x="3142232" y="2102"/>
            <a:ext cx="1481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>
                <a:solidFill>
                  <a:schemeClr val="bg1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PORTUGAL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C3898E-7D23-440A-9222-C7F97022E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978" y="1204533"/>
            <a:ext cx="5391150" cy="5133975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107FA587-57BE-48F5-BC5A-E5D029611DA1}"/>
              </a:ext>
            </a:extLst>
          </p:cNvPr>
          <p:cNvSpPr/>
          <p:nvPr/>
        </p:nvSpPr>
        <p:spPr>
          <a:xfrm>
            <a:off x="7415514" y="6041985"/>
            <a:ext cx="3244770" cy="816015"/>
          </a:xfrm>
          <a:prstGeom prst="rect">
            <a:avLst/>
          </a:prstGeom>
          <a:solidFill>
            <a:srgbClr val="01A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0758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8EFE6E93-0E4A-4331-9D37-B15F6ACE2B22}"/>
              </a:ext>
            </a:extLst>
          </p:cNvPr>
          <p:cNvSpPr/>
          <p:nvPr/>
        </p:nvSpPr>
        <p:spPr>
          <a:xfrm>
            <a:off x="8002057" y="3090441"/>
            <a:ext cx="3165489" cy="3767559"/>
          </a:xfrm>
          <a:prstGeom prst="rect">
            <a:avLst/>
          </a:prstGeom>
          <a:solidFill>
            <a:srgbClr val="01A4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4872F4-9C02-4451-89FC-81FA3FB238CE}"/>
              </a:ext>
            </a:extLst>
          </p:cNvPr>
          <p:cNvSpPr txBox="1"/>
          <p:nvPr/>
        </p:nvSpPr>
        <p:spPr>
          <a:xfrm>
            <a:off x="2056346" y="5322799"/>
            <a:ext cx="5864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https://www.youtube.com/watch?v=y70hmLsyvDE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E3C60CF-F856-4CD7-8FF7-777A19443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64" y="0"/>
            <a:ext cx="5907536" cy="54198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D6179-ECC5-4034-B2E2-15C3158D9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3596" y="0"/>
            <a:ext cx="108204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>
                <a:solidFill>
                  <a:schemeClr val="bg1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AGRICULTURE</a:t>
            </a:r>
          </a:p>
          <a:p>
            <a:pPr marL="457200" lvl="1" indent="0">
              <a:buNone/>
            </a:pPr>
            <a:endParaRPr lang="hr-HR" sz="4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6E3432-A6D2-4F82-8787-CB2F31CD6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73" y="853868"/>
            <a:ext cx="7184984" cy="4229095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DABF1052-4056-437B-B50C-B4A38D8AFE8A}"/>
              </a:ext>
            </a:extLst>
          </p:cNvPr>
          <p:cNvSpPr/>
          <p:nvPr/>
        </p:nvSpPr>
        <p:spPr>
          <a:xfrm>
            <a:off x="8273875" y="3364736"/>
            <a:ext cx="2636232" cy="3493264"/>
          </a:xfrm>
          <a:prstGeom prst="rect">
            <a:avLst/>
          </a:prstGeom>
          <a:solidFill>
            <a:srgbClr val="01A4C7"/>
          </a:solidFill>
        </p:spPr>
        <p:txBody>
          <a:bodyPr wrap="square">
            <a:spAutoFit/>
          </a:bodyPr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Wine industry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Earlier harvest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Changed aroma and color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Decreased wine quality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Wine corks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7545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9E3B77-DD22-4958-AE73-8C8E4AF10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082" y="1865972"/>
            <a:ext cx="5581909" cy="37198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8B1071-ADBE-4826-9EF1-2B746D331812}"/>
              </a:ext>
            </a:extLst>
          </p:cNvPr>
          <p:cNvSpPr txBox="1"/>
          <p:nvPr/>
        </p:nvSpPr>
        <p:spPr>
          <a:xfrm>
            <a:off x="7338349" y="5748480"/>
            <a:ext cx="3957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Candara" panose="020E0502030303020204" pitchFamily="34" charset="0"/>
              </a:rPr>
              <a:t>Pego do Altar reservoir</a:t>
            </a:r>
          </a:p>
          <a:p>
            <a:r>
              <a:rPr lang="hr-HR" dirty="0">
                <a:latin typeface="Candara" panose="020E0502030303020204" pitchFamily="34" charset="0"/>
              </a:rPr>
              <a:t>(2017.-after the drought)</a:t>
            </a:r>
          </a:p>
          <a:p>
            <a:endParaRPr lang="hr-H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269F96-1A58-4B87-B349-B1BCE5E23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689" y="5871788"/>
            <a:ext cx="2822693" cy="6767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283AFD-8886-443C-87C2-DEC7AAA5A41D}"/>
              </a:ext>
            </a:extLst>
          </p:cNvPr>
          <p:cNvSpPr txBox="1"/>
          <p:nvPr/>
        </p:nvSpPr>
        <p:spPr>
          <a:xfrm>
            <a:off x="5149716" y="0"/>
            <a:ext cx="2188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1A4C7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DROUGHT</a:t>
            </a:r>
            <a:endParaRPr lang="hr-HR" sz="3600" dirty="0">
              <a:solidFill>
                <a:srgbClr val="01A4C7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pic>
        <p:nvPicPr>
          <p:cNvPr id="5" name="Immagine 4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C4202E74-CCE4-48C6-9DDC-CB28BFE303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7" y="1865971"/>
            <a:ext cx="2032595" cy="37198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8828CA-C852-4741-8650-4066A11C4E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49" y="1865972"/>
            <a:ext cx="4656163" cy="371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49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5209CB9-9E86-49C3-94E8-1BA2C0C98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4" y="0"/>
            <a:ext cx="5907536" cy="5419814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1D3FB312-7B5B-43A7-AD72-9D22D52E95F7}"/>
              </a:ext>
            </a:extLst>
          </p:cNvPr>
          <p:cNvSpPr/>
          <p:nvPr/>
        </p:nvSpPr>
        <p:spPr>
          <a:xfrm>
            <a:off x="2614191" y="0"/>
            <a:ext cx="2685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WHAT CAN BE DONE?</a:t>
            </a:r>
          </a:p>
        </p:txBody>
      </p:sp>
      <p:pic>
        <p:nvPicPr>
          <p:cNvPr id="8" name="Onlinemedien 3" title="Children -v- Governments of Europe &amp;amp; Climate Change">
            <a:hlinkClick r:id="" action="ppaction://media"/>
            <a:extLst>
              <a:ext uri="{FF2B5EF4-FFF2-40B4-BE49-F238E27FC236}">
                <a16:creationId xmlns:a16="http://schemas.microsoft.com/office/drawing/2014/main" id="{C3A60578-7D14-465E-AE45-C035DCF00FA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57382" y="1006354"/>
            <a:ext cx="8320922" cy="5041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05192715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1A4C7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TM02900722[[fn=Sala riunioni ione]]</Template>
  <TotalTime>1595</TotalTime>
  <Words>239</Words>
  <Application>Microsoft Office PowerPoint</Application>
  <PresentationFormat>Widescreen</PresentationFormat>
  <Paragraphs>69</Paragraphs>
  <Slides>17</Slides>
  <Notes>0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17</vt:i4>
      </vt:variant>
    </vt:vector>
  </HeadingPairs>
  <TitlesOfParts>
    <vt:vector size="27" baseType="lpstr">
      <vt:lpstr>Kozuka Gothic Pro B</vt:lpstr>
      <vt:lpstr>Bebas Neue</vt:lpstr>
      <vt:lpstr>Calibri</vt:lpstr>
      <vt:lpstr>Arial</vt:lpstr>
      <vt:lpstr>Candara</vt:lpstr>
      <vt:lpstr>Calibri Light</vt:lpstr>
      <vt:lpstr>Wingdings 2</vt:lpstr>
      <vt:lpstr>Courier New</vt:lpstr>
      <vt:lpstr>HDOfficeLightV0</vt:lpstr>
      <vt:lpstr>1_HDOfficeLightV0</vt:lpstr>
      <vt:lpstr>WHY AND HOW TO GET ACTIVE AGAINST CLIMATE CHANGE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and how to get active against climate change</dc:title>
  <dc:creator>Miguel Ohnesorge</dc:creator>
  <cp:lastModifiedBy>Marina G</cp:lastModifiedBy>
  <cp:revision>49</cp:revision>
  <dcterms:created xsi:type="dcterms:W3CDTF">2019-04-29T10:33:31Z</dcterms:created>
  <dcterms:modified xsi:type="dcterms:W3CDTF">2019-06-06T13:02:32Z</dcterms:modified>
</cp:coreProperties>
</file>