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322" r:id="rId2"/>
    <p:sldId id="257" r:id="rId3"/>
    <p:sldId id="258" r:id="rId4"/>
    <p:sldId id="262" r:id="rId5"/>
    <p:sldId id="259" r:id="rId6"/>
    <p:sldId id="260" r:id="rId7"/>
    <p:sldId id="261" r:id="rId8"/>
    <p:sldId id="263" r:id="rId9"/>
    <p:sldId id="323" r:id="rId10"/>
    <p:sldId id="326" r:id="rId11"/>
    <p:sldId id="271" r:id="rId12"/>
    <p:sldId id="272" r:id="rId13"/>
    <p:sldId id="273" r:id="rId14"/>
    <p:sldId id="274" r:id="rId15"/>
    <p:sldId id="275" r:id="rId16"/>
    <p:sldId id="276" r:id="rId17"/>
    <p:sldId id="277" r:id="rId18"/>
    <p:sldId id="278" r:id="rId19"/>
    <p:sldId id="279" r:id="rId20"/>
    <p:sldId id="280" r:id="rId21"/>
    <p:sldId id="282" r:id="rId22"/>
    <p:sldId id="281" r:id="rId23"/>
    <p:sldId id="266" r:id="rId24"/>
    <p:sldId id="267" r:id="rId25"/>
    <p:sldId id="268" r:id="rId26"/>
    <p:sldId id="269" r:id="rId27"/>
    <p:sldId id="325"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19" r:id="rId53"/>
    <p:sldId id="316" r:id="rId54"/>
    <p:sldId id="317" r:id="rId55"/>
    <p:sldId id="318" r:id="rId56"/>
    <p:sldId id="32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658" autoAdjust="0"/>
  </p:normalViewPr>
  <p:slideViewPr>
    <p:cSldViewPr snapToGrid="0" snapToObjects="1">
      <p:cViewPr varScale="1">
        <p:scale>
          <a:sx n="68" d="100"/>
          <a:sy n="68" d="100"/>
        </p:scale>
        <p:origin x="13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5600F-EFCD-436E-935F-B3842F76F0DB}" type="datetimeFigureOut">
              <a:rPr lang="en-GB" smtClean="0"/>
              <a:pPr/>
              <a:t>13/07/2018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E5D15-124C-4B87-81ED-4FE159622D41}" type="slidenum">
              <a:rPr lang="en-GB" smtClean="0"/>
              <a:pPr/>
              <a:t>‹#›</a:t>
            </a:fld>
            <a:endParaRPr lang="en-GB"/>
          </a:p>
        </p:txBody>
      </p:sp>
    </p:spTree>
    <p:extLst>
      <p:ext uri="{BB962C8B-B14F-4D97-AF65-F5344CB8AC3E}">
        <p14:creationId xmlns:p14="http://schemas.microsoft.com/office/powerpoint/2010/main" val="6869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algn="r"/>
            <a:fld id="{E2E726D3-821F-4073-B96B-9BBBAF8817EA}" type="slidenum">
              <a:rPr lang="es-ES" sz="1400" b="0" strike="noStrike" spc="-1" smtClean="0">
                <a:solidFill>
                  <a:srgbClr val="000000"/>
                </a:solidFill>
                <a:uFill>
                  <a:solidFill>
                    <a:srgbClr val="FFFFFF"/>
                  </a:solidFill>
                </a:uFill>
                <a:latin typeface="Times New Roman"/>
              </a:rPr>
              <a:pPr algn="r"/>
              <a:t>29</a:t>
            </a:fld>
            <a:endParaRPr lang="es-E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9410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371600" y="1143000"/>
            <a:ext cx="4114800" cy="3086100"/>
          </a:xfrm>
          <a:prstGeom prst="rect">
            <a:avLst/>
          </a:prstGeom>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Marcador de Posição do Número do Diapositivo 3"/>
          <p:cNvSpPr>
            <a:spLocks noGrp="1"/>
          </p:cNvSpPr>
          <p:nvPr>
            <p:ph type="sldNum" sz="quarter" idx="10"/>
          </p:nvPr>
        </p:nvSpPr>
        <p:spPr/>
        <p:txBody>
          <a:bodyPr/>
          <a:lstStyle/>
          <a:p>
            <a:fld id="{BA02C299-F8D0-47F0-A683-42EDA566C325}" type="slidenum">
              <a:rPr lang="en-IE" smtClean="0">
                <a:solidFill>
                  <a:prstClr val="black"/>
                </a:solidFill>
                <a:latin typeface="Calibri" panose="020F0502020204030204"/>
              </a:rPr>
              <a:pPr/>
              <a:t>34</a:t>
            </a:fld>
            <a:endParaRPr lang="en-IE">
              <a:solidFill>
                <a:prstClr val="black"/>
              </a:solidFill>
              <a:latin typeface="Calibri" panose="020F0502020204030204"/>
            </a:endParaRPr>
          </a:p>
        </p:txBody>
      </p:sp>
    </p:spTree>
    <p:extLst>
      <p:ext uri="{BB962C8B-B14F-4D97-AF65-F5344CB8AC3E}">
        <p14:creationId xmlns:p14="http://schemas.microsoft.com/office/powerpoint/2010/main" val="421501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lang="en-US"/>
          </a:p>
        </p:txBody>
      </p:sp>
      <p:sp>
        <p:nvSpPr>
          <p:cNvPr id="4" name="Date Placeholder 3"/>
          <p:cNvSpPr>
            <a:spLocks noGrp="1"/>
          </p:cNvSpPr>
          <p:nvPr>
            <p:ph type="dt" sz="half" idx="10"/>
          </p:nvPr>
        </p:nvSpPr>
        <p:spPr/>
        <p:txBody>
          <a:bodyPr/>
          <a:lstStyle/>
          <a:p>
            <a:fld id="{2F5A47A5-7293-6D4F-BDAA-1C8CB48426FA}" type="datetimeFigureOut">
              <a:rPr lang="en-US" smtClean="0"/>
              <a:pPr/>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240285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2F5A47A5-7293-6D4F-BDAA-1C8CB48426FA}" type="datetimeFigureOut">
              <a:rPr lang="en-US" smtClean="0"/>
              <a:pPr/>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63631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2F5A47A5-7293-6D4F-BDAA-1C8CB48426FA}" type="datetimeFigureOut">
              <a:rPr lang="en-US" smtClean="0"/>
              <a:pPr/>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318220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1800" b="0" strike="noStrike" spc="-1">
              <a:solidFill>
                <a:srgbClr val="000000"/>
              </a:solidFill>
              <a:uFill>
                <a:solidFill>
                  <a:srgbClr val="FFFFFF"/>
                </a:solidFill>
              </a:u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lstStyle/>
          <a:p>
            <a:endParaRPr lang="es-ES" sz="1800" b="0" strike="noStrike" spc="-1">
              <a:solidFill>
                <a:srgbClr val="000000"/>
              </a:solidFill>
              <a:uFill>
                <a:solidFill>
                  <a:srgbClr val="FFFFFF"/>
                </a:solidFill>
              </a:u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lstStyle/>
          <a:p>
            <a:endParaRPr lang="es-ES" sz="18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422474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2F5A47A5-7293-6D4F-BDAA-1C8CB48426FA}" type="datetimeFigureOut">
              <a:rPr lang="en-US" smtClean="0"/>
              <a:pPr/>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90004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2F5A47A5-7293-6D4F-BDAA-1C8CB48426FA}" type="datetimeFigureOut">
              <a:rPr lang="en-US" smtClean="0"/>
              <a:pPr/>
              <a:t>7/13/2018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402574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Date Placeholder 4"/>
          <p:cNvSpPr>
            <a:spLocks noGrp="1"/>
          </p:cNvSpPr>
          <p:nvPr>
            <p:ph type="dt" sz="half" idx="10"/>
          </p:nvPr>
        </p:nvSpPr>
        <p:spPr/>
        <p:txBody>
          <a:bodyPr/>
          <a:lstStyle/>
          <a:p>
            <a:fld id="{2F5A47A5-7293-6D4F-BDAA-1C8CB48426FA}" type="datetimeFigureOut">
              <a:rPr lang="en-US" smtClean="0"/>
              <a:pPr/>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243401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7" name="Date Placeholder 6"/>
          <p:cNvSpPr>
            <a:spLocks noGrp="1"/>
          </p:cNvSpPr>
          <p:nvPr>
            <p:ph type="dt" sz="half" idx="10"/>
          </p:nvPr>
        </p:nvSpPr>
        <p:spPr/>
        <p:txBody>
          <a:bodyPr/>
          <a:lstStyle/>
          <a:p>
            <a:fld id="{2F5A47A5-7293-6D4F-BDAA-1C8CB48426FA}" type="datetimeFigureOut">
              <a:rPr lang="en-US" smtClean="0"/>
              <a:pPr/>
              <a:t>7/13/2018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258941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Date Placeholder 2"/>
          <p:cNvSpPr>
            <a:spLocks noGrp="1"/>
          </p:cNvSpPr>
          <p:nvPr>
            <p:ph type="dt" sz="half" idx="10"/>
          </p:nvPr>
        </p:nvSpPr>
        <p:spPr/>
        <p:txBody>
          <a:bodyPr/>
          <a:lstStyle/>
          <a:p>
            <a:fld id="{2F5A47A5-7293-6D4F-BDAA-1C8CB48426FA}" type="datetimeFigureOut">
              <a:rPr lang="en-US" smtClean="0"/>
              <a:pPr/>
              <a:t>7/13/2018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406306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A47A5-7293-6D4F-BDAA-1C8CB48426FA}" type="datetimeFigureOut">
              <a:rPr lang="en-US" smtClean="0"/>
              <a:pPr/>
              <a:t>7/13/2018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243326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2F5A47A5-7293-6D4F-BDAA-1C8CB48426FA}" type="datetimeFigureOut">
              <a:rPr lang="en-US" smtClean="0"/>
              <a:pPr/>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102999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2F5A47A5-7293-6D4F-BDAA-1C8CB48426FA}" type="datetimeFigureOut">
              <a:rPr lang="en-US" smtClean="0"/>
              <a:pPr/>
              <a:t>7/13/2018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FAF3-8C31-6B4B-9C82-9A1F825A2D5D}" type="slidenum">
              <a:rPr lang="en-US" smtClean="0"/>
              <a:pPr/>
              <a:t>‹#›</a:t>
            </a:fld>
            <a:endParaRPr lang="en-US"/>
          </a:p>
        </p:txBody>
      </p:sp>
    </p:spTree>
    <p:extLst>
      <p:ext uri="{BB962C8B-B14F-4D97-AF65-F5344CB8AC3E}">
        <p14:creationId xmlns:p14="http://schemas.microsoft.com/office/powerpoint/2010/main" val="98982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A47A5-7293-6D4F-BDAA-1C8CB48426FA}" type="datetimeFigureOut">
              <a:rPr lang="en-US" smtClean="0"/>
              <a:pPr/>
              <a:t>7/13/2018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BFAF3-8C31-6B4B-9C82-9A1F825A2D5D}" type="slidenum">
              <a:rPr lang="en-US" smtClean="0"/>
              <a:pPr/>
              <a:t>‹#›</a:t>
            </a:fld>
            <a:endParaRPr lang="en-US"/>
          </a:p>
        </p:txBody>
      </p:sp>
    </p:spTree>
    <p:extLst>
      <p:ext uri="{BB962C8B-B14F-4D97-AF65-F5344CB8AC3E}">
        <p14:creationId xmlns:p14="http://schemas.microsoft.com/office/powerpoint/2010/main" val="3691161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
            <a:ext cx="7772400" cy="1470025"/>
          </a:xfrm>
        </p:spPr>
        <p:txBody>
          <a:bodyPr>
            <a:normAutofit fontScale="90000"/>
          </a:bodyPr>
          <a:lstStyle/>
          <a:p>
            <a:r>
              <a:rPr lang="en-US" sz="5400" b="1" dirty="0" smtClean="0"/>
              <a:t>SUSTAINABILITY AND SUSTAINABLE TOURISM</a:t>
            </a:r>
            <a:endParaRPr lang="en-US" sz="5400" b="1" dirty="0"/>
          </a:p>
        </p:txBody>
      </p:sp>
      <p:sp>
        <p:nvSpPr>
          <p:cNvPr id="3" name="Subtitle 2"/>
          <p:cNvSpPr>
            <a:spLocks noGrp="1"/>
          </p:cNvSpPr>
          <p:nvPr>
            <p:ph type="subTitle" idx="1"/>
          </p:nvPr>
        </p:nvSpPr>
        <p:spPr>
          <a:xfrm>
            <a:off x="5499100" y="2743200"/>
            <a:ext cx="3187700" cy="1943100"/>
          </a:xfrm>
        </p:spPr>
        <p:txBody>
          <a:bodyPr>
            <a:normAutofit fontScale="77500" lnSpcReduction="20000"/>
          </a:bodyPr>
          <a:lstStyle/>
          <a:p>
            <a:r>
              <a:rPr lang="en-US" dirty="0" smtClean="0">
                <a:solidFill>
                  <a:schemeClr val="tx2">
                    <a:lumMod val="75000"/>
                  </a:schemeClr>
                </a:solidFill>
              </a:rPr>
              <a:t>Made by</a:t>
            </a:r>
            <a:r>
              <a:rPr lang="lv-LV" dirty="0" smtClean="0">
                <a:solidFill>
                  <a:schemeClr val="tx2">
                    <a:lumMod val="75000"/>
                  </a:schemeClr>
                </a:solidFill>
              </a:rPr>
              <a:t> the</a:t>
            </a:r>
            <a:r>
              <a:rPr lang="en-US" dirty="0" smtClean="0">
                <a:solidFill>
                  <a:schemeClr val="tx2">
                    <a:lumMod val="75000"/>
                  </a:schemeClr>
                </a:solidFill>
              </a:rPr>
              <a:t> Utopia 500 team:</a:t>
            </a:r>
          </a:p>
          <a:p>
            <a:r>
              <a:rPr lang="en-US" b="1" dirty="0" smtClean="0">
                <a:solidFill>
                  <a:schemeClr val="tx2">
                    <a:lumMod val="75000"/>
                  </a:schemeClr>
                </a:solidFill>
              </a:rPr>
              <a:t>Hermine</a:t>
            </a:r>
            <a:r>
              <a:rPr lang="lv-LV" b="1" dirty="0" smtClean="0">
                <a:solidFill>
                  <a:schemeClr val="tx2">
                    <a:lumMod val="75000"/>
                  </a:schemeClr>
                </a:solidFill>
              </a:rPr>
              <a:t> Schwalbe</a:t>
            </a:r>
            <a:endParaRPr lang="en-US" b="1" dirty="0" smtClean="0">
              <a:solidFill>
                <a:schemeClr val="tx2">
                  <a:lumMod val="75000"/>
                </a:schemeClr>
              </a:solidFill>
            </a:endParaRPr>
          </a:p>
          <a:p>
            <a:r>
              <a:rPr lang="en-US" b="1" dirty="0" err="1" smtClean="0">
                <a:solidFill>
                  <a:schemeClr val="tx2">
                    <a:lumMod val="75000"/>
                  </a:schemeClr>
                </a:solidFill>
              </a:rPr>
              <a:t>Polina</a:t>
            </a:r>
            <a:r>
              <a:rPr lang="lv-LV" b="1" dirty="0" smtClean="0">
                <a:solidFill>
                  <a:schemeClr val="tx2">
                    <a:lumMod val="75000"/>
                  </a:schemeClr>
                </a:solidFill>
              </a:rPr>
              <a:t> Kireva</a:t>
            </a:r>
            <a:endParaRPr lang="en-US" b="1" dirty="0" smtClean="0">
              <a:solidFill>
                <a:schemeClr val="tx2">
                  <a:lumMod val="75000"/>
                </a:schemeClr>
              </a:solidFill>
            </a:endParaRPr>
          </a:p>
          <a:p>
            <a:r>
              <a:rPr lang="en-US" b="1" dirty="0" err="1" smtClean="0">
                <a:solidFill>
                  <a:schemeClr val="tx2">
                    <a:lumMod val="75000"/>
                  </a:schemeClr>
                </a:solidFill>
              </a:rPr>
              <a:t>Timea</a:t>
            </a:r>
            <a:r>
              <a:rPr lang="lv-LV" b="1" dirty="0" smtClean="0">
                <a:solidFill>
                  <a:schemeClr val="tx2">
                    <a:lumMod val="75000"/>
                  </a:schemeClr>
                </a:solidFill>
              </a:rPr>
              <a:t> Varga</a:t>
            </a:r>
            <a:endParaRPr lang="en-US" b="1" dirty="0" smtClean="0">
              <a:solidFill>
                <a:schemeClr val="tx2">
                  <a:lumMod val="75000"/>
                </a:schemeClr>
              </a:solidFill>
            </a:endParaRPr>
          </a:p>
          <a:p>
            <a:endParaRPr lang="en-US" dirty="0"/>
          </a:p>
        </p:txBody>
      </p:sp>
    </p:spTree>
    <p:extLst>
      <p:ext uri="{BB962C8B-B14F-4D97-AF65-F5344CB8AC3E}">
        <p14:creationId xmlns:p14="http://schemas.microsoft.com/office/powerpoint/2010/main" val="2541825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solidFill>
                  <a:schemeClr val="bg1"/>
                </a:solidFill>
              </a:rPr>
              <a:t>The </a:t>
            </a:r>
            <a:r>
              <a:rPr lang="lv-LV" i="1" dirty="0" smtClean="0">
                <a:solidFill>
                  <a:schemeClr val="bg1"/>
                </a:solidFill>
              </a:rPr>
              <a:t>B</a:t>
            </a:r>
            <a:r>
              <a:rPr lang="en-US" i="1" dirty="0" smtClean="0">
                <a:solidFill>
                  <a:schemeClr val="bg1"/>
                </a:solidFill>
              </a:rPr>
              <a:t>ALANCE Game</a:t>
            </a:r>
            <a:endParaRPr lang="en-GB" i="1"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lv-LV" dirty="0" smtClean="0">
                <a:solidFill>
                  <a:schemeClr val="bg1"/>
                </a:solidFill>
              </a:rPr>
              <a:t>Show us by using your body...</a:t>
            </a:r>
          </a:p>
          <a:p>
            <a:pPr marL="0" indent="0">
              <a:buNone/>
            </a:pPr>
            <a:endParaRPr lang="lv-LV" dirty="0"/>
          </a:p>
          <a:p>
            <a:pPr marL="0" indent="0">
              <a:buNone/>
            </a:pPr>
            <a:endParaRPr lang="lv-LV" dirty="0" smtClean="0"/>
          </a:p>
          <a:p>
            <a:pPr marL="0" indent="0" algn="ctr">
              <a:buNone/>
            </a:pPr>
            <a:endParaRPr lang="en-US" sz="4400" dirty="0" smtClean="0"/>
          </a:p>
          <a:p>
            <a:pPr marL="0" indent="0" algn="ctr">
              <a:buNone/>
            </a:pPr>
            <a:endParaRPr lang="en-US" sz="4400" dirty="0" smtClean="0"/>
          </a:p>
          <a:p>
            <a:pPr marL="0" indent="0" algn="ctr">
              <a:buNone/>
            </a:pPr>
            <a:endParaRPr lang="en-US" sz="4400" dirty="0" smtClean="0"/>
          </a:p>
          <a:p>
            <a:pPr marL="0" indent="0" algn="ctr">
              <a:buNone/>
            </a:pPr>
            <a:endParaRPr lang="en-US" sz="4400" dirty="0" smtClean="0"/>
          </a:p>
          <a:p>
            <a:pPr marL="0" indent="0" algn="ctr">
              <a:buNone/>
            </a:pPr>
            <a:r>
              <a:rPr lang="lv-LV" sz="4400" dirty="0" smtClean="0">
                <a:solidFill>
                  <a:schemeClr val="bg1"/>
                </a:solidFill>
              </a:rPr>
              <a:t>What</a:t>
            </a:r>
            <a:r>
              <a:rPr lang="en-US" sz="4400" dirty="0" smtClean="0">
                <a:solidFill>
                  <a:schemeClr val="bg1"/>
                </a:solidFill>
              </a:rPr>
              <a:t> is to be in                           </a:t>
            </a:r>
            <a:r>
              <a:rPr lang="lv-LV" sz="4400" dirty="0" smtClean="0">
                <a:solidFill>
                  <a:schemeClr val="bg1"/>
                </a:solidFill>
              </a:rPr>
              <a:t>BALANCE</a:t>
            </a:r>
            <a:r>
              <a:rPr lang="en-US" sz="4400" dirty="0" smtClean="0">
                <a:solidFill>
                  <a:schemeClr val="bg1"/>
                </a:solidFill>
              </a:rPr>
              <a:t>?</a:t>
            </a:r>
            <a:endParaRPr lang="en-GB" sz="4400" dirty="0">
              <a:solidFill>
                <a:schemeClr val="bg1"/>
              </a:solidFill>
            </a:endParaRPr>
          </a:p>
        </p:txBody>
      </p:sp>
    </p:spTree>
    <p:extLst>
      <p:ext uri="{BB962C8B-B14F-4D97-AF65-F5344CB8AC3E}">
        <p14:creationId xmlns:p14="http://schemas.microsoft.com/office/powerpoint/2010/main" val="383298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ENVIRONMENTALISM</a:t>
            </a:r>
            <a:endParaRPr lang="en-GB" dirty="0"/>
          </a:p>
        </p:txBody>
      </p:sp>
      <p:sp>
        <p:nvSpPr>
          <p:cNvPr id="3" name="Content Placeholder 2"/>
          <p:cNvSpPr>
            <a:spLocks noGrp="1"/>
          </p:cNvSpPr>
          <p:nvPr>
            <p:ph idx="1"/>
          </p:nvPr>
        </p:nvSpPr>
        <p:spPr/>
        <p:txBody>
          <a:bodyPr/>
          <a:lstStyle/>
          <a:p>
            <a:r>
              <a:rPr lang="lv-LV" dirty="0" smtClean="0"/>
              <a:t>... Is </a:t>
            </a:r>
            <a:r>
              <a:rPr lang="en-GB" dirty="0"/>
              <a:t>a social movement that seeks to influence the political process by lobbying, activism and education in order to protect natural resources and </a:t>
            </a:r>
            <a:r>
              <a:rPr lang="en-GB" dirty="0" smtClean="0"/>
              <a:t>ecosystems</a:t>
            </a:r>
            <a:r>
              <a:rPr lang="lv-LV" dirty="0" smtClean="0"/>
              <a:t>;</a:t>
            </a:r>
          </a:p>
          <a:p>
            <a:r>
              <a:rPr lang="lv-LV" dirty="0" smtClean="0"/>
              <a:t>Hand in hand with sustainability science!</a:t>
            </a:r>
            <a:endParaRPr lang="en-GB" dirty="0"/>
          </a:p>
          <a:p>
            <a:endParaRPr lang="en-GB" dirty="0"/>
          </a:p>
        </p:txBody>
      </p:sp>
      <p:pic>
        <p:nvPicPr>
          <p:cNvPr id="5122" name="Picture 2" descr="C:\Users\X\Desktop\images.jpg"/>
          <p:cNvPicPr>
            <a:picLocks noChangeAspect="1" noChangeArrowheads="1"/>
          </p:cNvPicPr>
          <p:nvPr/>
        </p:nvPicPr>
        <p:blipFill>
          <a:blip r:embed="rId2"/>
          <a:srcRect/>
          <a:stretch>
            <a:fillRect/>
          </a:stretch>
        </p:blipFill>
        <p:spPr bwMode="auto">
          <a:xfrm>
            <a:off x="457200" y="4142509"/>
            <a:ext cx="3131127" cy="2499093"/>
          </a:xfrm>
          <a:prstGeom prst="rect">
            <a:avLst/>
          </a:prstGeom>
          <a:noFill/>
        </p:spPr>
      </p:pic>
      <p:pic>
        <p:nvPicPr>
          <p:cNvPr id="5123" name="Picture 3" descr="C:\Users\X\Desktop\env.jpg"/>
          <p:cNvPicPr>
            <a:picLocks noChangeAspect="1" noChangeArrowheads="1"/>
          </p:cNvPicPr>
          <p:nvPr/>
        </p:nvPicPr>
        <p:blipFill>
          <a:blip r:embed="rId3"/>
          <a:srcRect/>
          <a:stretch>
            <a:fillRect/>
          </a:stretch>
        </p:blipFill>
        <p:spPr bwMode="auto">
          <a:xfrm>
            <a:off x="3588326" y="4142508"/>
            <a:ext cx="4530438" cy="2499093"/>
          </a:xfrm>
          <a:prstGeom prst="rect">
            <a:avLst/>
          </a:prstGeom>
          <a:noFill/>
        </p:spPr>
      </p:pic>
    </p:spTree>
    <p:extLst>
      <p:ext uri="{BB962C8B-B14F-4D97-AF65-F5344CB8AC3E}">
        <p14:creationId xmlns:p14="http://schemas.microsoft.com/office/powerpoint/2010/main" val="4972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a:t>
            </a:r>
            <a:endParaRPr lang="bg-BG" dirty="0"/>
          </a:p>
        </p:txBody>
      </p:sp>
      <p:sp>
        <p:nvSpPr>
          <p:cNvPr id="3" name="Content Placeholder 2"/>
          <p:cNvSpPr>
            <a:spLocks noGrp="1"/>
          </p:cNvSpPr>
          <p:nvPr>
            <p:ph idx="1"/>
          </p:nvPr>
        </p:nvSpPr>
        <p:spPr/>
        <p:txBody>
          <a:bodyPr/>
          <a:lstStyle/>
          <a:p>
            <a:pPr>
              <a:buNone/>
            </a:pPr>
            <a:endParaRPr lang="bg-BG" dirty="0"/>
          </a:p>
        </p:txBody>
      </p:sp>
      <p:pic>
        <p:nvPicPr>
          <p:cNvPr id="4" name="Picture 3" descr="D:\Mejdunarodna Jurnalistika\climate change cartoons\4_Felipe.jpg"/>
          <p:cNvPicPr/>
          <p:nvPr/>
        </p:nvPicPr>
        <p:blipFill>
          <a:blip r:embed="rId2" cstate="print"/>
          <a:srcRect/>
          <a:stretch>
            <a:fillRect/>
          </a:stretch>
        </p:blipFill>
        <p:spPr bwMode="auto">
          <a:xfrm>
            <a:off x="457200" y="1600200"/>
            <a:ext cx="8229600" cy="4925291"/>
          </a:xfrm>
          <a:prstGeom prst="rect">
            <a:avLst/>
          </a:prstGeom>
          <a:noFill/>
          <a:ln w="9525">
            <a:noFill/>
            <a:miter lim="800000"/>
            <a:headEnd/>
            <a:tailEnd/>
          </a:ln>
        </p:spPr>
      </p:pic>
    </p:spTree>
    <p:extLst>
      <p:ext uri="{BB962C8B-B14F-4D97-AF65-F5344CB8AC3E}">
        <p14:creationId xmlns:p14="http://schemas.microsoft.com/office/powerpoint/2010/main" val="613125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X\Desktop\porto cartoon fest1.jpg"/>
          <p:cNvPicPr>
            <a:picLocks noGrp="1" noChangeAspect="1" noChangeArrowheads="1"/>
          </p:cNvPicPr>
          <p:nvPr>
            <p:ph idx="1"/>
          </p:nvPr>
        </p:nvPicPr>
        <p:blipFill>
          <a:blip r:embed="rId2"/>
          <a:srcRect/>
          <a:stretch>
            <a:fillRect/>
          </a:stretch>
        </p:blipFill>
        <p:spPr bwMode="auto">
          <a:xfrm>
            <a:off x="623455" y="1233055"/>
            <a:ext cx="7952509" cy="5147629"/>
          </a:xfrm>
          <a:prstGeom prst="rect">
            <a:avLst/>
          </a:prstGeom>
          <a:noFill/>
        </p:spPr>
      </p:pic>
    </p:spTree>
    <p:extLst>
      <p:ext uri="{BB962C8B-B14F-4D97-AF65-F5344CB8AC3E}">
        <p14:creationId xmlns:p14="http://schemas.microsoft.com/office/powerpoint/2010/main" val="3081040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DAY: 22 April</a:t>
            </a:r>
            <a:endParaRPr lang="en-GB" dirty="0"/>
          </a:p>
        </p:txBody>
      </p:sp>
      <p:sp>
        <p:nvSpPr>
          <p:cNvPr id="3" name="Content Placeholder 2"/>
          <p:cNvSpPr>
            <a:spLocks noGrp="1"/>
          </p:cNvSpPr>
          <p:nvPr>
            <p:ph idx="1"/>
          </p:nvPr>
        </p:nvSpPr>
        <p:spPr/>
        <p:txBody>
          <a:bodyPr>
            <a:normAutofit/>
          </a:bodyPr>
          <a:lstStyle/>
          <a:p>
            <a:r>
              <a:rPr lang="en-US" dirty="0" smtClean="0"/>
              <a:t>It all started on 22 April 1970 when about 20 million Americans took to the streets, parks, and auditoriums to demonstrate for a healthy and sustainable environment in massive demonstrations all over the country</a:t>
            </a:r>
            <a:r>
              <a:rPr lang="lv-LV" dirty="0" smtClean="0"/>
              <a:t>;</a:t>
            </a:r>
            <a:endParaRPr lang="en-US" dirty="0" smtClean="0"/>
          </a:p>
          <a:p>
            <a:r>
              <a:rPr lang="en-US" dirty="0" smtClean="0"/>
              <a:t>In 1990 Earth Day went global, mobilizing over 200 million people in 141 countries and lifting environmental issues onto the world stage.</a:t>
            </a:r>
            <a:endParaRPr lang="en-GB" dirty="0"/>
          </a:p>
        </p:txBody>
      </p:sp>
    </p:spTree>
    <p:extLst>
      <p:ext uri="{BB962C8B-B14F-4D97-AF65-F5344CB8AC3E}">
        <p14:creationId xmlns:p14="http://schemas.microsoft.com/office/powerpoint/2010/main" val="240182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X\Desktop\First-Earth-Day jpg.jpg"/>
          <p:cNvPicPr>
            <a:picLocks noGrp="1" noChangeAspect="1" noChangeArrowheads="1"/>
          </p:cNvPicPr>
          <p:nvPr>
            <p:ph sz="half" idx="1"/>
          </p:nvPr>
        </p:nvPicPr>
        <p:blipFill>
          <a:blip r:embed="rId2"/>
          <a:srcRect/>
          <a:stretch>
            <a:fillRect/>
          </a:stretch>
        </p:blipFill>
        <p:spPr bwMode="auto">
          <a:xfrm>
            <a:off x="457200" y="2508415"/>
            <a:ext cx="4038600" cy="2709533"/>
          </a:xfrm>
          <a:prstGeom prst="rect">
            <a:avLst/>
          </a:prstGeom>
          <a:noFill/>
        </p:spPr>
      </p:pic>
      <p:pic>
        <p:nvPicPr>
          <p:cNvPr id="4099" name="Picture 3" descr="C:\Users\X\Desktop\download.jpg"/>
          <p:cNvPicPr>
            <a:picLocks noGrp="1" noChangeAspect="1" noChangeArrowheads="1"/>
          </p:cNvPicPr>
          <p:nvPr>
            <p:ph sz="half" idx="2"/>
          </p:nvPr>
        </p:nvPicPr>
        <p:blipFill>
          <a:blip r:embed="rId3"/>
          <a:srcRect/>
          <a:stretch>
            <a:fillRect/>
          </a:stretch>
        </p:blipFill>
        <p:spPr bwMode="auto">
          <a:xfrm>
            <a:off x="4650077" y="2508414"/>
            <a:ext cx="4034848" cy="2709533"/>
          </a:xfrm>
          <a:prstGeom prst="rect">
            <a:avLst/>
          </a:prstGeom>
          <a:noFill/>
        </p:spPr>
      </p:pic>
      <p:pic>
        <p:nvPicPr>
          <p:cNvPr id="4100" name="Picture 4" descr="C:\Users\X\Desktop\earth day.jpg"/>
          <p:cNvPicPr>
            <a:picLocks noChangeAspect="1" noChangeArrowheads="1"/>
          </p:cNvPicPr>
          <p:nvPr/>
        </p:nvPicPr>
        <p:blipFill>
          <a:blip r:embed="rId4"/>
          <a:srcRect/>
          <a:stretch>
            <a:fillRect/>
          </a:stretch>
        </p:blipFill>
        <p:spPr bwMode="auto">
          <a:xfrm>
            <a:off x="2830656" y="274637"/>
            <a:ext cx="3191393" cy="2143125"/>
          </a:xfrm>
          <a:prstGeom prst="rect">
            <a:avLst/>
          </a:prstGeom>
          <a:noFill/>
        </p:spPr>
      </p:pic>
      <p:pic>
        <p:nvPicPr>
          <p:cNvPr id="4101" name="Picture 5" descr="C:\Users\X\Desktop\earth day3.jpg"/>
          <p:cNvPicPr>
            <a:picLocks noChangeAspect="1" noChangeArrowheads="1"/>
          </p:cNvPicPr>
          <p:nvPr/>
        </p:nvPicPr>
        <p:blipFill>
          <a:blip r:embed="rId5"/>
          <a:srcRect/>
          <a:stretch>
            <a:fillRect/>
          </a:stretch>
        </p:blipFill>
        <p:spPr bwMode="auto">
          <a:xfrm>
            <a:off x="457200" y="274638"/>
            <a:ext cx="2373456" cy="2143125"/>
          </a:xfrm>
          <a:prstGeom prst="rect">
            <a:avLst/>
          </a:prstGeom>
          <a:noFill/>
        </p:spPr>
      </p:pic>
      <p:pic>
        <p:nvPicPr>
          <p:cNvPr id="4102" name="Picture 6" descr="C:\Users\X\Desktop\earth day2.jpg"/>
          <p:cNvPicPr>
            <a:picLocks noChangeAspect="1" noChangeArrowheads="1"/>
          </p:cNvPicPr>
          <p:nvPr/>
        </p:nvPicPr>
        <p:blipFill>
          <a:blip r:embed="rId6"/>
          <a:srcRect/>
          <a:stretch>
            <a:fillRect/>
          </a:stretch>
        </p:blipFill>
        <p:spPr bwMode="auto">
          <a:xfrm>
            <a:off x="6022049" y="274638"/>
            <a:ext cx="2662876" cy="2143125"/>
          </a:xfrm>
          <a:prstGeom prst="rect">
            <a:avLst/>
          </a:prstGeom>
          <a:noFill/>
        </p:spPr>
      </p:pic>
      <p:sp>
        <p:nvSpPr>
          <p:cNvPr id="2" name="TextBox 1"/>
          <p:cNvSpPr txBox="1"/>
          <p:nvPr/>
        </p:nvSpPr>
        <p:spPr>
          <a:xfrm>
            <a:off x="457200" y="5321300"/>
            <a:ext cx="4038600" cy="1107996"/>
          </a:xfrm>
          <a:prstGeom prst="rect">
            <a:avLst/>
          </a:prstGeom>
          <a:noFill/>
        </p:spPr>
        <p:txBody>
          <a:bodyPr wrap="square" rtlCol="0">
            <a:spAutoFit/>
          </a:bodyPr>
          <a:lstStyle/>
          <a:p>
            <a:r>
              <a:rPr lang="en-GB" sz="2400" dirty="0" smtClean="0"/>
              <a:t>New </a:t>
            </a:r>
            <a:r>
              <a:rPr lang="en-GB" sz="2400" dirty="0"/>
              <a:t>York City on the first Earth Day in 1970.</a:t>
            </a:r>
            <a:br>
              <a:rPr lang="en-GB" sz="2400" dirty="0"/>
            </a:br>
            <a:r>
              <a:rPr lang="en-GB" i="1" dirty="0"/>
              <a:t>©</a:t>
            </a:r>
            <a:r>
              <a:rPr lang="en-GB" i="1" dirty="0" smtClean="0"/>
              <a:t> </a:t>
            </a:r>
            <a:r>
              <a:rPr lang="en-GB" i="1" dirty="0"/>
              <a:t>Corbis/</a:t>
            </a:r>
            <a:r>
              <a:rPr lang="en-GB" i="1" dirty="0" err="1"/>
              <a:t>Bettmann</a:t>
            </a:r>
            <a:endParaRPr lang="en-GB" sz="2400" dirty="0"/>
          </a:p>
        </p:txBody>
      </p:sp>
      <p:sp>
        <p:nvSpPr>
          <p:cNvPr id="3" name="TextBox 2"/>
          <p:cNvSpPr txBox="1"/>
          <p:nvPr/>
        </p:nvSpPr>
        <p:spPr>
          <a:xfrm>
            <a:off x="4650077" y="5308598"/>
            <a:ext cx="4034848" cy="1200329"/>
          </a:xfrm>
          <a:prstGeom prst="rect">
            <a:avLst/>
          </a:prstGeom>
          <a:noFill/>
        </p:spPr>
        <p:txBody>
          <a:bodyPr wrap="square" rtlCol="0">
            <a:spAutoFit/>
          </a:bodyPr>
          <a:lstStyle/>
          <a:p>
            <a:r>
              <a:rPr lang="en-GB" sz="2400" dirty="0"/>
              <a:t>Earth </a:t>
            </a:r>
            <a:r>
              <a:rPr lang="en-GB" sz="2400" dirty="0" smtClean="0"/>
              <a:t>Day </a:t>
            </a:r>
            <a:r>
              <a:rPr lang="en-GB" sz="2400" dirty="0"/>
              <a:t>at the Capitol, Washington, D.C.</a:t>
            </a:r>
            <a:r>
              <a:rPr lang="en-GB" sz="2400" dirty="0" smtClean="0"/>
              <a:t>, </a:t>
            </a:r>
            <a:r>
              <a:rPr lang="en-GB" sz="2400" dirty="0"/>
              <a:t>April 22, 1990</a:t>
            </a:r>
            <a:r>
              <a:rPr lang="en-GB" sz="2400" dirty="0" smtClean="0"/>
              <a:t>. </a:t>
            </a:r>
            <a:r>
              <a:rPr lang="en-GB" i="1" dirty="0"/>
              <a:t>© Todd </a:t>
            </a:r>
            <a:r>
              <a:rPr lang="en-GB" i="1" dirty="0" err="1"/>
              <a:t>Gipstein</a:t>
            </a:r>
            <a:r>
              <a:rPr lang="en-GB" i="1" dirty="0"/>
              <a:t>/Corbis</a:t>
            </a:r>
            <a:endParaRPr lang="en-GB" sz="2400" dirty="0"/>
          </a:p>
        </p:txBody>
      </p:sp>
    </p:spTree>
    <p:extLst>
      <p:ext uri="{BB962C8B-B14F-4D97-AF65-F5344CB8AC3E}">
        <p14:creationId xmlns:p14="http://schemas.microsoft.com/office/powerpoint/2010/main" val="8707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SUMMIT RIO 1992</a:t>
            </a:r>
            <a:endParaRPr lang="bg-BG" dirty="0"/>
          </a:p>
        </p:txBody>
      </p:sp>
      <p:sp>
        <p:nvSpPr>
          <p:cNvPr id="3" name="Content Placeholder 2"/>
          <p:cNvSpPr>
            <a:spLocks noGrp="1"/>
          </p:cNvSpPr>
          <p:nvPr>
            <p:ph idx="1"/>
          </p:nvPr>
        </p:nvSpPr>
        <p:spPr/>
        <p:txBody>
          <a:bodyPr/>
          <a:lstStyle/>
          <a:p>
            <a:r>
              <a:rPr lang="en-US" dirty="0" smtClean="0"/>
              <a:t>In 1992 in Rio de Janeiro took place the United Nations Earth Summit</a:t>
            </a:r>
            <a:r>
              <a:rPr lang="lv-LV" dirty="0" smtClean="0"/>
              <a:t>;</a:t>
            </a:r>
            <a:endParaRPr lang="en-US" dirty="0" smtClean="0"/>
          </a:p>
          <a:p>
            <a:r>
              <a:rPr lang="en-US" dirty="0" smtClean="0"/>
              <a:t> It acknowledged for the first time the existence of human-induced climate change and gave </a:t>
            </a:r>
            <a:r>
              <a:rPr lang="en-US" dirty="0" err="1" smtClean="0"/>
              <a:t>industrialised</a:t>
            </a:r>
            <a:r>
              <a:rPr lang="en-US" dirty="0" smtClean="0"/>
              <a:t> countries the major part of responsibility for combating it</a:t>
            </a:r>
            <a:r>
              <a:rPr lang="lv-LV" dirty="0" smtClean="0"/>
              <a:t>.</a:t>
            </a:r>
            <a:endParaRPr lang="bg-BG" dirty="0"/>
          </a:p>
        </p:txBody>
      </p:sp>
    </p:spTree>
    <p:extLst>
      <p:ext uri="{BB962C8B-B14F-4D97-AF65-F5344CB8AC3E}">
        <p14:creationId xmlns:p14="http://schemas.microsoft.com/office/powerpoint/2010/main" val="3908465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529" y="4940300"/>
            <a:ext cx="7511490" cy="1200329"/>
          </a:xfrm>
          <a:prstGeom prst="rect">
            <a:avLst/>
          </a:prstGeom>
          <a:noFill/>
        </p:spPr>
        <p:txBody>
          <a:bodyPr wrap="square" rtlCol="0">
            <a:spAutoFit/>
          </a:bodyPr>
          <a:lstStyle/>
          <a:p>
            <a:r>
              <a:rPr lang="en-GB" dirty="0" smtClean="0"/>
              <a:t>More </a:t>
            </a:r>
            <a:r>
              <a:rPr lang="en-GB" dirty="0"/>
              <a:t>than 400,000 people turned out for the People’s Climate March in New York City on September 21, </a:t>
            </a:r>
            <a:r>
              <a:rPr lang="en-GB" dirty="0" smtClean="0"/>
              <a:t>2014 </a:t>
            </a:r>
            <a:r>
              <a:rPr lang="en-GB" dirty="0"/>
              <a:t> along with a series of companion actions </a:t>
            </a:r>
            <a:r>
              <a:rPr lang="en-GB" dirty="0" smtClean="0"/>
              <a:t>worldwide, </a:t>
            </a:r>
            <a:r>
              <a:rPr lang="en-GB" dirty="0"/>
              <a:t>just days before many of the world’s leaders </a:t>
            </a:r>
            <a:r>
              <a:rPr lang="en-GB" dirty="0" smtClean="0"/>
              <a:t>were </a:t>
            </a:r>
            <a:r>
              <a:rPr lang="en-GB" dirty="0"/>
              <a:t>expected to debate environmental action at the United Nations climate summit.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105" y="1151730"/>
            <a:ext cx="7272338" cy="3636169"/>
          </a:xfrm>
        </p:spPr>
      </p:pic>
    </p:spTree>
    <p:extLst>
      <p:ext uri="{BB962C8B-B14F-4D97-AF65-F5344CB8AC3E}">
        <p14:creationId xmlns:p14="http://schemas.microsoft.com/office/powerpoint/2010/main" val="2927933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KYOTO PROTOCOL</a:t>
            </a:r>
            <a:endParaRPr lang="bg-BG" dirty="0"/>
          </a:p>
        </p:txBody>
      </p:sp>
      <p:sp>
        <p:nvSpPr>
          <p:cNvPr id="3" name="Content Placeholder 2"/>
          <p:cNvSpPr>
            <a:spLocks noGrp="1"/>
          </p:cNvSpPr>
          <p:nvPr>
            <p:ph idx="1"/>
          </p:nvPr>
        </p:nvSpPr>
        <p:spPr/>
        <p:txBody>
          <a:bodyPr>
            <a:normAutofit lnSpcReduction="10000"/>
          </a:bodyPr>
          <a:lstStyle/>
          <a:p>
            <a:r>
              <a:rPr lang="en-US" dirty="0" smtClean="0"/>
              <a:t>The Kyoto protocol was the first agreement between nations to mandate country-by-country reductions in greenhouse gas emissions (like CO</a:t>
            </a:r>
            <a:r>
              <a:rPr lang="en-US" baseline="-25000" dirty="0" smtClean="0"/>
              <a:t>2</a:t>
            </a:r>
            <a:r>
              <a:rPr lang="en-US" dirty="0" smtClean="0"/>
              <a:t>, CH</a:t>
            </a:r>
            <a:r>
              <a:rPr lang="en-US" baseline="-25000" dirty="0" smtClean="0"/>
              <a:t>4</a:t>
            </a:r>
            <a:r>
              <a:rPr lang="en-US" dirty="0" smtClean="0"/>
              <a:t>, and N</a:t>
            </a:r>
            <a:r>
              <a:rPr lang="en-US" baseline="-25000" dirty="0" smtClean="0"/>
              <a:t>2</a:t>
            </a:r>
            <a:r>
              <a:rPr lang="en-US" dirty="0" smtClean="0"/>
              <a:t>O). </a:t>
            </a:r>
          </a:p>
          <a:p>
            <a:r>
              <a:rPr lang="en-US" dirty="0" smtClean="0"/>
              <a:t>The treaty was signed in 1997, in Kyoto, Japan, after  and it went into force in 2005.</a:t>
            </a:r>
          </a:p>
          <a:p>
            <a:r>
              <a:rPr lang="en-US" dirty="0" smtClean="0"/>
              <a:t>Under Kyoto, </a:t>
            </a:r>
            <a:r>
              <a:rPr lang="en-US" dirty="0" err="1" smtClean="0"/>
              <a:t>industrialised</a:t>
            </a:r>
            <a:r>
              <a:rPr lang="en-US" dirty="0" smtClean="0"/>
              <a:t> nations have to cut their yearly emissions of carbon (reduce the carbon footprint).</a:t>
            </a:r>
            <a:endParaRPr lang="bg-BG" dirty="0"/>
          </a:p>
        </p:txBody>
      </p:sp>
    </p:spTree>
    <p:extLst>
      <p:ext uri="{BB962C8B-B14F-4D97-AF65-F5344CB8AC3E}">
        <p14:creationId xmlns:p14="http://schemas.microsoft.com/office/powerpoint/2010/main" val="2900147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ejdunarodna Jurnalistika\climate change cartoons\6_Giacomo Cardelli_one_day_this_will_all_be_yours.jpeg"/>
          <p:cNvPicPr>
            <a:picLocks noChangeAspect="1" noChangeArrowheads="1"/>
          </p:cNvPicPr>
          <p:nvPr/>
        </p:nvPicPr>
        <p:blipFill>
          <a:blip r:embed="rId2"/>
          <a:srcRect/>
          <a:stretch>
            <a:fillRect/>
          </a:stretch>
        </p:blipFill>
        <p:spPr bwMode="auto">
          <a:xfrm>
            <a:off x="360219" y="1133483"/>
            <a:ext cx="8096102" cy="5724517"/>
          </a:xfrm>
          <a:prstGeom prst="rect">
            <a:avLst/>
          </a:prstGeom>
          <a:noFill/>
        </p:spPr>
      </p:pic>
      <p:sp>
        <p:nvSpPr>
          <p:cNvPr id="6" name="Title 5"/>
          <p:cNvSpPr>
            <a:spLocks noGrp="1"/>
          </p:cNvSpPr>
          <p:nvPr>
            <p:ph type="title"/>
          </p:nvPr>
        </p:nvSpPr>
        <p:spPr>
          <a:xfrm>
            <a:off x="457200" y="274638"/>
            <a:ext cx="6802582" cy="625907"/>
          </a:xfrm>
        </p:spPr>
        <p:txBody>
          <a:bodyPr>
            <a:noAutofit/>
          </a:bodyPr>
          <a:lstStyle/>
          <a:p>
            <a:r>
              <a:rPr lang="en-US" sz="3200" b="1" i="1" dirty="0" smtClean="0">
                <a:solidFill>
                  <a:schemeClr val="bg1"/>
                </a:solidFill>
                <a:latin typeface="+mn-lt"/>
              </a:rPr>
              <a:t>(</a:t>
            </a:r>
            <a:r>
              <a:rPr lang="en-US" sz="3200" b="1" dirty="0" smtClean="0">
                <a:solidFill>
                  <a:schemeClr val="bg1"/>
                </a:solidFill>
                <a:latin typeface="+mn-lt"/>
              </a:rPr>
              <a:t> </a:t>
            </a:r>
            <a:r>
              <a:rPr lang="en-US" sz="3200" b="1" i="1" dirty="0" smtClean="0">
                <a:solidFill>
                  <a:schemeClr val="bg1"/>
                </a:solidFill>
                <a:latin typeface="+mn-lt"/>
              </a:rPr>
              <a:t>ONE DAY ALL THIS WILL BE YOURS… )</a:t>
            </a:r>
            <a:endParaRPr lang="bg-BG" sz="3200" b="1" i="1" dirty="0">
              <a:solidFill>
                <a:schemeClr val="bg1"/>
              </a:solidFill>
              <a:latin typeface="+mn-lt"/>
            </a:endParaRPr>
          </a:p>
        </p:txBody>
      </p:sp>
    </p:spTree>
    <p:extLst>
      <p:ext uri="{BB962C8B-B14F-4D97-AF65-F5344CB8AC3E}">
        <p14:creationId xmlns:p14="http://schemas.microsoft.com/office/powerpoint/2010/main" val="155764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SUSTAINABILITY</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lv-LV" dirty="0" smtClean="0"/>
              <a:t>ENGLISH</a:t>
            </a:r>
          </a:p>
          <a:p>
            <a:pPr marL="571500" indent="-457200"/>
            <a:r>
              <a:rPr lang="lv-LV" dirty="0" smtClean="0"/>
              <a:t>Sustainability = </a:t>
            </a:r>
            <a:r>
              <a:rPr lang="en-GB" dirty="0" smtClean="0"/>
              <a:t>to </a:t>
            </a:r>
            <a:r>
              <a:rPr lang="lv-LV" dirty="0" smtClean="0"/>
              <a:t>sustain (maintain, support, endure) + ability</a:t>
            </a:r>
            <a:endParaRPr lang="en-GB" dirty="0" smtClean="0"/>
          </a:p>
          <a:p>
            <a:pPr marL="571500" indent="-457200"/>
            <a:endParaRPr lang="en-GB" dirty="0"/>
          </a:p>
          <a:p>
            <a:pPr marL="114300" indent="0">
              <a:buNone/>
            </a:pPr>
            <a:endParaRPr lang="en-GB" dirty="0" smtClean="0"/>
          </a:p>
          <a:p>
            <a:pPr marL="0" indent="0">
              <a:buNone/>
            </a:pPr>
            <a:r>
              <a:rPr lang="lv-LV" dirty="0" smtClean="0"/>
              <a:t>LATIN</a:t>
            </a:r>
            <a:endParaRPr lang="lv-LV" dirty="0"/>
          </a:p>
          <a:p>
            <a:r>
              <a:rPr lang="lv-LV" dirty="0"/>
              <a:t>Sustinere = tenere (to hold)</a:t>
            </a:r>
          </a:p>
          <a:p>
            <a:pPr marL="2286000" lvl="5" indent="0">
              <a:buNone/>
            </a:pPr>
            <a:r>
              <a:rPr lang="lv-LV" sz="3200" dirty="0"/>
              <a:t>sub (under</a:t>
            </a:r>
            <a:r>
              <a:rPr lang="lv-LV" sz="3200" dirty="0" smtClean="0"/>
              <a:t>)</a:t>
            </a:r>
            <a:endParaRPr lang="lv-LV" sz="3200" dirty="0"/>
          </a:p>
          <a:p>
            <a:pPr marL="571500" indent="-457200"/>
            <a:endParaRPr lang="lv-LV" dirty="0" smtClean="0"/>
          </a:p>
          <a:p>
            <a:pPr marL="571500" indent="-457200"/>
            <a:endParaRPr lang="en-US" dirty="0"/>
          </a:p>
        </p:txBody>
      </p:sp>
    </p:spTree>
    <p:extLst>
      <p:ext uri="{BB962C8B-B14F-4D97-AF65-F5344CB8AC3E}">
        <p14:creationId xmlns:p14="http://schemas.microsoft.com/office/powerpoint/2010/main" val="27553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2015</a:t>
            </a:r>
            <a:endParaRPr lang="bg-BG" dirty="0"/>
          </a:p>
        </p:txBody>
      </p:sp>
      <p:sp>
        <p:nvSpPr>
          <p:cNvPr id="3" name="Content Placeholder 2"/>
          <p:cNvSpPr>
            <a:spLocks noGrp="1"/>
          </p:cNvSpPr>
          <p:nvPr>
            <p:ph idx="1"/>
          </p:nvPr>
        </p:nvSpPr>
        <p:spPr/>
        <p:txBody>
          <a:bodyPr/>
          <a:lstStyle/>
          <a:p>
            <a:r>
              <a:rPr lang="en-US" dirty="0" smtClean="0"/>
              <a:t>In December 2015 for the first time after 23 years of international negotiations such an agreement is reached</a:t>
            </a:r>
            <a:r>
              <a:rPr lang="lv-LV" dirty="0" smtClean="0"/>
              <a:t>.</a:t>
            </a:r>
            <a:endParaRPr lang="en-US" dirty="0" smtClean="0"/>
          </a:p>
          <a:p>
            <a:r>
              <a:rPr lang="es-EC" b="1" dirty="0" smtClean="0"/>
              <a:t>Paris </a:t>
            </a:r>
            <a:r>
              <a:rPr lang="es-EC" b="1" dirty="0" err="1" smtClean="0"/>
              <a:t>climate</a:t>
            </a:r>
            <a:r>
              <a:rPr lang="es-EC" b="1" dirty="0" smtClean="0"/>
              <a:t> </a:t>
            </a:r>
            <a:r>
              <a:rPr lang="es-EC" b="1" dirty="0" err="1" smtClean="0"/>
              <a:t>agreement</a:t>
            </a:r>
            <a:r>
              <a:rPr lang="es-EC" dirty="0" smtClean="0"/>
              <a:t> is </a:t>
            </a:r>
            <a:r>
              <a:rPr lang="es-EC" dirty="0" err="1" smtClean="0"/>
              <a:t>signed</a:t>
            </a:r>
            <a:r>
              <a:rPr lang="es-EC" dirty="0" smtClean="0"/>
              <a:t> and </a:t>
            </a:r>
            <a:r>
              <a:rPr lang="es-EC" dirty="0" err="1" smtClean="0"/>
              <a:t>adopted</a:t>
            </a:r>
            <a:r>
              <a:rPr lang="es-EC" dirty="0" smtClean="0"/>
              <a:t> </a:t>
            </a:r>
            <a:r>
              <a:rPr lang="es-EC" dirty="0" err="1" smtClean="0"/>
              <a:t>by</a:t>
            </a:r>
            <a:r>
              <a:rPr lang="es-EC" dirty="0" smtClean="0"/>
              <a:t> 195 </a:t>
            </a:r>
            <a:r>
              <a:rPr lang="es-EC" dirty="0" err="1" smtClean="0"/>
              <a:t>countries</a:t>
            </a:r>
            <a:r>
              <a:rPr lang="es-EC" dirty="0" smtClean="0"/>
              <a:t> (are </a:t>
            </a:r>
            <a:r>
              <a:rPr lang="es-EC" dirty="0" err="1" smtClean="0"/>
              <a:t>all</a:t>
            </a:r>
            <a:r>
              <a:rPr lang="es-EC" dirty="0" smtClean="0"/>
              <a:t> of </a:t>
            </a:r>
            <a:r>
              <a:rPr lang="es-EC" dirty="0" err="1" smtClean="0"/>
              <a:t>the</a:t>
            </a:r>
            <a:r>
              <a:rPr lang="es-EC" dirty="0" smtClean="0"/>
              <a:t> UN </a:t>
            </a:r>
            <a:r>
              <a:rPr lang="es-EC" dirty="0" err="1" smtClean="0"/>
              <a:t>member</a:t>
            </a:r>
            <a:r>
              <a:rPr lang="es-EC" dirty="0" smtClean="0"/>
              <a:t> </a:t>
            </a:r>
            <a:r>
              <a:rPr lang="es-EC" dirty="0" err="1" smtClean="0"/>
              <a:t>states</a:t>
            </a:r>
            <a:r>
              <a:rPr lang="es-EC" dirty="0" smtClean="0"/>
              <a:t>)</a:t>
            </a:r>
            <a:r>
              <a:rPr lang="lv-LV" dirty="0" smtClean="0"/>
              <a:t>.</a:t>
            </a:r>
            <a:endParaRPr lang="es-EC" dirty="0" smtClean="0"/>
          </a:p>
          <a:p>
            <a:r>
              <a:rPr lang="es-EC" dirty="0" err="1" smtClean="0"/>
              <a:t>For</a:t>
            </a:r>
            <a:r>
              <a:rPr lang="es-EC" dirty="0" smtClean="0"/>
              <a:t> </a:t>
            </a:r>
            <a:r>
              <a:rPr lang="es-EC" dirty="0" err="1" smtClean="0"/>
              <a:t>the</a:t>
            </a:r>
            <a:r>
              <a:rPr lang="es-EC" dirty="0" smtClean="0"/>
              <a:t> </a:t>
            </a:r>
            <a:r>
              <a:rPr lang="es-EC" dirty="0" err="1" smtClean="0"/>
              <a:t>first</a:t>
            </a:r>
            <a:r>
              <a:rPr lang="es-EC" dirty="0" smtClean="0"/>
              <a:t> time USA and China </a:t>
            </a:r>
            <a:r>
              <a:rPr lang="es-EC" dirty="0" err="1" smtClean="0"/>
              <a:t>officially</a:t>
            </a:r>
            <a:r>
              <a:rPr lang="es-EC" dirty="0" smtClean="0"/>
              <a:t> </a:t>
            </a:r>
            <a:r>
              <a:rPr lang="es-EC" dirty="0" err="1" smtClean="0"/>
              <a:t>oblige</a:t>
            </a:r>
            <a:r>
              <a:rPr lang="es-EC" dirty="0" smtClean="0"/>
              <a:t> </a:t>
            </a:r>
            <a:r>
              <a:rPr lang="es-EC" dirty="0" err="1" smtClean="0"/>
              <a:t>themselves</a:t>
            </a:r>
            <a:r>
              <a:rPr lang="es-EC" dirty="0" smtClean="0"/>
              <a:t> to </a:t>
            </a:r>
            <a:r>
              <a:rPr lang="es-EC" dirty="0" err="1" smtClean="0"/>
              <a:t>cut</a:t>
            </a:r>
            <a:r>
              <a:rPr lang="es-EC" dirty="0" smtClean="0"/>
              <a:t> </a:t>
            </a:r>
            <a:r>
              <a:rPr lang="es-EC" dirty="0" err="1" smtClean="0"/>
              <a:t>their</a:t>
            </a:r>
            <a:r>
              <a:rPr lang="es-EC" dirty="0" smtClean="0"/>
              <a:t> </a:t>
            </a:r>
            <a:r>
              <a:rPr lang="es-EC" dirty="0" err="1" smtClean="0"/>
              <a:t>emissions</a:t>
            </a:r>
            <a:r>
              <a:rPr lang="lv-LV" dirty="0" smtClean="0"/>
              <a:t>.</a:t>
            </a:r>
            <a:endParaRPr lang="bg-BG" dirty="0"/>
          </a:p>
        </p:txBody>
      </p:sp>
    </p:spTree>
    <p:extLst>
      <p:ext uri="{BB962C8B-B14F-4D97-AF65-F5344CB8AC3E}">
        <p14:creationId xmlns:p14="http://schemas.microsoft.com/office/powerpoint/2010/main" val="3718720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ejdunarodna Jurnalistika\climate change cartoons\8_Bob_The Telegraph_polar bear.png"/>
          <p:cNvPicPr>
            <a:picLocks noGrp="1" noChangeAspect="1" noChangeArrowheads="1"/>
          </p:cNvPicPr>
          <p:nvPr>
            <p:ph idx="1"/>
          </p:nvPr>
        </p:nvPicPr>
        <p:blipFill>
          <a:blip r:embed="rId2"/>
          <a:srcRect/>
          <a:stretch>
            <a:fillRect/>
          </a:stretch>
        </p:blipFill>
        <p:spPr bwMode="auto">
          <a:xfrm>
            <a:off x="817418" y="1347174"/>
            <a:ext cx="7439891" cy="4985594"/>
          </a:xfrm>
          <a:prstGeom prst="rect">
            <a:avLst/>
          </a:prstGeom>
          <a:noFill/>
        </p:spPr>
      </p:pic>
    </p:spTree>
    <p:extLst>
      <p:ext uri="{BB962C8B-B14F-4D97-AF65-F5344CB8AC3E}">
        <p14:creationId xmlns:p14="http://schemas.microsoft.com/office/powerpoint/2010/main" val="1316609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jdunarodna Jurnalistika\climate change cartoons\7_Ben Jennings the Guardian.jpg"/>
          <p:cNvPicPr>
            <a:picLocks noGrp="1" noChangeAspect="1" noChangeArrowheads="1"/>
          </p:cNvPicPr>
          <p:nvPr>
            <p:ph idx="1"/>
          </p:nvPr>
        </p:nvPicPr>
        <p:blipFill>
          <a:blip r:embed="rId2"/>
          <a:srcRect/>
          <a:stretch>
            <a:fillRect/>
          </a:stretch>
        </p:blipFill>
        <p:spPr bwMode="auto">
          <a:xfrm>
            <a:off x="818867" y="1343892"/>
            <a:ext cx="7657292" cy="4959926"/>
          </a:xfrm>
          <a:prstGeom prst="rect">
            <a:avLst/>
          </a:prstGeom>
          <a:noFill/>
        </p:spPr>
      </p:pic>
    </p:spTree>
    <p:extLst>
      <p:ext uri="{BB962C8B-B14F-4D97-AF65-F5344CB8AC3E}">
        <p14:creationId xmlns:p14="http://schemas.microsoft.com/office/powerpoint/2010/main" val="1549761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E</a:t>
            </a:r>
            <a:r>
              <a:rPr lang="lv-LV" dirty="0" smtClean="0"/>
              <a:t>nvironmentalists 20th c.</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2995122"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243" y="1417638"/>
            <a:ext cx="4098131" cy="40981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280" y="1417638"/>
            <a:ext cx="3284774" cy="4940300"/>
          </a:xfrm>
          <a:prstGeom prst="rect">
            <a:avLst/>
          </a:prstGeom>
        </p:spPr>
      </p:pic>
    </p:spTree>
    <p:extLst>
      <p:ext uri="{BB962C8B-B14F-4D97-AF65-F5344CB8AC3E}">
        <p14:creationId xmlns:p14="http://schemas.microsoft.com/office/powerpoint/2010/main" val="264459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Rachel Carson</a:t>
            </a:r>
            <a:endParaRPr lang="en-GB"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7700" y="1205996"/>
            <a:ext cx="3516861" cy="5314369"/>
          </a:xfrm>
        </p:spPr>
      </p:pic>
      <p:sp>
        <p:nvSpPr>
          <p:cNvPr id="5" name="Content Placeholder 4"/>
          <p:cNvSpPr>
            <a:spLocks noGrp="1"/>
          </p:cNvSpPr>
          <p:nvPr>
            <p:ph sz="half" idx="2"/>
          </p:nvPr>
        </p:nvSpPr>
        <p:spPr>
          <a:xfrm>
            <a:off x="4355061" y="1205996"/>
            <a:ext cx="4331739" cy="5314369"/>
          </a:xfrm>
        </p:spPr>
        <p:txBody>
          <a:bodyPr>
            <a:normAutofit lnSpcReduction="10000"/>
          </a:bodyPr>
          <a:lstStyle/>
          <a:p>
            <a:r>
              <a:rPr lang="en-GB" i="1" dirty="0"/>
              <a:t>"There </a:t>
            </a:r>
            <a:r>
              <a:rPr lang="en-GB" i="1" dirty="0" smtClean="0"/>
              <a:t>is</a:t>
            </a:r>
            <a:r>
              <a:rPr lang="lv-LV" i="1" dirty="0" smtClean="0"/>
              <a:t> </a:t>
            </a:r>
            <a:r>
              <a:rPr lang="en-GB" i="1" dirty="0" smtClean="0"/>
              <a:t>no </a:t>
            </a:r>
            <a:r>
              <a:rPr lang="en-GB" i="1" dirty="0"/>
              <a:t>drop of water in the ocean, not even in the deepest part of the abyss, that does not know and respond to the mysterious forces that create the tide." </a:t>
            </a:r>
            <a:r>
              <a:rPr lang="lv-LV" i="1" dirty="0"/>
              <a:t>/</a:t>
            </a:r>
            <a:r>
              <a:rPr lang="en-GB" i="1" dirty="0" smtClean="0"/>
              <a:t>The </a:t>
            </a:r>
            <a:r>
              <a:rPr lang="en-GB" i="1" dirty="0"/>
              <a:t>Sea Around Us, </a:t>
            </a:r>
            <a:r>
              <a:rPr lang="en-GB" i="1" dirty="0" smtClean="0"/>
              <a:t>1951</a:t>
            </a:r>
            <a:r>
              <a:rPr lang="lv-LV" i="1" dirty="0" smtClean="0"/>
              <a:t>/</a:t>
            </a:r>
          </a:p>
          <a:p>
            <a:r>
              <a:rPr lang="lv-LV" sz="2400" dirty="0" smtClean="0"/>
              <a:t>Books:</a:t>
            </a:r>
          </a:p>
          <a:p>
            <a:pPr>
              <a:buFontTx/>
              <a:buChar char="-"/>
            </a:pPr>
            <a:r>
              <a:rPr lang="lv-LV" sz="2400" dirty="0" smtClean="0"/>
              <a:t>Under the Sea Wind, 1941;</a:t>
            </a:r>
          </a:p>
          <a:p>
            <a:pPr>
              <a:buFontTx/>
              <a:buChar char="-"/>
            </a:pPr>
            <a:r>
              <a:rPr lang="lv-LV" sz="2400" dirty="0" smtClean="0"/>
              <a:t>The Sea Around Us (</a:t>
            </a:r>
            <a:r>
              <a:rPr lang="lv-LV" sz="2400" i="1" dirty="0" smtClean="0"/>
              <a:t>O Mar Que Nos Cerca</a:t>
            </a:r>
            <a:r>
              <a:rPr lang="lv-LV" sz="2400" dirty="0" smtClean="0"/>
              <a:t>), 1951;</a:t>
            </a:r>
          </a:p>
          <a:p>
            <a:pPr>
              <a:buFontTx/>
              <a:buChar char="-"/>
            </a:pPr>
            <a:r>
              <a:rPr lang="lv-LV" sz="2400" b="1" dirty="0" smtClean="0"/>
              <a:t>Silent Spring</a:t>
            </a:r>
            <a:r>
              <a:rPr lang="lv-LV" sz="2400" dirty="0" smtClean="0"/>
              <a:t>, 1962.</a:t>
            </a:r>
            <a:endParaRPr lang="en-GB" sz="2400" dirty="0"/>
          </a:p>
        </p:txBody>
      </p:sp>
    </p:spTree>
    <p:extLst>
      <p:ext uri="{BB962C8B-B14F-4D97-AF65-F5344CB8AC3E}">
        <p14:creationId xmlns:p14="http://schemas.microsoft.com/office/powerpoint/2010/main" val="407948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Lester Russel Brown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sp>
        <p:nvSpPr>
          <p:cNvPr id="4" name="Content Placeholder 3"/>
          <p:cNvSpPr>
            <a:spLocks noGrp="1"/>
          </p:cNvSpPr>
          <p:nvPr>
            <p:ph sz="half" idx="2"/>
          </p:nvPr>
        </p:nvSpPr>
        <p:spPr>
          <a:xfrm>
            <a:off x="4648200" y="1742281"/>
            <a:ext cx="4038600" cy="4889500"/>
          </a:xfrm>
        </p:spPr>
        <p:txBody>
          <a:bodyPr>
            <a:normAutofit/>
          </a:bodyPr>
          <a:lstStyle/>
          <a:p>
            <a:r>
              <a:rPr lang="lv-LV" i="1" dirty="0" smtClean="0"/>
              <a:t>«</a:t>
            </a:r>
            <a:r>
              <a:rPr lang="en-GB" i="1" dirty="0" smtClean="0"/>
              <a:t>In </a:t>
            </a:r>
            <a:r>
              <a:rPr lang="en-GB" i="1" dirty="0"/>
              <a:t>Mexico City, Tehran, Kolkata, Bangkok, Shanghai, and hundreds of other cities, the air is no longer safe to breathe. In some cities, the air is so polluted that breathing is equivalent to smoking two packs of cigarettes per day</a:t>
            </a:r>
            <a:r>
              <a:rPr lang="en-GB" i="1" dirty="0" smtClean="0"/>
              <a:t>.</a:t>
            </a:r>
            <a:r>
              <a:rPr lang="lv-LV" i="1" dirty="0"/>
              <a:t>» </a:t>
            </a:r>
            <a:r>
              <a:rPr lang="lv-LV" dirty="0"/>
              <a:t>/Plan B </a:t>
            </a:r>
            <a:r>
              <a:rPr lang="lv-LV" dirty="0" smtClean="0"/>
              <a:t>3.0/</a:t>
            </a:r>
          </a:p>
        </p:txBody>
      </p:sp>
    </p:spTree>
    <p:extLst>
      <p:ext uri="{BB962C8B-B14F-4D97-AF65-F5344CB8AC3E}">
        <p14:creationId xmlns:p14="http://schemas.microsoft.com/office/powerpoint/2010/main" val="17403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Vandana Shiva</a:t>
            </a:r>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6900" y="1213176"/>
            <a:ext cx="3523941" cy="5300009"/>
          </a:xfrm>
        </p:spPr>
      </p:pic>
      <p:sp>
        <p:nvSpPr>
          <p:cNvPr id="4" name="Content Placeholder 3"/>
          <p:cNvSpPr>
            <a:spLocks noGrp="1"/>
          </p:cNvSpPr>
          <p:nvPr>
            <p:ph sz="half" idx="2"/>
          </p:nvPr>
        </p:nvSpPr>
        <p:spPr>
          <a:xfrm>
            <a:off x="4648200" y="1213176"/>
            <a:ext cx="4038600" cy="5300009"/>
          </a:xfrm>
        </p:spPr>
        <p:txBody>
          <a:bodyPr/>
          <a:lstStyle/>
          <a:p>
            <a:pPr lvl="0"/>
            <a:r>
              <a:rPr lang="en-GB" dirty="0" err="1" smtClean="0"/>
              <a:t>Biospiracy</a:t>
            </a:r>
            <a:r>
              <a:rPr lang="lv-LV" dirty="0" smtClean="0"/>
              <a:t> (</a:t>
            </a:r>
            <a:r>
              <a:rPr lang="lv-LV" i="1" dirty="0" smtClean="0"/>
              <a:t>Biopirataria</a:t>
            </a:r>
            <a:r>
              <a:rPr lang="lv-LV" dirty="0" smtClean="0"/>
              <a:t>)</a:t>
            </a:r>
            <a:r>
              <a:rPr lang="en-GB" dirty="0" smtClean="0"/>
              <a:t>: </a:t>
            </a:r>
            <a:r>
              <a:rPr lang="en-GB" dirty="0"/>
              <a:t>The Plunder of Nature and Knowledge (1997),</a:t>
            </a:r>
          </a:p>
          <a:p>
            <a:pPr lvl="0"/>
            <a:r>
              <a:rPr lang="en-GB" dirty="0"/>
              <a:t>Stolen Harvest: The Hijacking of the Global Food Supply (1999),</a:t>
            </a:r>
          </a:p>
          <a:p>
            <a:pPr lvl="0"/>
            <a:r>
              <a:rPr lang="en-GB" dirty="0"/>
              <a:t>Earth Democracy: Justice, Sustainability and Peace (2007</a:t>
            </a:r>
            <a:r>
              <a:rPr lang="en-GB" dirty="0" smtClean="0"/>
              <a:t>).</a:t>
            </a:r>
            <a:endParaRPr lang="en-GB" dirty="0"/>
          </a:p>
        </p:txBody>
      </p:sp>
    </p:spTree>
    <p:extLst>
      <p:ext uri="{BB962C8B-B14F-4D97-AF65-F5344CB8AC3E}">
        <p14:creationId xmlns:p14="http://schemas.microsoft.com/office/powerpoint/2010/main" val="38938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Dr. Andrew Manning</a:t>
            </a:r>
            <a:endParaRPr lang="en-GB" dirty="0"/>
          </a:p>
        </p:txBody>
      </p:sp>
      <p:sp>
        <p:nvSpPr>
          <p:cNvPr id="4" name="Content Placeholder 3"/>
          <p:cNvSpPr>
            <a:spLocks noGrp="1"/>
          </p:cNvSpPr>
          <p:nvPr>
            <p:ph sz="half" idx="2"/>
          </p:nvPr>
        </p:nvSpPr>
        <p:spPr>
          <a:xfrm>
            <a:off x="4495800" y="1600200"/>
            <a:ext cx="4467726" cy="4525963"/>
          </a:xfrm>
        </p:spPr>
        <p:txBody>
          <a:bodyPr>
            <a:normAutofit/>
          </a:bodyPr>
          <a:lstStyle/>
          <a:p>
            <a:r>
              <a:rPr lang="lv-LV" sz="2000" dirty="0" smtClean="0"/>
              <a:t>Born and raised in New Zealand;</a:t>
            </a:r>
          </a:p>
          <a:p>
            <a:r>
              <a:rPr lang="lv-LV" sz="2000" dirty="0" smtClean="0"/>
              <a:t>2001 PhD in Oceanography (USA);</a:t>
            </a:r>
          </a:p>
          <a:p>
            <a:r>
              <a:rPr lang="lv-LV" sz="2000" dirty="0" smtClean="0"/>
              <a:t>Invented the world’s first continous, high precision atmospheric </a:t>
            </a:r>
            <a:r>
              <a:rPr lang="en-GB" dirty="0"/>
              <a:t>O</a:t>
            </a:r>
            <a:r>
              <a:rPr lang="en-GB" baseline="-25000" dirty="0"/>
              <a:t>2</a:t>
            </a:r>
            <a:r>
              <a:rPr lang="lv-LV" sz="2000" dirty="0" smtClean="0"/>
              <a:t> analyzer;</a:t>
            </a:r>
          </a:p>
          <a:p>
            <a:r>
              <a:rPr lang="lv-LV" sz="2000" dirty="0" smtClean="0"/>
              <a:t>2006 moved to England; </a:t>
            </a:r>
          </a:p>
          <a:p>
            <a:pPr marL="0" indent="0">
              <a:buNone/>
            </a:pPr>
            <a:r>
              <a:rPr lang="lv-LV" sz="2000" dirty="0"/>
              <a:t>E</a:t>
            </a:r>
            <a:r>
              <a:rPr lang="lv-LV" sz="2000" dirty="0" smtClean="0"/>
              <a:t>stablished the ‘Carbon Related Atmospheric Measurement’ Laboratory at University of East Anglia;</a:t>
            </a:r>
          </a:p>
          <a:p>
            <a:r>
              <a:rPr lang="lv-LV" sz="2000" dirty="0" smtClean="0"/>
              <a:t>Leader of the International atmospheric </a:t>
            </a:r>
            <a:r>
              <a:rPr lang="en-GB" dirty="0" smtClean="0"/>
              <a:t>O</a:t>
            </a:r>
            <a:r>
              <a:rPr lang="en-GB" baseline="-25000" dirty="0" smtClean="0"/>
              <a:t>2</a:t>
            </a:r>
            <a:r>
              <a:rPr lang="lv-LV" baseline="-25000" dirty="0" smtClean="0"/>
              <a:t> intercomparison programme.</a:t>
            </a:r>
            <a:endParaRPr lang="lv-LV" sz="2000" dirty="0" smtClean="0"/>
          </a:p>
          <a:p>
            <a:endParaRPr lang="lv-LV" sz="2000" dirty="0" smtClean="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3894180" cy="3957721"/>
          </a:xfrm>
        </p:spPr>
      </p:pic>
    </p:spTree>
    <p:extLst>
      <p:ext uri="{BB962C8B-B14F-4D97-AF65-F5344CB8AC3E}">
        <p14:creationId xmlns:p14="http://schemas.microsoft.com/office/powerpoint/2010/main" val="335443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lv-LV" b="1" dirty="0" smtClean="0"/>
              <a:t>S</a:t>
            </a:r>
            <a:r>
              <a:rPr lang="en-US" b="1" dirty="0" smtClean="0"/>
              <a:t> </a:t>
            </a:r>
            <a:r>
              <a:rPr lang="lv-LV" b="1" dirty="0" smtClean="0"/>
              <a:t>U</a:t>
            </a:r>
            <a:r>
              <a:rPr lang="en-US" b="1" dirty="0" smtClean="0"/>
              <a:t> </a:t>
            </a:r>
            <a:r>
              <a:rPr lang="lv-LV" b="1" dirty="0" smtClean="0"/>
              <a:t>S</a:t>
            </a:r>
            <a:r>
              <a:rPr lang="en-US" b="1" dirty="0" smtClean="0"/>
              <a:t> </a:t>
            </a:r>
            <a:r>
              <a:rPr lang="lv-LV" b="1" dirty="0" smtClean="0"/>
              <a:t>T</a:t>
            </a:r>
            <a:r>
              <a:rPr lang="en-US" b="1" dirty="0" smtClean="0"/>
              <a:t> </a:t>
            </a:r>
            <a:r>
              <a:rPr lang="lv-LV" b="1" dirty="0" smtClean="0"/>
              <a:t>A</a:t>
            </a:r>
            <a:r>
              <a:rPr lang="en-US" b="1" dirty="0" smtClean="0"/>
              <a:t> </a:t>
            </a:r>
            <a:r>
              <a:rPr lang="lv-LV" b="1" dirty="0" smtClean="0"/>
              <a:t>I</a:t>
            </a:r>
            <a:r>
              <a:rPr lang="en-US" b="1" dirty="0" smtClean="0"/>
              <a:t> </a:t>
            </a:r>
            <a:r>
              <a:rPr lang="lv-LV" b="1" dirty="0" smtClean="0"/>
              <a:t>N</a:t>
            </a:r>
            <a:r>
              <a:rPr lang="en-US" b="1" dirty="0" smtClean="0"/>
              <a:t> </a:t>
            </a:r>
            <a:r>
              <a:rPr lang="lv-LV" b="1" dirty="0" smtClean="0"/>
              <a:t>A</a:t>
            </a:r>
            <a:r>
              <a:rPr lang="en-US" b="1" dirty="0" smtClean="0"/>
              <a:t> </a:t>
            </a:r>
            <a:r>
              <a:rPr lang="lv-LV" b="1" dirty="0" smtClean="0"/>
              <a:t>B</a:t>
            </a:r>
            <a:r>
              <a:rPr lang="en-US" b="1" dirty="0" smtClean="0"/>
              <a:t> </a:t>
            </a:r>
            <a:r>
              <a:rPr lang="lv-LV" b="1" dirty="0" smtClean="0"/>
              <a:t>I</a:t>
            </a:r>
            <a:r>
              <a:rPr lang="en-US" b="1" dirty="0" smtClean="0"/>
              <a:t> </a:t>
            </a:r>
            <a:r>
              <a:rPr lang="lv-LV" b="1" dirty="0" smtClean="0"/>
              <a:t>L</a:t>
            </a:r>
            <a:r>
              <a:rPr lang="en-US" b="1" dirty="0" smtClean="0"/>
              <a:t> </a:t>
            </a:r>
            <a:r>
              <a:rPr lang="lv-LV" b="1" dirty="0" smtClean="0"/>
              <a:t>I</a:t>
            </a:r>
            <a:r>
              <a:rPr lang="en-US" b="1" dirty="0" smtClean="0"/>
              <a:t> </a:t>
            </a:r>
            <a:r>
              <a:rPr lang="lv-LV" b="1" dirty="0" smtClean="0"/>
              <a:t>T</a:t>
            </a:r>
            <a:r>
              <a:rPr lang="en-US" b="1" dirty="0" smtClean="0"/>
              <a:t> </a:t>
            </a:r>
            <a:r>
              <a:rPr lang="lv-LV" b="1" dirty="0" smtClean="0"/>
              <a:t>Y</a:t>
            </a:r>
            <a:endParaRPr lang="bg-BG" dirty="0"/>
          </a:p>
        </p:txBody>
      </p:sp>
      <p:sp>
        <p:nvSpPr>
          <p:cNvPr id="5" name="Subtitle 4"/>
          <p:cNvSpPr>
            <a:spLocks noGrp="1"/>
          </p:cNvSpPr>
          <p:nvPr>
            <p:ph type="subTitle" idx="1"/>
          </p:nvPr>
        </p:nvSpPr>
        <p:spPr/>
        <p:txBody>
          <a:bodyPr/>
          <a:lstStyle/>
          <a:p>
            <a:r>
              <a:rPr lang="en-US" dirty="0" smtClean="0">
                <a:solidFill>
                  <a:schemeClr val="tx2">
                    <a:lumMod val="75000"/>
                  </a:schemeClr>
                </a:solidFill>
              </a:rPr>
              <a:t>…</a:t>
            </a:r>
            <a:r>
              <a:rPr lang="bg-BG" dirty="0" smtClean="0">
                <a:solidFill>
                  <a:schemeClr val="tx2">
                    <a:lumMod val="75000"/>
                  </a:schemeClr>
                </a:solidFill>
              </a:rPr>
              <a:t>the Ability to Sustain Life on Earth</a:t>
            </a:r>
            <a:r>
              <a:rPr lang="en-US" dirty="0" smtClean="0">
                <a:solidFill>
                  <a:schemeClr val="tx2">
                    <a:lumMod val="75000"/>
                  </a:schemeClr>
                </a:solidFill>
              </a:rPr>
              <a:t>…</a:t>
            </a:r>
          </a:p>
          <a:p>
            <a:r>
              <a:rPr lang="bg-BG" i="1" dirty="0" smtClean="0">
                <a:solidFill>
                  <a:schemeClr val="tx2">
                    <a:lumMod val="75000"/>
                  </a:schemeClr>
                </a:solidFill>
              </a:rPr>
              <a:t>for the benefit of both</a:t>
            </a:r>
            <a:r>
              <a:rPr lang="en-US" i="1" dirty="0" smtClean="0">
                <a:solidFill>
                  <a:schemeClr val="tx2">
                    <a:lumMod val="75000"/>
                  </a:schemeClr>
                </a:solidFill>
              </a:rPr>
              <a:t>:</a:t>
            </a:r>
            <a:r>
              <a:rPr lang="bg-BG" i="1" dirty="0" smtClean="0">
                <a:solidFill>
                  <a:schemeClr val="tx2">
                    <a:lumMod val="75000"/>
                  </a:schemeClr>
                </a:solidFill>
              </a:rPr>
              <a:t> </a:t>
            </a:r>
            <a:endParaRPr lang="en-US" i="1" dirty="0" smtClean="0">
              <a:solidFill>
                <a:schemeClr val="tx2">
                  <a:lumMod val="75000"/>
                </a:schemeClr>
              </a:solidFill>
            </a:endParaRPr>
          </a:p>
          <a:p>
            <a:r>
              <a:rPr lang="bg-BG" dirty="0" smtClean="0">
                <a:solidFill>
                  <a:schemeClr val="tx2">
                    <a:lumMod val="75000"/>
                  </a:schemeClr>
                </a:solidFill>
              </a:rPr>
              <a:t>present </a:t>
            </a:r>
            <a:r>
              <a:rPr lang="en-US" dirty="0" smtClean="0">
                <a:solidFill>
                  <a:schemeClr val="tx2">
                    <a:lumMod val="75000"/>
                  </a:schemeClr>
                </a:solidFill>
              </a:rPr>
              <a:t>+</a:t>
            </a:r>
            <a:r>
              <a:rPr lang="bg-BG" dirty="0" smtClean="0">
                <a:solidFill>
                  <a:schemeClr val="tx2">
                    <a:lumMod val="75000"/>
                  </a:schemeClr>
                </a:solidFill>
              </a:rPr>
              <a:t> future generations</a:t>
            </a:r>
            <a:endParaRPr lang="bg-BG" dirty="0">
              <a:solidFill>
                <a:schemeClr val="tx2">
                  <a:lumMod val="75000"/>
                </a:schemeClr>
              </a:solidFill>
            </a:endParaRPr>
          </a:p>
        </p:txBody>
      </p:sp>
    </p:spTree>
    <p:extLst>
      <p:ext uri="{BB962C8B-B14F-4D97-AF65-F5344CB8AC3E}">
        <p14:creationId xmlns:p14="http://schemas.microsoft.com/office/powerpoint/2010/main" val="1275996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9805" y="0"/>
            <a:ext cx="9143640" cy="6857640"/>
          </a:xfrm>
          <a:prstGeom prst="rect">
            <a:avLst/>
          </a:prstGeom>
          <a:blipFill>
            <a:blip r:embed="rId3" cstate="print"/>
            <a:stretch>
              <a:fillRect/>
            </a:stretch>
          </a:blipFill>
          <a:ln>
            <a:noFill/>
          </a:ln>
        </p:spPr>
        <p:style>
          <a:lnRef idx="0">
            <a:scrgbClr r="0" g="0" b="0"/>
          </a:lnRef>
          <a:fillRef idx="0">
            <a:scrgbClr r="0" g="0" b="0"/>
          </a:fillRef>
          <a:effectRef idx="0">
            <a:scrgbClr r="0" g="0" b="0"/>
          </a:effectRef>
          <a:fontRef idx="minor"/>
        </p:style>
      </p:sp>
      <p:sp>
        <p:nvSpPr>
          <p:cNvPr id="246" name="TextShape 2"/>
          <p:cNvSpPr txBox="1"/>
          <p:nvPr/>
        </p:nvSpPr>
        <p:spPr>
          <a:xfrm>
            <a:off x="9805" y="1617785"/>
            <a:ext cx="9143640" cy="2252311"/>
          </a:xfrm>
          <a:prstGeom prst="rect">
            <a:avLst/>
          </a:prstGeom>
          <a:noFill/>
          <a:ln>
            <a:noFill/>
          </a:ln>
        </p:spPr>
        <p:txBody>
          <a:bodyPr lIns="0" tIns="0" rIns="0" bIns="0"/>
          <a:lstStyle/>
          <a:p>
            <a:pPr marL="2844720" indent="-2831760" algn="ctr">
              <a:lnSpc>
                <a:spcPct val="100000"/>
              </a:lnSpc>
            </a:pPr>
            <a:r>
              <a:rPr lang="hu-HU" sz="4800" b="1" spc="-52" dirty="0">
                <a:uFill>
                  <a:solidFill>
                    <a:srgbClr val="FFFFFF"/>
                  </a:solidFill>
                </a:uFill>
                <a:latin typeface="Arial" panose="020B0604020202020204" pitchFamily="34" charset="0"/>
                <a:cs typeface="Arial" panose="020B0604020202020204" pitchFamily="34" charset="0"/>
              </a:rPr>
              <a:t>SUSTAINABLE TOURISM</a:t>
            </a:r>
            <a:endParaRPr lang="es-ES" sz="4800" b="1" strike="noStrike" spc="-63" dirty="0">
              <a:uFill>
                <a:solidFill>
                  <a:srgbClr val="FFFFFF"/>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796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DEFINITIONS</a:t>
            </a:r>
            <a:endParaRPr lang="en-US" dirty="0"/>
          </a:p>
        </p:txBody>
      </p:sp>
      <p:sp>
        <p:nvSpPr>
          <p:cNvPr id="3" name="Content Placeholder 2"/>
          <p:cNvSpPr>
            <a:spLocks noGrp="1"/>
          </p:cNvSpPr>
          <p:nvPr>
            <p:ph idx="1"/>
          </p:nvPr>
        </p:nvSpPr>
        <p:spPr/>
        <p:txBody>
          <a:bodyPr>
            <a:normAutofit/>
          </a:bodyPr>
          <a:lstStyle/>
          <a:p>
            <a:pPr lvl="0"/>
            <a:r>
              <a:rPr lang="en-GB" dirty="0"/>
              <a:t>Sustainability is defined as a requirement of our generation to manage the resource base such that the </a:t>
            </a:r>
            <a:r>
              <a:rPr lang="en-GB" b="1" dirty="0"/>
              <a:t>average quality of life </a:t>
            </a:r>
            <a:r>
              <a:rPr lang="en-GB" dirty="0"/>
              <a:t>that we ensure ourselves can </a:t>
            </a:r>
            <a:r>
              <a:rPr lang="en-GB" b="1" dirty="0"/>
              <a:t>potentially</a:t>
            </a:r>
            <a:r>
              <a:rPr lang="en-GB" dirty="0"/>
              <a:t> be shared by </a:t>
            </a:r>
            <a:r>
              <a:rPr lang="en-GB" b="1" dirty="0"/>
              <a:t>all future generations</a:t>
            </a:r>
            <a:r>
              <a:rPr lang="en-GB" dirty="0"/>
              <a:t>. ... Development is sustainable if it involves a </a:t>
            </a:r>
            <a:r>
              <a:rPr lang="en-GB" b="1" dirty="0"/>
              <a:t>non-decreasing</a:t>
            </a:r>
            <a:r>
              <a:rPr lang="en-GB" dirty="0"/>
              <a:t> average quality of life. </a:t>
            </a:r>
            <a:endParaRPr lang="lv-LV" dirty="0" smtClean="0"/>
          </a:p>
          <a:p>
            <a:pPr marL="0" lvl="0" indent="0">
              <a:buNone/>
            </a:pPr>
            <a:r>
              <a:rPr lang="en-GB" sz="2000" dirty="0" smtClean="0"/>
              <a:t>[</a:t>
            </a:r>
            <a:r>
              <a:rPr lang="en-GB" sz="2000" dirty="0" err="1"/>
              <a:t>Geir</a:t>
            </a:r>
            <a:r>
              <a:rPr lang="en-GB" sz="2000" dirty="0"/>
              <a:t> B. </a:t>
            </a:r>
            <a:r>
              <a:rPr lang="en-GB" sz="2000" dirty="0" err="1"/>
              <a:t>Asheim</a:t>
            </a:r>
            <a:r>
              <a:rPr lang="en-GB" sz="2000" dirty="0"/>
              <a:t>, </a:t>
            </a:r>
            <a:r>
              <a:rPr lang="en-GB" sz="2000" i="1" dirty="0" smtClean="0"/>
              <a:t>Sustainability</a:t>
            </a:r>
            <a:r>
              <a:rPr lang="en-GB" sz="2000" dirty="0" smtClean="0"/>
              <a:t>, </a:t>
            </a:r>
            <a:r>
              <a:rPr lang="en-GB" sz="2000" dirty="0"/>
              <a:t>The World Bank, 1994]</a:t>
            </a:r>
          </a:p>
          <a:p>
            <a:endParaRPr lang="en-US" sz="2400" dirty="0"/>
          </a:p>
        </p:txBody>
      </p:sp>
    </p:spTree>
    <p:extLst>
      <p:ext uri="{BB962C8B-B14F-4D97-AF65-F5344CB8AC3E}">
        <p14:creationId xmlns:p14="http://schemas.microsoft.com/office/powerpoint/2010/main" val="2773196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2"/>
          <p:cNvSpPr/>
          <p:nvPr/>
        </p:nvSpPr>
        <p:spPr>
          <a:xfrm>
            <a:off x="639082" y="1282126"/>
            <a:ext cx="8064720" cy="2572422"/>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gn="ctr">
              <a:lnSpc>
                <a:spcPct val="100000"/>
              </a:lnSpc>
            </a:pPr>
            <a:r>
              <a:rPr lang="es-ES" sz="2800" b="0" strike="noStrike" spc="-1" dirty="0">
                <a:uFill>
                  <a:solidFill>
                    <a:srgbClr val="FFFFFF"/>
                  </a:solidFill>
                </a:uFill>
                <a:latin typeface="Arial" panose="020B0604020202020204" pitchFamily="34" charset="0"/>
                <a:cs typeface="Arial" panose="020B0604020202020204" pitchFamily="34" charset="0"/>
              </a:rPr>
              <a:t>"</a:t>
            </a:r>
            <a:r>
              <a:rPr lang="en-US" sz="3600" dirty="0"/>
              <a:t>Tourism will never be completely sustainable as every industry has impacts, but it can work towards becoming more sustainable</a:t>
            </a:r>
            <a:r>
              <a:rPr lang="hu-HU" sz="3600" dirty="0"/>
              <a:t>.</a:t>
            </a:r>
            <a:r>
              <a:rPr lang="es-ES" sz="2800" spc="-38" dirty="0">
                <a:uFill>
                  <a:solidFill>
                    <a:srgbClr val="FFFFFF"/>
                  </a:solidFill>
                </a:uFill>
                <a:latin typeface="Arial" panose="020B0604020202020204" pitchFamily="34" charset="0"/>
                <a:cs typeface="Arial" panose="020B0604020202020204" pitchFamily="34" charset="0"/>
              </a:rPr>
              <a:t>”</a:t>
            </a:r>
            <a:endParaRPr lang="es-ES" sz="1800" b="0" strike="noStrike" spc="-1" dirty="0">
              <a:uFill>
                <a:solidFill>
                  <a:srgbClr val="FFFFFF"/>
                </a:solidFill>
              </a:uFill>
              <a:latin typeface="Arial" panose="020B0604020202020204" pitchFamily="34" charset="0"/>
              <a:cs typeface="Arial" panose="020B0604020202020204" pitchFamily="34" charset="0"/>
            </a:endParaRPr>
          </a:p>
        </p:txBody>
      </p:sp>
      <p:pic>
        <p:nvPicPr>
          <p:cNvPr id="5" name="Kép 4">
            <a:extLst>
              <a:ext uri="{FF2B5EF4-FFF2-40B4-BE49-F238E27FC236}">
                <a16:creationId xmlns:a16="http://schemas.microsoft.com/office/drawing/2014/main" id="{35DB3309-2B5B-4D74-9C1A-773FE28337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903" y="3710939"/>
            <a:ext cx="4287077" cy="2491864"/>
          </a:xfrm>
          <a:prstGeom prst="rect">
            <a:avLst/>
          </a:prstGeom>
        </p:spPr>
      </p:pic>
    </p:spTree>
    <p:extLst>
      <p:ext uri="{BB962C8B-B14F-4D97-AF65-F5344CB8AC3E}">
        <p14:creationId xmlns:p14="http://schemas.microsoft.com/office/powerpoint/2010/main" val="33343014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CD8AD-962C-4144-B1EB-CF8E5D750C44}"/>
              </a:ext>
            </a:extLst>
          </p:cNvPr>
          <p:cNvSpPr>
            <a:spLocks noGrp="1"/>
          </p:cNvSpPr>
          <p:nvPr>
            <p:ph type="title"/>
          </p:nvPr>
        </p:nvSpPr>
        <p:spPr>
          <a:xfrm>
            <a:off x="457200" y="273600"/>
            <a:ext cx="8229240" cy="1144800"/>
          </a:xfrm>
        </p:spPr>
        <p:txBody>
          <a:bodyPr/>
          <a:lstStyle/>
          <a:p>
            <a:pPr algn="ctr"/>
            <a:r>
              <a:rPr lang="hu-HU" b="1" dirty="0">
                <a:solidFill>
                  <a:srgbClr val="00B050"/>
                </a:solidFill>
              </a:rPr>
              <a:t>DID YOU KNOW...?</a:t>
            </a:r>
            <a:endParaRPr lang="en-US" b="1" dirty="0">
              <a:solidFill>
                <a:srgbClr val="00B050"/>
              </a:solidFill>
            </a:endParaRPr>
          </a:p>
        </p:txBody>
      </p:sp>
      <p:sp>
        <p:nvSpPr>
          <p:cNvPr id="5" name="Felhő 4">
            <a:extLst>
              <a:ext uri="{FF2B5EF4-FFF2-40B4-BE49-F238E27FC236}">
                <a16:creationId xmlns:a16="http://schemas.microsoft.com/office/drawing/2014/main" id="{BEB78454-6873-4828-AE5A-A4AE306B09FC}"/>
              </a:ext>
            </a:extLst>
          </p:cNvPr>
          <p:cNvSpPr/>
          <p:nvPr/>
        </p:nvSpPr>
        <p:spPr>
          <a:xfrm>
            <a:off x="196948" y="3854548"/>
            <a:ext cx="3517641" cy="285574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elhő 5">
            <a:extLst>
              <a:ext uri="{FF2B5EF4-FFF2-40B4-BE49-F238E27FC236}">
                <a16:creationId xmlns:a16="http://schemas.microsoft.com/office/drawing/2014/main" id="{41156B57-5211-4A35-865C-DA9D977BF85A}"/>
              </a:ext>
            </a:extLst>
          </p:cNvPr>
          <p:cNvSpPr/>
          <p:nvPr/>
        </p:nvSpPr>
        <p:spPr>
          <a:xfrm>
            <a:off x="5219113" y="3410916"/>
            <a:ext cx="3727939" cy="30129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elhő 6">
            <a:extLst>
              <a:ext uri="{FF2B5EF4-FFF2-40B4-BE49-F238E27FC236}">
                <a16:creationId xmlns:a16="http://schemas.microsoft.com/office/drawing/2014/main" id="{AC9C65B7-2CB2-492E-9B3D-8672DCC5B4B8}"/>
              </a:ext>
            </a:extLst>
          </p:cNvPr>
          <p:cNvSpPr/>
          <p:nvPr/>
        </p:nvSpPr>
        <p:spPr>
          <a:xfrm>
            <a:off x="2797801" y="1217574"/>
            <a:ext cx="3548037" cy="2743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övegdoboz 7">
            <a:extLst>
              <a:ext uri="{FF2B5EF4-FFF2-40B4-BE49-F238E27FC236}">
                <a16:creationId xmlns:a16="http://schemas.microsoft.com/office/drawing/2014/main" id="{D515F17F-5FAC-4E3E-B480-42954C1924EF}"/>
              </a:ext>
            </a:extLst>
          </p:cNvPr>
          <p:cNvSpPr txBox="1"/>
          <p:nvPr/>
        </p:nvSpPr>
        <p:spPr>
          <a:xfrm>
            <a:off x="3418449" y="1660812"/>
            <a:ext cx="2349305" cy="1569660"/>
          </a:xfrm>
          <a:prstGeom prst="rect">
            <a:avLst/>
          </a:prstGeom>
          <a:noFill/>
          <a:ln>
            <a:noFill/>
          </a:ln>
        </p:spPr>
        <p:txBody>
          <a:bodyPr wrap="square" rtlCol="0">
            <a:spAutoFit/>
          </a:bodyPr>
          <a:lstStyle/>
          <a:p>
            <a:r>
              <a:rPr lang="en-US" sz="2400" dirty="0">
                <a:solidFill>
                  <a:schemeClr val="bg1"/>
                </a:solidFill>
              </a:rPr>
              <a:t>By 2030 there will be 1.8 billion tourists</a:t>
            </a:r>
            <a:r>
              <a:rPr lang="hu-HU" sz="2400" dirty="0">
                <a:solidFill>
                  <a:schemeClr val="bg1"/>
                </a:solidFill>
              </a:rPr>
              <a:t>/</a:t>
            </a:r>
            <a:r>
              <a:rPr lang="en-US" sz="2400" dirty="0">
                <a:solidFill>
                  <a:schemeClr val="bg1"/>
                </a:solidFill>
              </a:rPr>
              <a:t>year</a:t>
            </a:r>
          </a:p>
        </p:txBody>
      </p:sp>
      <p:sp>
        <p:nvSpPr>
          <p:cNvPr id="9" name="Szövegdoboz 8">
            <a:extLst>
              <a:ext uri="{FF2B5EF4-FFF2-40B4-BE49-F238E27FC236}">
                <a16:creationId xmlns:a16="http://schemas.microsoft.com/office/drawing/2014/main" id="{19FDC3B0-CCB4-4CBD-85A5-95777F9A9888}"/>
              </a:ext>
            </a:extLst>
          </p:cNvPr>
          <p:cNvSpPr txBox="1"/>
          <p:nvPr/>
        </p:nvSpPr>
        <p:spPr>
          <a:xfrm>
            <a:off x="773723" y="4328388"/>
            <a:ext cx="2644726" cy="1938992"/>
          </a:xfrm>
          <a:prstGeom prst="rect">
            <a:avLst/>
          </a:prstGeom>
          <a:noFill/>
          <a:ln>
            <a:noFill/>
          </a:ln>
        </p:spPr>
        <p:txBody>
          <a:bodyPr wrap="square" rtlCol="0">
            <a:spAutoFit/>
          </a:bodyPr>
          <a:lstStyle/>
          <a:p>
            <a:r>
              <a:rPr lang="en-US" sz="2000" dirty="0">
                <a:solidFill>
                  <a:schemeClr val="bg1"/>
                </a:solidFill>
              </a:rPr>
              <a:t>Luxury hotel room: 1800 l </a:t>
            </a:r>
            <a:r>
              <a:rPr lang="en-US" sz="2000" dirty="0" smtClean="0">
                <a:solidFill>
                  <a:schemeClr val="bg1"/>
                </a:solidFill>
              </a:rPr>
              <a:t>person/night</a:t>
            </a:r>
            <a:endParaRPr lang="lv-LV" sz="2000" dirty="0" smtClean="0">
              <a:solidFill>
                <a:schemeClr val="bg1"/>
              </a:solidFill>
            </a:endParaRPr>
          </a:p>
          <a:p>
            <a:r>
              <a:rPr lang="en-US" sz="2000" dirty="0">
                <a:solidFill>
                  <a:schemeClr val="bg1"/>
                </a:solidFill>
              </a:rPr>
              <a:t/>
            </a:r>
            <a:br>
              <a:rPr lang="en-US" sz="2000" dirty="0">
                <a:solidFill>
                  <a:schemeClr val="bg1"/>
                </a:solidFill>
              </a:rPr>
            </a:br>
            <a:r>
              <a:rPr lang="en-US" sz="2000" dirty="0" smtClean="0">
                <a:solidFill>
                  <a:schemeClr val="bg1"/>
                </a:solidFill>
              </a:rPr>
              <a:t>Average</a:t>
            </a:r>
            <a:r>
              <a:rPr lang="lv-LV" sz="2000" dirty="0" smtClean="0">
                <a:solidFill>
                  <a:schemeClr val="bg1"/>
                </a:solidFill>
              </a:rPr>
              <a:t> Portuguese</a:t>
            </a:r>
            <a:r>
              <a:rPr lang="en-US" sz="2000" dirty="0" smtClean="0">
                <a:solidFill>
                  <a:schemeClr val="bg1"/>
                </a:solidFill>
              </a:rPr>
              <a:t>  </a:t>
            </a:r>
            <a:r>
              <a:rPr lang="en-US" sz="2000" dirty="0">
                <a:solidFill>
                  <a:schemeClr val="bg1"/>
                </a:solidFill>
              </a:rPr>
              <a:t>household: </a:t>
            </a:r>
            <a:r>
              <a:rPr lang="lv-LV" sz="2000" dirty="0" smtClean="0">
                <a:solidFill>
                  <a:schemeClr val="bg1"/>
                </a:solidFill>
              </a:rPr>
              <a:t>500</a:t>
            </a:r>
            <a:r>
              <a:rPr lang="en-US" sz="2000" dirty="0" smtClean="0">
                <a:solidFill>
                  <a:schemeClr val="bg1"/>
                </a:solidFill>
              </a:rPr>
              <a:t> </a:t>
            </a:r>
            <a:r>
              <a:rPr lang="en-US" sz="2000" dirty="0">
                <a:solidFill>
                  <a:schemeClr val="bg1"/>
                </a:solidFill>
              </a:rPr>
              <a:t>l </a:t>
            </a:r>
            <a:r>
              <a:rPr lang="hu-HU" sz="2000" dirty="0">
                <a:solidFill>
                  <a:schemeClr val="bg1"/>
                </a:solidFill>
              </a:rPr>
              <a:t/>
            </a:r>
            <a:br>
              <a:rPr lang="hu-HU" sz="2000" dirty="0">
                <a:solidFill>
                  <a:schemeClr val="bg1"/>
                </a:solidFill>
              </a:rPr>
            </a:br>
            <a:r>
              <a:rPr lang="en-US" sz="2000" dirty="0">
                <a:solidFill>
                  <a:schemeClr val="bg1"/>
                </a:solidFill>
              </a:rPr>
              <a:t>per day</a:t>
            </a:r>
          </a:p>
        </p:txBody>
      </p:sp>
      <p:sp>
        <p:nvSpPr>
          <p:cNvPr id="10" name="Szövegdoboz 9">
            <a:extLst>
              <a:ext uri="{FF2B5EF4-FFF2-40B4-BE49-F238E27FC236}">
                <a16:creationId xmlns:a16="http://schemas.microsoft.com/office/drawing/2014/main" id="{224FC8DB-F6CE-467B-B183-598C6D17C775}"/>
              </a:ext>
            </a:extLst>
          </p:cNvPr>
          <p:cNvSpPr txBox="1"/>
          <p:nvPr/>
        </p:nvSpPr>
        <p:spPr>
          <a:xfrm>
            <a:off x="5767754" y="3981157"/>
            <a:ext cx="2532184" cy="1785104"/>
          </a:xfrm>
          <a:prstGeom prst="rect">
            <a:avLst/>
          </a:prstGeom>
          <a:noFill/>
          <a:ln>
            <a:noFill/>
          </a:ln>
        </p:spPr>
        <p:txBody>
          <a:bodyPr wrap="square" rtlCol="0">
            <a:spAutoFit/>
          </a:bodyPr>
          <a:lstStyle/>
          <a:p>
            <a:r>
              <a:rPr lang="en-US" sz="2200" dirty="0">
                <a:solidFill>
                  <a:schemeClr val="bg1"/>
                </a:solidFill>
              </a:rPr>
              <a:t>Since 1970 1/3 of the natural world has been destroyed by human activity</a:t>
            </a:r>
          </a:p>
        </p:txBody>
      </p:sp>
    </p:spTree>
    <p:extLst>
      <p:ext uri="{BB962C8B-B14F-4D97-AF65-F5344CB8AC3E}">
        <p14:creationId xmlns:p14="http://schemas.microsoft.com/office/powerpoint/2010/main" val="8666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anim calcmode="lin" valueType="num">
                                      <p:cBhvr>
                                        <p:cTn id="15" dur="400" fill="hold"/>
                                        <p:tgtEl>
                                          <p:spTgt spid="8"/>
                                        </p:tgtEl>
                                        <p:attrNameLst>
                                          <p:attrName>ppt_x</p:attrName>
                                        </p:attrNameLst>
                                      </p:cBhvr>
                                      <p:tavLst>
                                        <p:tav tm="0">
                                          <p:val>
                                            <p:strVal val="#ppt_x"/>
                                          </p:val>
                                        </p:tav>
                                        <p:tav tm="100000">
                                          <p:val>
                                            <p:strVal val="#ppt_x"/>
                                          </p:val>
                                        </p:tav>
                                      </p:tavLst>
                                    </p:anim>
                                    <p:anim calcmode="lin" valueType="num">
                                      <p:cBhvr>
                                        <p:cTn id="16" dur="400" fill="hold"/>
                                        <p:tgtEl>
                                          <p:spTgt spid="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anim calcmode="lin" valueType="num">
                                      <p:cBhvr>
                                        <p:cTn id="24" dur="400" fill="hold"/>
                                        <p:tgtEl>
                                          <p:spTgt spid="9"/>
                                        </p:tgtEl>
                                        <p:attrNameLst>
                                          <p:attrName>ppt_x</p:attrName>
                                        </p:attrNameLst>
                                      </p:cBhvr>
                                      <p:tavLst>
                                        <p:tav tm="0">
                                          <p:val>
                                            <p:strVal val="#ppt_x"/>
                                          </p:val>
                                        </p:tav>
                                        <p:tav tm="100000">
                                          <p:val>
                                            <p:strVal val="#ppt_x"/>
                                          </p:val>
                                        </p:tav>
                                      </p:tavLst>
                                    </p:anim>
                                    <p:anim calcmode="lin" valueType="num">
                                      <p:cBhvr>
                                        <p:cTn id="25" dur="400" fill="hold"/>
                                        <p:tgtEl>
                                          <p:spTgt spid="9"/>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
                                        <p:tgtEl>
                                          <p:spTgt spid="5"/>
                                        </p:tgtEl>
                                      </p:cBhvr>
                                    </p:animEffect>
                                    <p:anim calcmode="lin" valueType="num">
                                      <p:cBhvr>
                                        <p:cTn id="31" dur="400" fill="hold"/>
                                        <p:tgtEl>
                                          <p:spTgt spid="5"/>
                                        </p:tgtEl>
                                        <p:attrNameLst>
                                          <p:attrName>ppt_x</p:attrName>
                                        </p:attrNameLst>
                                      </p:cBhvr>
                                      <p:tavLst>
                                        <p:tav tm="0">
                                          <p:val>
                                            <p:strVal val="#ppt_x"/>
                                          </p:val>
                                        </p:tav>
                                        <p:tav tm="100000">
                                          <p:val>
                                            <p:strVal val="#ppt_x"/>
                                          </p:val>
                                        </p:tav>
                                      </p:tavLst>
                                    </p:anim>
                                    <p:anim calcmode="lin" valueType="num">
                                      <p:cBhvr>
                                        <p:cTn id="32" dur="400" fill="hold"/>
                                        <p:tgtEl>
                                          <p:spTgt spid="5"/>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anim calcmode="lin" valueType="num">
                                      <p:cBhvr>
                                        <p:cTn id="40" dur="400" fill="hold"/>
                                        <p:tgtEl>
                                          <p:spTgt spid="6"/>
                                        </p:tgtEl>
                                        <p:attrNameLst>
                                          <p:attrName>ppt_x</p:attrName>
                                        </p:attrNameLst>
                                      </p:cBhvr>
                                      <p:tavLst>
                                        <p:tav tm="0">
                                          <p:val>
                                            <p:strVal val="#ppt_x"/>
                                          </p:val>
                                        </p:tav>
                                        <p:tav tm="100000">
                                          <p:val>
                                            <p:strVal val="#ppt_x"/>
                                          </p:val>
                                        </p:tav>
                                      </p:tavLst>
                                    </p:anim>
                                    <p:anim calcmode="lin" valueType="num">
                                      <p:cBhvr>
                                        <p:cTn id="41" dur="400" fill="hold"/>
                                        <p:tgtEl>
                                          <p:spTgt spid="6"/>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4" presetID="43"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
                                        <p:tgtEl>
                                          <p:spTgt spid="10"/>
                                        </p:tgtEl>
                                      </p:cBhvr>
                                    </p:animEffect>
                                    <p:anim calcmode="lin" valueType="num">
                                      <p:cBhvr>
                                        <p:cTn id="47" dur="400" fill="hold"/>
                                        <p:tgtEl>
                                          <p:spTgt spid="10"/>
                                        </p:tgtEl>
                                        <p:attrNameLst>
                                          <p:attrName>ppt_x</p:attrName>
                                        </p:attrNameLst>
                                      </p:cBhvr>
                                      <p:tavLst>
                                        <p:tav tm="0">
                                          <p:val>
                                            <p:strVal val="#ppt_x"/>
                                          </p:val>
                                        </p:tav>
                                        <p:tav tm="100000">
                                          <p:val>
                                            <p:strVal val="#ppt_x"/>
                                          </p:val>
                                        </p:tav>
                                      </p:tavLst>
                                    </p:anim>
                                    <p:anim calcmode="lin" valueType="num">
                                      <p:cBhvr>
                                        <p:cTn id="48" dur="400" fill="hold"/>
                                        <p:tgtEl>
                                          <p:spTgt spid="10"/>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491400" y="170142"/>
            <a:ext cx="8160480" cy="1402920"/>
          </a:xfrm>
          <a:prstGeom prst="rect">
            <a:avLst/>
          </a:prstGeom>
          <a:noFill/>
          <a:ln>
            <a:noFill/>
          </a:ln>
        </p:spPr>
        <p:txBody>
          <a:bodyPr lIns="0" tIns="257760" rIns="0" bIns="0"/>
          <a:lstStyle/>
          <a:p>
            <a:pPr marL="2738160">
              <a:lnSpc>
                <a:spcPct val="100000"/>
              </a:lnSpc>
            </a:pPr>
            <a:r>
              <a:rPr lang="hu-HU" sz="4400" b="1" spc="-1" dirty="0">
                <a:solidFill>
                  <a:srgbClr val="00B050"/>
                </a:solidFill>
                <a:uFill>
                  <a:solidFill>
                    <a:srgbClr val="FFFFFF"/>
                  </a:solidFill>
                </a:uFill>
                <a:latin typeface="Arial" panose="020B0604020202020204" pitchFamily="34" charset="0"/>
                <a:cs typeface="Arial" panose="020B0604020202020204" pitchFamily="34" charset="0"/>
              </a:rPr>
              <a:t>PROBLEMS</a:t>
            </a:r>
            <a:endParaRPr lang="es-ES" sz="4400" b="1" strike="noStrike" spc="-1" dirty="0">
              <a:solidFill>
                <a:srgbClr val="00B050"/>
              </a:solidFill>
              <a:uFill>
                <a:solidFill>
                  <a:srgbClr val="FFFFFF"/>
                </a:solidFill>
              </a:uFill>
              <a:latin typeface="Arial" panose="020B0604020202020204" pitchFamily="34" charset="0"/>
              <a:cs typeface="Arial" panose="020B0604020202020204" pitchFamily="34" charset="0"/>
            </a:endParaRPr>
          </a:p>
        </p:txBody>
      </p:sp>
      <p:sp>
        <p:nvSpPr>
          <p:cNvPr id="265" name="CustomShape 2"/>
          <p:cNvSpPr/>
          <p:nvPr/>
        </p:nvSpPr>
        <p:spPr>
          <a:xfrm>
            <a:off x="657720" y="1280160"/>
            <a:ext cx="7833600" cy="521911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57200" indent="-457200">
              <a:lnSpc>
                <a:spcPct val="150000"/>
              </a:lnSpc>
              <a:buFont typeface="Arial" panose="020B0604020202020204" pitchFamily="34" charset="0"/>
              <a:buChar char="•"/>
            </a:pPr>
            <a:r>
              <a:rPr lang="lv-LV" sz="2800" dirty="0"/>
              <a:t>I</a:t>
            </a:r>
            <a:r>
              <a:rPr lang="en-US" sz="2800" dirty="0" err="1" smtClean="0"/>
              <a:t>mpact</a:t>
            </a:r>
            <a:r>
              <a:rPr lang="en-US" sz="2800" dirty="0" smtClean="0"/>
              <a:t> </a:t>
            </a:r>
            <a:r>
              <a:rPr lang="en-US" sz="2800" dirty="0"/>
              <a:t>of tourism:</a:t>
            </a:r>
          </a:p>
          <a:p>
            <a:pPr lvl="1">
              <a:lnSpc>
                <a:spcPct val="150000"/>
              </a:lnSpc>
              <a:buFont typeface="Wingdings" panose="05000000000000000000" pitchFamily="2" charset="2"/>
              <a:buChar char="Ø"/>
            </a:pPr>
            <a:r>
              <a:rPr lang="en-US" sz="2800" dirty="0"/>
              <a:t> on natural resources</a:t>
            </a:r>
          </a:p>
          <a:p>
            <a:pPr lvl="1">
              <a:lnSpc>
                <a:spcPct val="150000"/>
              </a:lnSpc>
              <a:buFont typeface="Wingdings" panose="05000000000000000000" pitchFamily="2" charset="2"/>
              <a:buChar char="Ø"/>
            </a:pPr>
            <a:r>
              <a:rPr lang="en-US" sz="2800" dirty="0"/>
              <a:t> on social systems</a:t>
            </a:r>
          </a:p>
          <a:p>
            <a:pPr marL="457200" indent="-457200">
              <a:lnSpc>
                <a:spcPct val="150000"/>
              </a:lnSpc>
              <a:buFont typeface="Arial" panose="020B0604020202020204" pitchFamily="34" charset="0"/>
              <a:buChar char="•"/>
            </a:pPr>
            <a:r>
              <a:rPr lang="lv-LV" sz="2800" dirty="0"/>
              <a:t>I</a:t>
            </a:r>
            <a:r>
              <a:rPr lang="en-US" sz="2800" dirty="0" smtClean="0"/>
              <a:t>t </a:t>
            </a:r>
            <a:r>
              <a:rPr lang="en-US" sz="2800" dirty="0"/>
              <a:t>involves: transportation, accommodation, entertainment, recreation, shopping, </a:t>
            </a:r>
            <a:r>
              <a:rPr lang="lv-LV" sz="2800" dirty="0" smtClean="0"/>
              <a:t>food.</a:t>
            </a:r>
            <a:endParaRPr lang="en-US" sz="2800" dirty="0"/>
          </a:p>
          <a:p>
            <a:pPr marL="12600" algn="just">
              <a:lnSpc>
                <a:spcPct val="100000"/>
              </a:lnSpc>
            </a:pPr>
            <a:endParaRPr lang="es-ES" sz="2800" b="0" strike="noStrike" spc="-1" dirty="0">
              <a:uFill>
                <a:solidFill>
                  <a:srgbClr val="FFFFFF"/>
                </a:solidFill>
              </a:uFill>
            </a:endParaRPr>
          </a:p>
        </p:txBody>
      </p:sp>
      <p:pic>
        <p:nvPicPr>
          <p:cNvPr id="4" name="Picture 4" descr="KÃ©ptalÃ¡lat a kÃ¶vetkezÅre: âhotelâ">
            <a:extLst>
              <a:ext uri="{FF2B5EF4-FFF2-40B4-BE49-F238E27FC236}">
                <a16:creationId xmlns:a16="http://schemas.microsoft.com/office/drawing/2014/main" id="{AB3FA743-DA7F-43CC-A338-2632787F85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08778">
            <a:off x="4901079" y="1365326"/>
            <a:ext cx="1770163" cy="1214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Ã©ptalÃ¡lat a kÃ¶vetkezÅre: âplaneâ">
            <a:extLst>
              <a:ext uri="{FF2B5EF4-FFF2-40B4-BE49-F238E27FC236}">
                <a16:creationId xmlns:a16="http://schemas.microsoft.com/office/drawing/2014/main" id="{6A115900-46E5-49F3-BB7B-EBC87A502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20684">
            <a:off x="6924842" y="2094274"/>
            <a:ext cx="1884177" cy="1177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KÃ©ptalÃ¡lat a kÃ¶vetkezÅre: âshoppingâ">
            <a:extLst>
              <a:ext uri="{FF2B5EF4-FFF2-40B4-BE49-F238E27FC236}">
                <a16:creationId xmlns:a16="http://schemas.microsoft.com/office/drawing/2014/main" id="{5C9ABA01-0B3C-45C1-98AD-C101067B69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194" y="4568634"/>
            <a:ext cx="2236514" cy="12580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Ã©ptalÃ¡lat a kÃ¶vetkezÅre: âfoodâ">
            <a:extLst>
              <a:ext uri="{FF2B5EF4-FFF2-40B4-BE49-F238E27FC236}">
                <a16:creationId xmlns:a16="http://schemas.microsoft.com/office/drawing/2014/main" id="{42DD49B8-97FB-438B-875B-8C88C17427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3837" y="5154072"/>
            <a:ext cx="2017803" cy="134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63370"/>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491400" y="298440"/>
            <a:ext cx="8160480" cy="1402920"/>
          </a:xfrm>
          <a:prstGeom prst="rect">
            <a:avLst/>
          </a:prstGeom>
          <a:noFill/>
          <a:ln>
            <a:noFill/>
          </a:ln>
        </p:spPr>
        <p:txBody>
          <a:bodyPr lIns="0" tIns="257760" rIns="0" bIns="0"/>
          <a:lstStyle/>
          <a:p>
            <a:pPr marL="2475360">
              <a:lnSpc>
                <a:spcPct val="100000"/>
              </a:lnSpc>
            </a:pPr>
            <a:r>
              <a:rPr lang="hu-HU" sz="4400" b="1" spc="-1" dirty="0">
                <a:solidFill>
                  <a:srgbClr val="13A753"/>
                </a:solidFill>
                <a:uFill>
                  <a:solidFill>
                    <a:srgbClr val="FFFFFF"/>
                  </a:solidFill>
                </a:uFill>
                <a:latin typeface="Arial" panose="020B0604020202020204" pitchFamily="34" charset="0"/>
                <a:cs typeface="Arial" panose="020B0604020202020204" pitchFamily="34" charset="0"/>
              </a:rPr>
              <a:t>PROBLEMS</a:t>
            </a:r>
            <a:endParaRPr lang="es-ES" sz="4400" b="1" strike="noStrike"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267" name="CustomShape 2"/>
          <p:cNvSpPr/>
          <p:nvPr/>
        </p:nvSpPr>
        <p:spPr>
          <a:xfrm>
            <a:off x="491400" y="1460310"/>
            <a:ext cx="8160479" cy="495413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285750" indent="-285750">
              <a:lnSpc>
                <a:spcPct val="150000"/>
              </a:lnSpc>
              <a:buFont typeface="Arial" panose="020B0604020202020204" pitchFamily="34" charset="0"/>
              <a:buChar char="•"/>
            </a:pPr>
            <a:r>
              <a:rPr lang="lv-LV" sz="2600" dirty="0"/>
              <a:t>D</a:t>
            </a:r>
            <a:r>
              <a:rPr lang="en-US" sz="2600" dirty="0" err="1" smtClean="0"/>
              <a:t>amaging</a:t>
            </a:r>
            <a:r>
              <a:rPr lang="en-US" sz="2600" dirty="0" smtClean="0"/>
              <a:t> </a:t>
            </a:r>
            <a:r>
              <a:rPr lang="en-US" sz="2600" dirty="0"/>
              <a:t>the environment – especially coastal </a:t>
            </a:r>
            <a:r>
              <a:rPr lang="en-US" sz="2600" dirty="0" smtClean="0"/>
              <a:t>areas</a:t>
            </a:r>
            <a:r>
              <a:rPr lang="lv-LV" sz="2600" dirty="0" smtClean="0"/>
              <a:t>.</a:t>
            </a:r>
            <a:endParaRPr lang="hu-HU" sz="2600" dirty="0"/>
          </a:p>
          <a:p>
            <a:pPr marL="285750" indent="-285750">
              <a:lnSpc>
                <a:spcPct val="150000"/>
              </a:lnSpc>
              <a:buFont typeface="Arial" panose="020B0604020202020204" pitchFamily="34" charset="0"/>
              <a:buChar char="•"/>
            </a:pPr>
            <a:r>
              <a:rPr lang="lv-LV" sz="2600" dirty="0"/>
              <a:t>F</a:t>
            </a:r>
            <a:r>
              <a:rPr lang="en-US" sz="2600" dirty="0" smtClean="0"/>
              <a:t>lying </a:t>
            </a:r>
            <a:r>
              <a:rPr lang="en-US" sz="2600" dirty="0"/>
              <a:t>alone accounts for </a:t>
            </a:r>
            <a:r>
              <a:rPr lang="en-US" sz="2600" dirty="0">
                <a:solidFill>
                  <a:srgbClr val="FF0000"/>
                </a:solidFill>
              </a:rPr>
              <a:t>75%</a:t>
            </a:r>
            <a:r>
              <a:rPr lang="en-US" sz="2600" dirty="0"/>
              <a:t> of tourism’s climate </a:t>
            </a:r>
            <a:r>
              <a:rPr lang="en-US" sz="2600" dirty="0" smtClean="0"/>
              <a:t>impact</a:t>
            </a:r>
            <a:r>
              <a:rPr lang="lv-LV" sz="2600" dirty="0" smtClean="0"/>
              <a:t>.</a:t>
            </a:r>
            <a:endParaRPr lang="en-US" sz="2600" dirty="0"/>
          </a:p>
          <a:p>
            <a:pPr marL="285750" indent="-285750">
              <a:lnSpc>
                <a:spcPct val="150000"/>
              </a:lnSpc>
              <a:buFont typeface="Arial" panose="020B0604020202020204" pitchFamily="34" charset="0"/>
              <a:buChar char="•"/>
            </a:pPr>
            <a:r>
              <a:rPr lang="lv-LV" sz="2600" dirty="0"/>
              <a:t>L</a:t>
            </a:r>
            <a:r>
              <a:rPr lang="en-US" sz="2600" dirty="0" err="1" smtClean="0"/>
              <a:t>oss</a:t>
            </a:r>
            <a:r>
              <a:rPr lang="en-US" sz="2600" dirty="0" smtClean="0"/>
              <a:t> </a:t>
            </a:r>
            <a:r>
              <a:rPr lang="en-US" sz="2600" dirty="0"/>
              <a:t>of cultural </a:t>
            </a:r>
            <a:r>
              <a:rPr lang="en-US" sz="2600" dirty="0" smtClean="0"/>
              <a:t>heritage</a:t>
            </a:r>
            <a:r>
              <a:rPr lang="lv-LV" sz="2600" dirty="0" smtClean="0"/>
              <a:t>.</a:t>
            </a:r>
            <a:endParaRPr lang="en-US" sz="2600" dirty="0"/>
          </a:p>
          <a:p>
            <a:pPr marL="285750" indent="-285750">
              <a:lnSpc>
                <a:spcPct val="150000"/>
              </a:lnSpc>
              <a:buFont typeface="Arial" panose="020B0604020202020204" pitchFamily="34" charset="0"/>
              <a:buChar char="•"/>
            </a:pPr>
            <a:r>
              <a:rPr lang="lv-LV" sz="2600" dirty="0"/>
              <a:t>E</a:t>
            </a:r>
            <a:r>
              <a:rPr lang="en-US" sz="2600" dirty="0" err="1" smtClean="0"/>
              <a:t>conomic</a:t>
            </a:r>
            <a:r>
              <a:rPr lang="en-US" sz="2600" dirty="0" smtClean="0"/>
              <a:t> dependence</a:t>
            </a:r>
            <a:r>
              <a:rPr lang="lv-LV" sz="2600" dirty="0" smtClean="0"/>
              <a:t>.</a:t>
            </a:r>
            <a:endParaRPr lang="en-US" sz="2600" dirty="0"/>
          </a:p>
          <a:p>
            <a:pPr marL="285750" indent="-285750">
              <a:lnSpc>
                <a:spcPct val="150000"/>
              </a:lnSpc>
              <a:buFont typeface="Arial" panose="020B0604020202020204" pitchFamily="34" charset="0"/>
              <a:buChar char="•"/>
            </a:pPr>
            <a:r>
              <a:rPr lang="lv-LV" sz="2600" dirty="0"/>
              <a:t>G</a:t>
            </a:r>
            <a:r>
              <a:rPr lang="en-US" sz="2600" dirty="0" smtClean="0"/>
              <a:t>rowing </a:t>
            </a:r>
            <a:r>
              <a:rPr lang="en-US" sz="2600" dirty="0"/>
              <a:t>demand: over </a:t>
            </a:r>
            <a:r>
              <a:rPr lang="hu-HU" sz="2600" dirty="0"/>
              <a:t/>
            </a:r>
            <a:br>
              <a:rPr lang="hu-HU" sz="2600" dirty="0"/>
            </a:br>
            <a:r>
              <a:rPr lang="en-US" sz="2600" dirty="0"/>
              <a:t>1 billion</a:t>
            </a:r>
            <a:r>
              <a:rPr lang="hu-HU" sz="2600" dirty="0"/>
              <a:t> </a:t>
            </a:r>
            <a:r>
              <a:rPr lang="en-US" sz="2600" dirty="0"/>
              <a:t>international </a:t>
            </a:r>
            <a:r>
              <a:rPr lang="hu-HU" sz="2600" dirty="0"/>
              <a:t/>
            </a:r>
            <a:br>
              <a:rPr lang="hu-HU" sz="2600" dirty="0"/>
            </a:br>
            <a:r>
              <a:rPr lang="en-US" sz="2600" dirty="0" smtClean="0"/>
              <a:t>tourists</a:t>
            </a:r>
            <a:r>
              <a:rPr lang="lv-LV" sz="2600" dirty="0" smtClean="0"/>
              <a:t>.</a:t>
            </a:r>
            <a:endParaRPr lang="en-US" sz="2600" dirty="0"/>
          </a:p>
        </p:txBody>
      </p:sp>
      <p:pic>
        <p:nvPicPr>
          <p:cNvPr id="4" name="Picture 2" descr="KÃ©ptalÃ¡lat a kÃ¶vetkezÅre: âmass tourismâ">
            <a:extLst>
              <a:ext uri="{FF2B5EF4-FFF2-40B4-BE49-F238E27FC236}">
                <a16:creationId xmlns:a16="http://schemas.microsoft.com/office/drawing/2014/main" id="{29E31309-A452-4A88-B353-D25C04C2EF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283" y="2863230"/>
            <a:ext cx="4531057" cy="353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326692"/>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07236D08-1BDD-400F-94C9-89B613D7FA09}"/>
              </a:ext>
            </a:extLst>
          </p:cNvPr>
          <p:cNvSpPr/>
          <p:nvPr/>
        </p:nvSpPr>
        <p:spPr>
          <a:xfrm rot="20701649">
            <a:off x="747502" y="2673768"/>
            <a:ext cx="7894662"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u-HU"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OVERTOURISM</a:t>
            </a:r>
          </a:p>
        </p:txBody>
      </p:sp>
    </p:spTree>
    <p:extLst>
      <p:ext uri="{BB962C8B-B14F-4D97-AF65-F5344CB8AC3E}">
        <p14:creationId xmlns:p14="http://schemas.microsoft.com/office/powerpoint/2010/main" val="35294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D04B6F-A02D-486C-A0AE-5468C85500FB}"/>
              </a:ext>
            </a:extLst>
          </p:cNvPr>
          <p:cNvSpPr>
            <a:spLocks noGrp="1"/>
          </p:cNvSpPr>
          <p:nvPr>
            <p:ph type="title"/>
          </p:nvPr>
        </p:nvSpPr>
        <p:spPr/>
        <p:txBody>
          <a:bodyPr/>
          <a:lstStyle/>
          <a:p>
            <a:r>
              <a:rPr lang="en-US" b="1" dirty="0">
                <a:solidFill>
                  <a:srgbClr val="00B050"/>
                </a:solidFill>
                <a:latin typeface="Arial" panose="020B0604020202020204" pitchFamily="34" charset="0"/>
                <a:cs typeface="Arial" panose="020B0604020202020204" pitchFamily="34" charset="0"/>
              </a:rPr>
              <a:t>OVERTOURISM</a:t>
            </a:r>
          </a:p>
        </p:txBody>
      </p:sp>
      <p:sp>
        <p:nvSpPr>
          <p:cNvPr id="3" name="Tartalom helye 2">
            <a:extLst>
              <a:ext uri="{FF2B5EF4-FFF2-40B4-BE49-F238E27FC236}">
                <a16:creationId xmlns:a16="http://schemas.microsoft.com/office/drawing/2014/main" id="{BFC50658-2F91-47B9-A328-52EED8B3CE9B}"/>
              </a:ext>
            </a:extLst>
          </p:cNvPr>
          <p:cNvSpPr>
            <a:spLocks noGrp="1"/>
          </p:cNvSpPr>
          <p:nvPr>
            <p:ph idx="1"/>
          </p:nvPr>
        </p:nvSpPr>
        <p:spPr>
          <a:xfrm>
            <a:off x="457200" y="1600200"/>
            <a:ext cx="8229600" cy="4941277"/>
          </a:xfrm>
        </p:spPr>
        <p:txBody>
          <a:bodyPr>
            <a:normAutofit fontScale="92500"/>
          </a:bodyPr>
          <a:lstStyle/>
          <a:p>
            <a:pPr>
              <a:lnSpc>
                <a:spcPct val="150000"/>
              </a:lnSpc>
            </a:pPr>
            <a:r>
              <a:rPr lang="lv-LV" sz="2800" dirty="0" smtClean="0">
                <a:latin typeface="Arial" panose="020B0604020202020204" pitchFamily="34" charset="0"/>
                <a:cs typeface="Arial" panose="020B0604020202020204" pitchFamily="34" charset="0"/>
              </a:rPr>
              <a:t>I</a:t>
            </a:r>
            <a:r>
              <a:rPr lang="en-US" sz="2800" dirty="0" smtClean="0">
                <a:latin typeface="Arial" panose="020B0604020202020204" pitchFamily="34" charset="0"/>
                <a:cs typeface="Arial" panose="020B0604020202020204" pitchFamily="34" charset="0"/>
              </a:rPr>
              <a:t>t </a:t>
            </a:r>
            <a:r>
              <a:rPr lang="en-US" sz="2800" dirty="0">
                <a:latin typeface="Arial" panose="020B0604020202020204" pitchFamily="34" charset="0"/>
                <a:cs typeface="Arial" panose="020B0604020202020204" pitchFamily="34" charset="0"/>
              </a:rPr>
              <a:t>occurs when there are too many visitors to a particular </a:t>
            </a:r>
            <a:r>
              <a:rPr lang="en-US" sz="2800" dirty="0" smtClean="0">
                <a:latin typeface="Arial" panose="020B0604020202020204" pitchFamily="34" charset="0"/>
                <a:cs typeface="Arial" panose="020B0604020202020204" pitchFamily="34" charset="0"/>
              </a:rPr>
              <a:t>destination</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R</a:t>
            </a:r>
            <a:r>
              <a:rPr lang="en-US" sz="2800" dirty="0" err="1" smtClean="0">
                <a:latin typeface="Arial" panose="020B0604020202020204" pitchFamily="34" charset="0"/>
                <a:cs typeface="Arial" panose="020B0604020202020204" pitchFamily="34" charset="0"/>
              </a:rPr>
              <a:t>ent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prices push out local </a:t>
            </a:r>
            <a:r>
              <a:rPr lang="en-US" sz="2800" dirty="0" smtClean="0">
                <a:latin typeface="Arial" panose="020B0604020202020204" pitchFamily="34" charset="0"/>
                <a:cs typeface="Arial" panose="020B0604020202020204" pitchFamily="34" charset="0"/>
              </a:rPr>
              <a:t>tenants</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R</a:t>
            </a:r>
            <a:r>
              <a:rPr lang="en-US" sz="2800" dirty="0" err="1" smtClean="0">
                <a:latin typeface="Arial" panose="020B0604020202020204" pitchFamily="34" charset="0"/>
                <a:cs typeface="Arial" panose="020B0604020202020204" pitchFamily="34" charset="0"/>
              </a:rPr>
              <a:t>oads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become jammed with tourist </a:t>
            </a:r>
            <a:r>
              <a:rPr lang="en-US" sz="2800" dirty="0" smtClean="0">
                <a:latin typeface="Arial" panose="020B0604020202020204" pitchFamily="34" charset="0"/>
                <a:cs typeface="Arial" panose="020B0604020202020204" pitchFamily="34" charset="0"/>
              </a:rPr>
              <a:t>vehicles</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W</a:t>
            </a:r>
            <a:r>
              <a:rPr lang="en-US" sz="2800" dirty="0" err="1" smtClean="0">
                <a:latin typeface="Arial" panose="020B0604020202020204" pitchFamily="34" charset="0"/>
                <a:cs typeface="Arial" panose="020B0604020202020204" pitchFamily="34" charset="0"/>
              </a:rPr>
              <a:t>ildlife</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 scared </a:t>
            </a:r>
            <a:r>
              <a:rPr lang="en-US" sz="2800" dirty="0" smtClean="0">
                <a:latin typeface="Arial" panose="020B0604020202020204" pitchFamily="34" charset="0"/>
                <a:cs typeface="Arial" panose="020B0604020202020204" pitchFamily="34" charset="0"/>
              </a:rPr>
              <a:t>away</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T</a:t>
            </a:r>
            <a:r>
              <a:rPr lang="en-US" sz="2800" dirty="0" err="1" smtClean="0">
                <a:latin typeface="Arial" panose="020B0604020202020204" pitchFamily="34" charset="0"/>
                <a:cs typeface="Arial" panose="020B0604020202020204" pitchFamily="34" charset="0"/>
              </a:rPr>
              <a:t>ourists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cannot view landmarks because of </a:t>
            </a:r>
            <a:r>
              <a:rPr lang="en-US" sz="2800" dirty="0" smtClean="0">
                <a:latin typeface="Arial" panose="020B0604020202020204" pitchFamily="34" charset="0"/>
                <a:cs typeface="Arial" panose="020B0604020202020204" pitchFamily="34" charset="0"/>
              </a:rPr>
              <a:t>crowds</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F</a:t>
            </a:r>
            <a:r>
              <a:rPr lang="en-US" sz="2800" dirty="0" err="1" smtClean="0">
                <a:latin typeface="Arial" panose="020B0604020202020204" pitchFamily="34" charset="0"/>
                <a:cs typeface="Arial" panose="020B0604020202020204" pitchFamily="34" charset="0"/>
              </a:rPr>
              <a:t>ragile</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environments become </a:t>
            </a:r>
            <a:r>
              <a:rPr lang="en-US" sz="2800" dirty="0" smtClean="0">
                <a:latin typeface="Arial" panose="020B0604020202020204" pitchFamily="34" charset="0"/>
                <a:cs typeface="Arial" panose="020B0604020202020204" pitchFamily="34" charset="0"/>
              </a:rPr>
              <a:t>degraded</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8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apcsolÃ³dÃ³ kÃ©p">
            <a:extLst>
              <a:ext uri="{FF2B5EF4-FFF2-40B4-BE49-F238E27FC236}">
                <a16:creationId xmlns:a16="http://schemas.microsoft.com/office/drawing/2014/main" id="{29806416-3CA8-4C24-B5D8-644B8D50F7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59" y="347117"/>
            <a:ext cx="3848669" cy="25657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KÃ©ptalÃ¡lat a kÃ¶vetkezÅre: âovertourism barcelonaâ">
            <a:extLst>
              <a:ext uri="{FF2B5EF4-FFF2-40B4-BE49-F238E27FC236}">
                <a16:creationId xmlns:a16="http://schemas.microsoft.com/office/drawing/2014/main" id="{E14BECA3-8A9E-469C-9D0A-1B6BB13E7D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354" y="1105470"/>
            <a:ext cx="3761344" cy="25075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KÃ©ptalÃ¡lat a kÃ¶vetkezÅre: âovertourism dubrovnikâ">
            <a:extLst>
              <a:ext uri="{FF2B5EF4-FFF2-40B4-BE49-F238E27FC236}">
                <a16:creationId xmlns:a16="http://schemas.microsoft.com/office/drawing/2014/main" id="{6AACB452-354F-43C1-82DD-3095370AFC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748" y="4036185"/>
            <a:ext cx="3871606" cy="2581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KÃ©ptalÃ¡lat a kÃ¶vetkezÅre: âovertourismâ">
            <a:extLst>
              <a:ext uri="{FF2B5EF4-FFF2-40B4-BE49-F238E27FC236}">
                <a16:creationId xmlns:a16="http://schemas.microsoft.com/office/drawing/2014/main" id="{EC59847B-4F90-46AB-A771-8639B787EF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8843" y="4288065"/>
            <a:ext cx="4144861" cy="2329192"/>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a:extLst>
              <a:ext uri="{FF2B5EF4-FFF2-40B4-BE49-F238E27FC236}">
                <a16:creationId xmlns:a16="http://schemas.microsoft.com/office/drawing/2014/main" id="{12763192-835C-4D0C-8939-D364AA78E63F}"/>
              </a:ext>
            </a:extLst>
          </p:cNvPr>
          <p:cNvSpPr txBox="1"/>
          <p:nvPr/>
        </p:nvSpPr>
        <p:spPr>
          <a:xfrm>
            <a:off x="212259" y="2928189"/>
            <a:ext cx="3944203" cy="1107996"/>
          </a:xfrm>
          <a:prstGeom prst="rect">
            <a:avLst/>
          </a:prstGeom>
          <a:noFill/>
          <a:ln>
            <a:noFill/>
          </a:ln>
        </p:spPr>
        <p:txBody>
          <a:bodyPr wrap="square" rtlCol="0">
            <a:spAutoFit/>
          </a:bodyPr>
          <a:lstStyle/>
          <a:p>
            <a:pPr algn="ctr"/>
            <a:r>
              <a:rPr lang="en-US" sz="2200" dirty="0">
                <a:solidFill>
                  <a:srgbClr val="002060"/>
                </a:solidFill>
              </a:rPr>
              <a:t>Venice</a:t>
            </a:r>
          </a:p>
          <a:p>
            <a:pPr algn="ctr"/>
            <a:endParaRPr lang="hu-HU" sz="2200" dirty="0">
              <a:solidFill>
                <a:srgbClr val="002060"/>
              </a:solidFill>
            </a:endParaRPr>
          </a:p>
          <a:p>
            <a:pPr algn="ctr"/>
            <a:r>
              <a:rPr lang="hu-HU" sz="2200" dirty="0">
                <a:solidFill>
                  <a:srgbClr val="002060"/>
                </a:solidFill>
              </a:rPr>
              <a:t>Dubrovnik</a:t>
            </a:r>
            <a:endParaRPr lang="en-US" sz="2200" dirty="0">
              <a:solidFill>
                <a:srgbClr val="002060"/>
              </a:solidFill>
            </a:endParaRPr>
          </a:p>
        </p:txBody>
      </p:sp>
      <p:sp>
        <p:nvSpPr>
          <p:cNvPr id="7" name="Szövegdoboz 6">
            <a:extLst>
              <a:ext uri="{FF2B5EF4-FFF2-40B4-BE49-F238E27FC236}">
                <a16:creationId xmlns:a16="http://schemas.microsoft.com/office/drawing/2014/main" id="{3FE57F1A-D12C-4382-A048-73A214826634}"/>
              </a:ext>
            </a:extLst>
          </p:cNvPr>
          <p:cNvSpPr txBox="1"/>
          <p:nvPr/>
        </p:nvSpPr>
        <p:spPr>
          <a:xfrm>
            <a:off x="5281684" y="3780430"/>
            <a:ext cx="2936014" cy="430887"/>
          </a:xfrm>
          <a:prstGeom prst="rect">
            <a:avLst/>
          </a:prstGeom>
          <a:noFill/>
        </p:spPr>
        <p:txBody>
          <a:bodyPr wrap="square" rtlCol="0">
            <a:spAutoFit/>
          </a:bodyPr>
          <a:lstStyle/>
          <a:p>
            <a:pPr algn="ctr"/>
            <a:r>
              <a:rPr lang="hu-HU" sz="2200" dirty="0">
                <a:solidFill>
                  <a:srgbClr val="002060"/>
                </a:solidFill>
              </a:rPr>
              <a:t>Barcelona</a:t>
            </a:r>
            <a:endParaRPr lang="en-US" sz="2200" dirty="0">
              <a:solidFill>
                <a:srgbClr val="002060"/>
              </a:solidFill>
            </a:endParaRPr>
          </a:p>
        </p:txBody>
      </p:sp>
    </p:spTree>
    <p:extLst>
      <p:ext uri="{BB962C8B-B14F-4D97-AF65-F5344CB8AC3E}">
        <p14:creationId xmlns:p14="http://schemas.microsoft.com/office/powerpoint/2010/main" val="3474422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17472263-4A8B-4D29-B45D-3659C13B3A7F}"/>
              </a:ext>
            </a:extLst>
          </p:cNvPr>
          <p:cNvSpPr/>
          <p:nvPr/>
        </p:nvSpPr>
        <p:spPr>
          <a:xfrm>
            <a:off x="5685646" y="5534561"/>
            <a:ext cx="3167150"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u-HU" sz="8000" b="1" dirty="0">
                <a:ln w="6600">
                  <a:solidFill>
                    <a:schemeClr val="accent2"/>
                  </a:solidFill>
                  <a:prstDash val="solid"/>
                </a:ln>
                <a:solidFill>
                  <a:srgbClr val="FFFFFF"/>
                </a:solidFill>
                <a:effectLst>
                  <a:outerShdw dist="38100" dir="2700000" algn="tl" rotWithShape="0">
                    <a:schemeClr val="accent2"/>
                  </a:outerShdw>
                </a:effectLst>
              </a:rPr>
              <a:t>PORTO</a:t>
            </a:r>
            <a:endParaRPr lang="hu-HU" sz="8000" b="1" cap="none" spc="0" dirty="0">
              <a:ln/>
              <a:solidFill>
                <a:schemeClr val="accent3"/>
              </a:solidFill>
              <a:effectLst/>
            </a:endParaRPr>
          </a:p>
        </p:txBody>
      </p:sp>
      <p:sp>
        <p:nvSpPr>
          <p:cNvPr id="3" name="Felhő 2">
            <a:extLst>
              <a:ext uri="{FF2B5EF4-FFF2-40B4-BE49-F238E27FC236}">
                <a16:creationId xmlns:a16="http://schemas.microsoft.com/office/drawing/2014/main" id="{CA116084-86D0-42F7-A13F-DCB07E08452A}"/>
              </a:ext>
            </a:extLst>
          </p:cNvPr>
          <p:cNvSpPr/>
          <p:nvPr/>
        </p:nvSpPr>
        <p:spPr>
          <a:xfrm>
            <a:off x="372794" y="534256"/>
            <a:ext cx="3516923" cy="281353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elhő 3">
            <a:extLst>
              <a:ext uri="{FF2B5EF4-FFF2-40B4-BE49-F238E27FC236}">
                <a16:creationId xmlns:a16="http://schemas.microsoft.com/office/drawing/2014/main" id="{9630EE7C-A8C6-4293-9963-C89ADAF7C995}"/>
              </a:ext>
            </a:extLst>
          </p:cNvPr>
          <p:cNvSpPr/>
          <p:nvPr/>
        </p:nvSpPr>
        <p:spPr>
          <a:xfrm>
            <a:off x="4515729" y="1125416"/>
            <a:ext cx="3305908" cy="243370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elhő 4">
            <a:extLst>
              <a:ext uri="{FF2B5EF4-FFF2-40B4-BE49-F238E27FC236}">
                <a16:creationId xmlns:a16="http://schemas.microsoft.com/office/drawing/2014/main" id="{0A842F79-2DE7-47C6-926A-73AA140DADDC}"/>
              </a:ext>
            </a:extLst>
          </p:cNvPr>
          <p:cNvSpPr/>
          <p:nvPr/>
        </p:nvSpPr>
        <p:spPr>
          <a:xfrm>
            <a:off x="2335237" y="3798278"/>
            <a:ext cx="2897945" cy="219456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zövegdoboz 5">
            <a:extLst>
              <a:ext uri="{FF2B5EF4-FFF2-40B4-BE49-F238E27FC236}">
                <a16:creationId xmlns:a16="http://schemas.microsoft.com/office/drawing/2014/main" id="{497A79A9-D59A-4D76-816F-17D0EFD43398}"/>
              </a:ext>
            </a:extLst>
          </p:cNvPr>
          <p:cNvSpPr txBox="1"/>
          <p:nvPr/>
        </p:nvSpPr>
        <p:spPr>
          <a:xfrm>
            <a:off x="1043582" y="1102898"/>
            <a:ext cx="3108960" cy="1631216"/>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Tourists per resident:</a:t>
            </a:r>
          </a:p>
          <a:p>
            <a:r>
              <a:rPr lang="en-US" sz="2000" dirty="0">
                <a:solidFill>
                  <a:schemeClr val="bg1"/>
                </a:solidFill>
                <a:latin typeface="Arial" panose="020B0604020202020204" pitchFamily="34" charset="0"/>
                <a:cs typeface="Arial" panose="020B0604020202020204" pitchFamily="34" charset="0"/>
              </a:rPr>
              <a:t>Porto: 8</a:t>
            </a:r>
          </a:p>
          <a:p>
            <a:r>
              <a:rPr lang="en-US" sz="2000" dirty="0">
                <a:solidFill>
                  <a:schemeClr val="bg1"/>
                </a:solidFill>
                <a:latin typeface="Arial" panose="020B0604020202020204" pitchFamily="34" charset="0"/>
                <a:cs typeface="Arial" panose="020B0604020202020204" pitchFamily="34" charset="0"/>
              </a:rPr>
              <a:t>London: 4</a:t>
            </a:r>
          </a:p>
          <a:p>
            <a:r>
              <a:rPr lang="en-US" sz="2000" dirty="0">
                <a:solidFill>
                  <a:schemeClr val="bg1"/>
                </a:solidFill>
                <a:latin typeface="Arial" panose="020B0604020202020204" pitchFamily="34" charset="0"/>
                <a:cs typeface="Arial" panose="020B0604020202020204" pitchFamily="34" charset="0"/>
              </a:rPr>
              <a:t>Barcelona: 5</a:t>
            </a:r>
            <a:endParaRPr lang="hu-HU"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Lisbon</a:t>
            </a:r>
            <a:r>
              <a:rPr lang="hu-HU" sz="2000" dirty="0">
                <a:solidFill>
                  <a:schemeClr val="bg1"/>
                </a:solidFill>
                <a:latin typeface="Arial" panose="020B0604020202020204" pitchFamily="34" charset="0"/>
                <a:cs typeface="Arial" panose="020B0604020202020204" pitchFamily="34" charset="0"/>
              </a:rPr>
              <a:t>: 9</a:t>
            </a:r>
            <a:endParaRPr lang="en-US" sz="2000" dirty="0">
              <a:solidFill>
                <a:schemeClr val="bg1"/>
              </a:solidFill>
              <a:latin typeface="Arial" panose="020B0604020202020204" pitchFamily="34" charset="0"/>
              <a:cs typeface="Arial" panose="020B0604020202020204" pitchFamily="34" charset="0"/>
            </a:endParaRPr>
          </a:p>
        </p:txBody>
      </p:sp>
      <p:sp>
        <p:nvSpPr>
          <p:cNvPr id="7" name="Szövegdoboz 6">
            <a:extLst>
              <a:ext uri="{FF2B5EF4-FFF2-40B4-BE49-F238E27FC236}">
                <a16:creationId xmlns:a16="http://schemas.microsoft.com/office/drawing/2014/main" id="{30D99B1A-CA63-43C3-91F6-FE71AC6247BD}"/>
              </a:ext>
            </a:extLst>
          </p:cNvPr>
          <p:cNvSpPr txBox="1"/>
          <p:nvPr/>
        </p:nvSpPr>
        <p:spPr>
          <a:xfrm>
            <a:off x="5242103" y="1742105"/>
            <a:ext cx="1853159" cy="1200329"/>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228 tourist per square kilometer</a:t>
            </a:r>
          </a:p>
        </p:txBody>
      </p:sp>
      <p:sp>
        <p:nvSpPr>
          <p:cNvPr id="8" name="Szövegdoboz 7">
            <a:extLst>
              <a:ext uri="{FF2B5EF4-FFF2-40B4-BE49-F238E27FC236}">
                <a16:creationId xmlns:a16="http://schemas.microsoft.com/office/drawing/2014/main" id="{2E96BAB7-209C-4F34-995B-2B09E97B67A8}"/>
              </a:ext>
            </a:extLst>
          </p:cNvPr>
          <p:cNvSpPr txBox="1"/>
          <p:nvPr/>
        </p:nvSpPr>
        <p:spPr>
          <a:xfrm>
            <a:off x="2820572" y="4295393"/>
            <a:ext cx="1927274" cy="1200329"/>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1,6 million tourist per year</a:t>
            </a:r>
          </a:p>
        </p:txBody>
      </p:sp>
    </p:spTree>
    <p:extLst>
      <p:ext uri="{BB962C8B-B14F-4D97-AF65-F5344CB8AC3E}">
        <p14:creationId xmlns:p14="http://schemas.microsoft.com/office/powerpoint/2010/main" val="478625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17F9D01B-1F45-4243-885D-1B9B2DCC17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438" y="327073"/>
            <a:ext cx="4065563" cy="2669345"/>
          </a:xfrm>
          <a:prstGeom prst="rect">
            <a:avLst/>
          </a:prstGeom>
        </p:spPr>
      </p:pic>
      <p:pic>
        <p:nvPicPr>
          <p:cNvPr id="5" name="Kép 4">
            <a:extLst>
              <a:ext uri="{FF2B5EF4-FFF2-40B4-BE49-F238E27FC236}">
                <a16:creationId xmlns:a16="http://schemas.microsoft.com/office/drawing/2014/main" id="{C6C12435-AAFF-4BFB-B81F-ED0914647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492" y="1519310"/>
            <a:ext cx="3423137" cy="2567353"/>
          </a:xfrm>
          <a:prstGeom prst="rect">
            <a:avLst/>
          </a:prstGeom>
        </p:spPr>
      </p:pic>
      <p:pic>
        <p:nvPicPr>
          <p:cNvPr id="7" name="Kép 6">
            <a:extLst>
              <a:ext uri="{FF2B5EF4-FFF2-40B4-BE49-F238E27FC236}">
                <a16:creationId xmlns:a16="http://schemas.microsoft.com/office/drawing/2014/main" id="{EB8C258A-F0FB-4F46-86CB-0E5E50B6B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806" y="3235569"/>
            <a:ext cx="4468836" cy="3351627"/>
          </a:xfrm>
          <a:prstGeom prst="rect">
            <a:avLst/>
          </a:prstGeom>
        </p:spPr>
      </p:pic>
      <p:sp>
        <p:nvSpPr>
          <p:cNvPr id="8" name="Szövegdoboz 7">
            <a:extLst>
              <a:ext uri="{FF2B5EF4-FFF2-40B4-BE49-F238E27FC236}">
                <a16:creationId xmlns:a16="http://schemas.microsoft.com/office/drawing/2014/main" id="{E22D2388-E1DB-484D-8C75-4949D6A818E9}"/>
              </a:ext>
            </a:extLst>
          </p:cNvPr>
          <p:cNvSpPr txBox="1"/>
          <p:nvPr/>
        </p:nvSpPr>
        <p:spPr>
          <a:xfrm>
            <a:off x="5584874" y="4628271"/>
            <a:ext cx="3066755" cy="1569660"/>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Porto, 14 April, Saturday afternoon</a:t>
            </a:r>
          </a:p>
        </p:txBody>
      </p:sp>
    </p:spTree>
    <p:extLst>
      <p:ext uri="{BB962C8B-B14F-4D97-AF65-F5344CB8AC3E}">
        <p14:creationId xmlns:p14="http://schemas.microsoft.com/office/powerpoint/2010/main" val="4294023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057E63C-ADD5-4912-B28D-BEFB98071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84" y="267285"/>
            <a:ext cx="4304713" cy="3228535"/>
          </a:xfrm>
          <a:prstGeom prst="rect">
            <a:avLst/>
          </a:prstGeom>
        </p:spPr>
      </p:pic>
      <p:pic>
        <p:nvPicPr>
          <p:cNvPr id="5" name="Kép 4">
            <a:extLst>
              <a:ext uri="{FF2B5EF4-FFF2-40B4-BE49-F238E27FC236}">
                <a16:creationId xmlns:a16="http://schemas.microsoft.com/office/drawing/2014/main" id="{F5ABF7F4-47EB-4B34-9CAE-1EEC44096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1149" y="1751426"/>
            <a:ext cx="4126524" cy="3094893"/>
          </a:xfrm>
          <a:prstGeom prst="rect">
            <a:avLst/>
          </a:prstGeom>
        </p:spPr>
      </p:pic>
      <p:pic>
        <p:nvPicPr>
          <p:cNvPr id="7" name="Kép 6">
            <a:extLst>
              <a:ext uri="{FF2B5EF4-FFF2-40B4-BE49-F238E27FC236}">
                <a16:creationId xmlns:a16="http://schemas.microsoft.com/office/drawing/2014/main" id="{50A05E12-25C6-4D5A-B9BD-81C525C213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6" y="3657600"/>
            <a:ext cx="3910819" cy="2933114"/>
          </a:xfrm>
          <a:prstGeom prst="rect">
            <a:avLst/>
          </a:prstGeom>
        </p:spPr>
      </p:pic>
    </p:spTree>
    <p:extLst>
      <p:ext uri="{BB962C8B-B14F-4D97-AF65-F5344CB8AC3E}">
        <p14:creationId xmlns:p14="http://schemas.microsoft.com/office/powerpoint/2010/main" val="3423468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DEFINITIONS</a:t>
            </a:r>
            <a:endParaRPr lang="en-GB" dirty="0"/>
          </a:p>
        </p:txBody>
      </p:sp>
      <p:sp>
        <p:nvSpPr>
          <p:cNvPr id="3" name="Content Placeholder 2"/>
          <p:cNvSpPr>
            <a:spLocks noGrp="1"/>
          </p:cNvSpPr>
          <p:nvPr>
            <p:ph idx="1"/>
          </p:nvPr>
        </p:nvSpPr>
        <p:spPr/>
        <p:txBody>
          <a:bodyPr/>
          <a:lstStyle/>
          <a:p>
            <a:r>
              <a:rPr lang="en-GB" dirty="0"/>
              <a:t>"Sustainability is something </a:t>
            </a:r>
            <a:r>
              <a:rPr lang="en-GB" b="1" dirty="0"/>
              <a:t>everyone</a:t>
            </a:r>
            <a:r>
              <a:rPr lang="en-GB" dirty="0"/>
              <a:t> can work towards... whether it is picking up garbage you see on the street or boycotting a company that practices environmentally harmful business methods, we all can make a difference. "</a:t>
            </a:r>
            <a:endParaRPr lang="en-GB" dirty="0" smtClean="0"/>
          </a:p>
          <a:p>
            <a:pPr marL="0" indent="0">
              <a:buNone/>
            </a:pPr>
            <a:r>
              <a:rPr lang="en-GB" sz="2000" dirty="0" smtClean="0"/>
              <a:t>[UN </a:t>
            </a:r>
            <a:r>
              <a:rPr lang="en-GB" sz="2000" dirty="0"/>
              <a:t>Decade of Education for Sustainable Development </a:t>
            </a:r>
            <a:r>
              <a:rPr lang="en-GB" sz="2000" dirty="0" smtClean="0"/>
              <a:t>2005–2014</a:t>
            </a:r>
            <a:r>
              <a:rPr lang="en-GB" sz="2000" dirty="0"/>
              <a:t>]</a:t>
            </a:r>
          </a:p>
        </p:txBody>
      </p:sp>
    </p:spTree>
    <p:extLst>
      <p:ext uri="{BB962C8B-B14F-4D97-AF65-F5344CB8AC3E}">
        <p14:creationId xmlns:p14="http://schemas.microsoft.com/office/powerpoint/2010/main" val="3247621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2DAC289-2BFA-44B1-9B1F-2D9DDF0A20D1}"/>
              </a:ext>
            </a:extLst>
          </p:cNvPr>
          <p:cNvSpPr>
            <a:spLocks noGrp="1"/>
          </p:cNvSpPr>
          <p:nvPr>
            <p:ph type="title"/>
          </p:nvPr>
        </p:nvSpPr>
        <p:spPr>
          <a:xfrm>
            <a:off x="189913" y="274638"/>
            <a:ext cx="8229600" cy="1143000"/>
          </a:xfrm>
        </p:spPr>
        <p:txBody>
          <a:bodyPr/>
          <a:lstStyle/>
          <a:p>
            <a:r>
              <a:rPr lang="en-US" dirty="0">
                <a:solidFill>
                  <a:srgbClr val="00B050"/>
                </a:solidFill>
                <a:latin typeface="Arial" panose="020B0604020202020204" pitchFamily="34" charset="0"/>
                <a:cs typeface="Arial" panose="020B0604020202020204" pitchFamily="34" charset="0"/>
              </a:rPr>
              <a:t>And how the locals feel...</a:t>
            </a:r>
          </a:p>
        </p:txBody>
      </p:sp>
      <p:pic>
        <p:nvPicPr>
          <p:cNvPr id="5" name="Kép 4">
            <a:extLst>
              <a:ext uri="{FF2B5EF4-FFF2-40B4-BE49-F238E27FC236}">
                <a16:creationId xmlns:a16="http://schemas.microsoft.com/office/drawing/2014/main" id="{98C4D825-11C7-4A39-A94C-F90EA56E6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13" y="1237956"/>
            <a:ext cx="4464150" cy="3348112"/>
          </a:xfrm>
          <a:prstGeom prst="rect">
            <a:avLst/>
          </a:prstGeom>
        </p:spPr>
      </p:pic>
      <p:pic>
        <p:nvPicPr>
          <p:cNvPr id="7" name="Kép 6">
            <a:extLst>
              <a:ext uri="{FF2B5EF4-FFF2-40B4-BE49-F238E27FC236}">
                <a16:creationId xmlns:a16="http://schemas.microsoft.com/office/drawing/2014/main" id="{322018FA-9070-49F5-BD7E-C5965E604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16478" y="1918001"/>
            <a:ext cx="5440360" cy="4080270"/>
          </a:xfrm>
          <a:prstGeom prst="rect">
            <a:avLst/>
          </a:prstGeom>
        </p:spPr>
      </p:pic>
      <p:sp>
        <p:nvSpPr>
          <p:cNvPr id="9" name="Ellipszis 8">
            <a:extLst>
              <a:ext uri="{FF2B5EF4-FFF2-40B4-BE49-F238E27FC236}">
                <a16:creationId xmlns:a16="http://schemas.microsoft.com/office/drawing/2014/main" id="{F1DE8B46-3809-42EF-B4AC-F26AD9963935}"/>
              </a:ext>
            </a:extLst>
          </p:cNvPr>
          <p:cNvSpPr/>
          <p:nvPr/>
        </p:nvSpPr>
        <p:spPr>
          <a:xfrm>
            <a:off x="189913" y="2339713"/>
            <a:ext cx="984738" cy="114459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Nyíl: szalag, felfelé mutató 10">
            <a:extLst>
              <a:ext uri="{FF2B5EF4-FFF2-40B4-BE49-F238E27FC236}">
                <a16:creationId xmlns:a16="http://schemas.microsoft.com/office/drawing/2014/main" id="{F3C24B1B-67E1-4129-B12D-9808B0DDB2D1}"/>
              </a:ext>
            </a:extLst>
          </p:cNvPr>
          <p:cNvSpPr/>
          <p:nvPr/>
        </p:nvSpPr>
        <p:spPr>
          <a:xfrm rot="1345891">
            <a:off x="567505" y="4246169"/>
            <a:ext cx="4559847" cy="1606337"/>
          </a:xfrm>
          <a:prstGeom prst="curved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8933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3A6209-8B63-4FC8-BF2E-CBD965AD2977}"/>
              </a:ext>
            </a:extLst>
          </p:cNvPr>
          <p:cNvSpPr>
            <a:spLocks noGrp="1"/>
          </p:cNvSpPr>
          <p:nvPr>
            <p:ph type="title"/>
          </p:nvPr>
        </p:nvSpPr>
        <p:spPr>
          <a:xfrm>
            <a:off x="-98789" y="273799"/>
            <a:ext cx="8229600" cy="1143000"/>
          </a:xfrm>
        </p:spPr>
        <p:txBody>
          <a:bodyPr>
            <a:normAutofit/>
          </a:bodyPr>
          <a:lstStyle/>
          <a:p>
            <a:r>
              <a:rPr lang="hu-HU" b="1" dirty="0">
                <a:solidFill>
                  <a:srgbClr val="00B050"/>
                </a:solidFill>
                <a:latin typeface="Arial" panose="020B0604020202020204" pitchFamily="34" charset="0"/>
                <a:cs typeface="Arial" panose="020B0604020202020204" pitchFamily="34" charset="0"/>
              </a:rPr>
              <a:t>SUSTAINABLE TOURISM</a:t>
            </a:r>
            <a:endParaRPr lang="en-US" b="1" dirty="0">
              <a:solidFill>
                <a:srgbClr val="00B050"/>
              </a:solidFill>
              <a:latin typeface="Arial" panose="020B0604020202020204" pitchFamily="34" charset="0"/>
              <a:cs typeface="Arial" panose="020B0604020202020204" pitchFamily="34" charset="0"/>
            </a:endParaRPr>
          </a:p>
        </p:txBody>
      </p:sp>
      <p:sp>
        <p:nvSpPr>
          <p:cNvPr id="3" name="Tartalom helye 2">
            <a:extLst>
              <a:ext uri="{FF2B5EF4-FFF2-40B4-BE49-F238E27FC236}">
                <a16:creationId xmlns:a16="http://schemas.microsoft.com/office/drawing/2014/main" id="{EF8741D5-A1E0-4F96-9594-2E27AF4A70DB}"/>
              </a:ext>
            </a:extLst>
          </p:cNvPr>
          <p:cNvSpPr>
            <a:spLocks noGrp="1"/>
          </p:cNvSpPr>
          <p:nvPr>
            <p:ph idx="1"/>
          </p:nvPr>
        </p:nvSpPr>
        <p:spPr/>
        <p:txBody>
          <a:bodyPr>
            <a:normAutofit fontScale="85000" lnSpcReduction="20000"/>
          </a:bodyPr>
          <a:lstStyle/>
          <a:p>
            <a:pPr>
              <a:lnSpc>
                <a:spcPct val="150000"/>
              </a:lnSpc>
            </a:pPr>
            <a:r>
              <a:rPr lang="lv-LV" sz="3300" dirty="0">
                <a:latin typeface="Arial" panose="020B0604020202020204" pitchFamily="34" charset="0"/>
                <a:cs typeface="Arial" panose="020B0604020202020204" pitchFamily="34" charset="0"/>
              </a:rPr>
              <a:t>R</a:t>
            </a:r>
            <a:r>
              <a:rPr lang="en-US" sz="3300" dirty="0" smtClean="0">
                <a:latin typeface="Arial" panose="020B0604020202020204" pitchFamily="34" charset="0"/>
                <a:cs typeface="Arial" panose="020B0604020202020204" pitchFamily="34" charset="0"/>
              </a:rPr>
              <a:t>e-focusing </a:t>
            </a:r>
            <a:r>
              <a:rPr lang="en-US" sz="3300" dirty="0">
                <a:latin typeface="Arial" panose="020B0604020202020204" pitchFamily="34" charset="0"/>
                <a:cs typeface="Arial" panose="020B0604020202020204" pitchFamily="34" charset="0"/>
              </a:rPr>
              <a:t>and </a:t>
            </a:r>
            <a:r>
              <a:rPr lang="en-US" sz="3300" dirty="0" smtClean="0">
                <a:latin typeface="Arial" panose="020B0604020202020204" pitchFamily="34" charset="0"/>
                <a:cs typeface="Arial" panose="020B0604020202020204" pitchFamily="34" charset="0"/>
              </a:rPr>
              <a:t>adapting</a:t>
            </a:r>
            <a:r>
              <a:rPr lang="lv-LV" sz="3300" dirty="0" smtClean="0">
                <a:latin typeface="Arial" panose="020B0604020202020204" pitchFamily="34" charset="0"/>
                <a:cs typeface="Arial" panose="020B0604020202020204" pitchFamily="34" charset="0"/>
              </a:rPr>
              <a:t>;</a:t>
            </a:r>
            <a:endParaRPr lang="en-US" sz="3300" dirty="0">
              <a:latin typeface="Arial" panose="020B0604020202020204" pitchFamily="34" charset="0"/>
              <a:cs typeface="Arial" panose="020B0604020202020204" pitchFamily="34" charset="0"/>
            </a:endParaRPr>
          </a:p>
          <a:p>
            <a:pPr>
              <a:lnSpc>
                <a:spcPct val="150000"/>
              </a:lnSpc>
            </a:pPr>
            <a:r>
              <a:rPr lang="lv-LV" sz="3300" dirty="0">
                <a:latin typeface="Arial" panose="020B0604020202020204" pitchFamily="34" charset="0"/>
                <a:cs typeface="Arial" panose="020B0604020202020204" pitchFamily="34" charset="0"/>
              </a:rPr>
              <a:t>M</a:t>
            </a:r>
            <a:r>
              <a:rPr lang="en-US" sz="3300" dirty="0" err="1" smtClean="0">
                <a:latin typeface="Arial" panose="020B0604020202020204" pitchFamily="34" charset="0"/>
                <a:cs typeface="Arial" panose="020B0604020202020204" pitchFamily="34" charset="0"/>
              </a:rPr>
              <a:t>ake</a:t>
            </a:r>
            <a:r>
              <a:rPr lang="en-US" sz="3300" dirty="0" smtClean="0">
                <a:latin typeface="Arial" panose="020B0604020202020204" pitchFamily="34" charset="0"/>
                <a:cs typeface="Arial" panose="020B0604020202020204" pitchFamily="34" charset="0"/>
              </a:rPr>
              <a:t> </a:t>
            </a:r>
            <a:r>
              <a:rPr lang="en-US" sz="3300" dirty="0">
                <a:latin typeface="Arial" panose="020B0604020202020204" pitchFamily="34" charset="0"/>
                <a:cs typeface="Arial" panose="020B0604020202020204" pitchFamily="34" charset="0"/>
              </a:rPr>
              <a:t>a positive effect on the environment, society, </a:t>
            </a:r>
            <a:r>
              <a:rPr lang="en-US" sz="3300" dirty="0" smtClean="0">
                <a:latin typeface="Arial" panose="020B0604020202020204" pitchFamily="34" charset="0"/>
                <a:cs typeface="Arial" panose="020B0604020202020204" pitchFamily="34" charset="0"/>
              </a:rPr>
              <a:t>economy</a:t>
            </a:r>
            <a:r>
              <a:rPr lang="lv-LV" sz="3300" dirty="0" smtClean="0">
                <a:latin typeface="Arial" panose="020B0604020202020204" pitchFamily="34" charset="0"/>
                <a:cs typeface="Arial" panose="020B0604020202020204" pitchFamily="34" charset="0"/>
              </a:rPr>
              <a:t>;</a:t>
            </a:r>
            <a:endParaRPr lang="en-US" sz="3300" dirty="0">
              <a:latin typeface="Arial" panose="020B0604020202020204" pitchFamily="34" charset="0"/>
              <a:cs typeface="Arial" panose="020B0604020202020204" pitchFamily="34" charset="0"/>
            </a:endParaRPr>
          </a:p>
          <a:p>
            <a:pPr>
              <a:lnSpc>
                <a:spcPct val="150000"/>
              </a:lnSpc>
            </a:pPr>
            <a:r>
              <a:rPr lang="lv-LV" sz="3300" dirty="0">
                <a:latin typeface="Arial" panose="020B0604020202020204" pitchFamily="34" charset="0"/>
                <a:cs typeface="Arial" panose="020B0604020202020204" pitchFamily="34" charset="0"/>
              </a:rPr>
              <a:t>S</a:t>
            </a:r>
            <a:r>
              <a:rPr lang="en-US" sz="3300" dirty="0" err="1" smtClean="0">
                <a:latin typeface="Arial" panose="020B0604020202020204" pitchFamily="34" charset="0"/>
                <a:cs typeface="Arial" panose="020B0604020202020204" pitchFamily="34" charset="0"/>
              </a:rPr>
              <a:t>ustainable</a:t>
            </a:r>
            <a:r>
              <a:rPr lang="en-US" sz="3300" dirty="0" smtClean="0">
                <a:latin typeface="Arial" panose="020B0604020202020204" pitchFamily="34" charset="0"/>
                <a:cs typeface="Arial" panose="020B0604020202020204" pitchFamily="34" charset="0"/>
              </a:rPr>
              <a:t> mobility</a:t>
            </a:r>
            <a:r>
              <a:rPr lang="lv-LV" sz="3300" dirty="0" smtClean="0">
                <a:latin typeface="Arial" panose="020B0604020202020204" pitchFamily="34" charset="0"/>
                <a:cs typeface="Arial" panose="020B0604020202020204" pitchFamily="34" charset="0"/>
              </a:rPr>
              <a:t>;</a:t>
            </a:r>
            <a:endParaRPr lang="en-US" sz="3300" dirty="0">
              <a:latin typeface="Arial" panose="020B0604020202020204" pitchFamily="34" charset="0"/>
              <a:cs typeface="Arial" panose="020B0604020202020204" pitchFamily="34" charset="0"/>
            </a:endParaRPr>
          </a:p>
          <a:p>
            <a:pPr>
              <a:lnSpc>
                <a:spcPct val="150000"/>
              </a:lnSpc>
            </a:pPr>
            <a:r>
              <a:rPr lang="lv-LV" sz="3300" dirty="0">
                <a:latin typeface="Arial" panose="020B0604020202020204" pitchFamily="34" charset="0"/>
                <a:cs typeface="Arial" panose="020B0604020202020204" pitchFamily="34" charset="0"/>
              </a:rPr>
              <a:t>M</a:t>
            </a:r>
            <a:r>
              <a:rPr lang="en-US" sz="3300" dirty="0" err="1" smtClean="0">
                <a:latin typeface="Arial" panose="020B0604020202020204" pitchFamily="34" charset="0"/>
                <a:cs typeface="Arial" panose="020B0604020202020204" pitchFamily="34" charset="0"/>
              </a:rPr>
              <a:t>aximi</a:t>
            </a:r>
            <a:r>
              <a:rPr lang="hu-HU" sz="3300" dirty="0">
                <a:latin typeface="Arial" panose="020B0604020202020204" pitchFamily="34" charset="0"/>
                <a:cs typeface="Arial" panose="020B0604020202020204" pitchFamily="34" charset="0"/>
              </a:rPr>
              <a:t>z</a:t>
            </a:r>
            <a:r>
              <a:rPr lang="en-US" sz="3300" dirty="0">
                <a:latin typeface="Arial" panose="020B0604020202020204" pitchFamily="34" charset="0"/>
                <a:cs typeface="Arial" panose="020B0604020202020204" pitchFamily="34" charset="0"/>
              </a:rPr>
              <a:t>e the benefits, while safeguarding cultural </a:t>
            </a:r>
            <a:r>
              <a:rPr lang="en-US" sz="3300" dirty="0" smtClean="0">
                <a:latin typeface="Arial" panose="020B0604020202020204" pitchFamily="34" charset="0"/>
                <a:cs typeface="Arial" panose="020B0604020202020204" pitchFamily="34" charset="0"/>
              </a:rPr>
              <a:t>heritage</a:t>
            </a:r>
            <a:r>
              <a:rPr lang="lv-LV" sz="3300" dirty="0" smtClean="0">
                <a:latin typeface="Arial" panose="020B0604020202020204" pitchFamily="34" charset="0"/>
                <a:cs typeface="Arial" panose="020B0604020202020204" pitchFamily="34" charset="0"/>
              </a:rPr>
              <a:t>;</a:t>
            </a:r>
            <a:endParaRPr lang="en-US" sz="3300" dirty="0">
              <a:latin typeface="Arial" panose="020B0604020202020204" pitchFamily="34" charset="0"/>
              <a:cs typeface="Arial" panose="020B0604020202020204" pitchFamily="34" charset="0"/>
            </a:endParaRPr>
          </a:p>
          <a:p>
            <a:pPr>
              <a:lnSpc>
                <a:spcPct val="150000"/>
              </a:lnSpc>
            </a:pPr>
            <a:r>
              <a:rPr lang="lv-LV" sz="3300" dirty="0">
                <a:latin typeface="Arial" panose="020B0604020202020204" pitchFamily="34" charset="0"/>
                <a:cs typeface="Arial" panose="020B0604020202020204" pitchFamily="34" charset="0"/>
              </a:rPr>
              <a:t>E</a:t>
            </a:r>
            <a:r>
              <a:rPr lang="en-US" sz="3300" dirty="0" err="1" smtClean="0">
                <a:latin typeface="Arial" panose="020B0604020202020204" pitchFamily="34" charset="0"/>
                <a:cs typeface="Arial" panose="020B0604020202020204" pitchFamily="34" charset="0"/>
              </a:rPr>
              <a:t>nvironmentally</a:t>
            </a:r>
            <a:r>
              <a:rPr lang="en-US" sz="3300" dirty="0" smtClean="0">
                <a:latin typeface="Arial" panose="020B0604020202020204" pitchFamily="34" charset="0"/>
                <a:cs typeface="Arial" panose="020B0604020202020204" pitchFamily="34" charset="0"/>
              </a:rPr>
              <a:t> </a:t>
            </a:r>
            <a:r>
              <a:rPr lang="en-US" sz="3300" dirty="0">
                <a:latin typeface="Arial" panose="020B0604020202020204" pitchFamily="34" charset="0"/>
                <a:cs typeface="Arial" panose="020B0604020202020204" pitchFamily="34" charset="0"/>
              </a:rPr>
              <a:t>and culturally </a:t>
            </a:r>
            <a:r>
              <a:rPr lang="en-US" sz="3300" dirty="0" smtClean="0">
                <a:latin typeface="Arial" panose="020B0604020202020204" pitchFamily="34" charset="0"/>
                <a:cs typeface="Arial" panose="020B0604020202020204" pitchFamily="34" charset="0"/>
              </a:rPr>
              <a:t>sensitive</a:t>
            </a:r>
            <a:r>
              <a:rPr lang="lv-LV"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KÃ©ptalÃ¡lat a kÃ¶vetkezÅre: âsustainable tourismâ">
            <a:extLst>
              <a:ext uri="{FF2B5EF4-FFF2-40B4-BE49-F238E27FC236}">
                <a16:creationId xmlns:a16="http://schemas.microsoft.com/office/drawing/2014/main" id="{AE372873-08B8-4C06-84F3-C07F1D696B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7025" y="4892533"/>
            <a:ext cx="1767572" cy="169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42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2EDDDB-7F20-410E-A105-394E99D17ABD}"/>
              </a:ext>
            </a:extLst>
          </p:cNvPr>
          <p:cNvSpPr>
            <a:spLocks noGrp="1"/>
          </p:cNvSpPr>
          <p:nvPr>
            <p:ph type="title"/>
          </p:nvPr>
        </p:nvSpPr>
        <p:spPr>
          <a:xfrm>
            <a:off x="288388" y="288705"/>
            <a:ext cx="8229600" cy="1143000"/>
          </a:xfrm>
        </p:spPr>
        <p:txBody>
          <a:bodyPr/>
          <a:lstStyle/>
          <a:p>
            <a:r>
              <a:rPr lang="hu-HU" b="1" dirty="0">
                <a:solidFill>
                  <a:srgbClr val="00B050"/>
                </a:solidFill>
                <a:latin typeface="Arial" panose="020B0604020202020204" pitchFamily="34" charset="0"/>
                <a:cs typeface="Arial" panose="020B0604020202020204" pitchFamily="34" charset="0"/>
              </a:rPr>
              <a:t>5 CHARACTERISTICS</a:t>
            </a:r>
            <a:endParaRPr lang="en-US" b="1" dirty="0">
              <a:solidFill>
                <a:srgbClr val="00B050"/>
              </a:solidFill>
              <a:latin typeface="Arial" panose="020B0604020202020204" pitchFamily="34" charset="0"/>
              <a:cs typeface="Arial" panose="020B0604020202020204" pitchFamily="34" charset="0"/>
            </a:endParaRPr>
          </a:p>
        </p:txBody>
      </p:sp>
      <p:sp>
        <p:nvSpPr>
          <p:cNvPr id="3" name="Tartalom helye 2">
            <a:extLst>
              <a:ext uri="{FF2B5EF4-FFF2-40B4-BE49-F238E27FC236}">
                <a16:creationId xmlns:a16="http://schemas.microsoft.com/office/drawing/2014/main" id="{00ECCD09-5A40-4DD8-BC2B-93F2F2973716}"/>
              </a:ext>
            </a:extLst>
          </p:cNvPr>
          <p:cNvSpPr>
            <a:spLocks noGrp="1"/>
          </p:cNvSpPr>
          <p:nvPr>
            <p:ph idx="1"/>
          </p:nvPr>
        </p:nvSpPr>
        <p:spPr/>
        <p:txBody>
          <a:bodyPr>
            <a:normAutofit/>
          </a:bodyPr>
          <a:lstStyle/>
          <a:p>
            <a:pPr marL="514350" indent="-514350">
              <a:lnSpc>
                <a:spcPct val="150000"/>
              </a:lnSpc>
              <a:buFont typeface="+mj-lt"/>
              <a:buAutoNum type="arabicPeriod"/>
            </a:pPr>
            <a:r>
              <a:rPr lang="lv-LV" sz="2800" dirty="0">
                <a:latin typeface="Arial" panose="020B0604020202020204" pitchFamily="34" charset="0"/>
                <a:cs typeface="Arial" panose="020B0604020202020204" pitchFamily="34" charset="0"/>
              </a:rPr>
              <a:t>B</a:t>
            </a:r>
            <a:r>
              <a:rPr lang="en-US" sz="2800" dirty="0" err="1" smtClean="0">
                <a:latin typeface="Arial" panose="020B0604020202020204" pitchFamily="34" charset="0"/>
                <a:cs typeface="Arial" panose="020B0604020202020204" pitchFamily="34" charset="0"/>
              </a:rPr>
              <a:t>enefits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local economic </a:t>
            </a:r>
            <a:r>
              <a:rPr lang="en-US" sz="2800" dirty="0" smtClean="0">
                <a:latin typeface="Arial" panose="020B0604020202020204" pitchFamily="34" charset="0"/>
                <a:cs typeface="Arial" panose="020B0604020202020204" pitchFamily="34" charset="0"/>
              </a:rPr>
              <a:t>development</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lv-LV" sz="2800" dirty="0">
                <a:latin typeface="Arial" panose="020B0604020202020204" pitchFamily="34" charset="0"/>
                <a:cs typeface="Arial" panose="020B0604020202020204" pitchFamily="34" charset="0"/>
              </a:rPr>
              <a:t>E</a:t>
            </a:r>
            <a:r>
              <a:rPr lang="en-US" sz="2800" dirty="0" err="1" smtClean="0">
                <a:latin typeface="Arial" panose="020B0604020202020204" pitchFamily="34" charset="0"/>
                <a:cs typeface="Arial" panose="020B0604020202020204" pitchFamily="34" charset="0"/>
              </a:rPr>
              <a:t>nsure</a:t>
            </a:r>
            <a:r>
              <a:rPr lang="lv-LV" sz="2800" dirty="0" smtClean="0">
                <a:latin typeface="Arial" panose="020B0604020202020204" pitchFamily="34" charset="0"/>
                <a:cs typeface="Arial" panose="020B0604020202020204" pitchFamily="34" charset="0"/>
              </a:rPr>
              <a:t>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benefits of the local community and </a:t>
            </a:r>
            <a:r>
              <a:rPr lang="en-US" sz="2800" dirty="0" smtClean="0">
                <a:latin typeface="Arial" panose="020B0604020202020204" pitchFamily="34" charset="0"/>
                <a:cs typeface="Arial" panose="020B0604020202020204" pitchFamily="34" charset="0"/>
              </a:rPr>
              <a:t>environment</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lv-LV" sz="2800" dirty="0" smtClean="0">
                <a:latin typeface="Arial" panose="020B0604020202020204" pitchFamily="34" charset="0"/>
                <a:cs typeface="Arial" panose="020B0604020202020204" pitchFamily="34" charset="0"/>
              </a:rPr>
              <a:t>Is </a:t>
            </a:r>
            <a:r>
              <a:rPr lang="en-US" sz="2800" dirty="0" smtClean="0">
                <a:latin typeface="Arial" panose="020B0604020202020204" pitchFamily="34" charset="0"/>
                <a:cs typeface="Arial" panose="020B0604020202020204" pitchFamily="34" charset="0"/>
              </a:rPr>
              <a:t>profitable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applicable</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lv-LV" sz="2800" dirty="0">
                <a:latin typeface="Arial" panose="020B0604020202020204" pitchFamily="34" charset="0"/>
                <a:cs typeface="Arial" panose="020B0604020202020204" pitchFamily="34" charset="0"/>
              </a:rPr>
              <a:t>B</a:t>
            </a:r>
            <a:r>
              <a:rPr lang="en-US" sz="2800" dirty="0" err="1" smtClean="0">
                <a:latin typeface="Arial" panose="020B0604020202020204" pitchFamily="34" charset="0"/>
                <a:cs typeface="Arial" panose="020B0604020202020204" pitchFamily="34" charset="0"/>
              </a:rPr>
              <a:t>ecomes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part of the local </a:t>
            </a:r>
            <a:r>
              <a:rPr lang="en-US" sz="2800" dirty="0" smtClean="0">
                <a:latin typeface="Arial" panose="020B0604020202020204" pitchFamily="34" charset="0"/>
                <a:cs typeface="Arial" panose="020B0604020202020204" pitchFamily="34" charset="0"/>
              </a:rPr>
              <a:t>culture</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lv-LV" sz="2800" dirty="0">
                <a:latin typeface="Arial" panose="020B0604020202020204" pitchFamily="34" charset="0"/>
                <a:cs typeface="Arial" panose="020B0604020202020204" pitchFamily="34" charset="0"/>
              </a:rPr>
              <a:t>R</a:t>
            </a:r>
            <a:r>
              <a:rPr lang="en-US" sz="2800" dirty="0" err="1" smtClean="0">
                <a:latin typeface="Arial" panose="020B0604020202020204" pitchFamily="34" charset="0"/>
                <a:cs typeface="Arial" panose="020B0604020202020204" pitchFamily="34" charset="0"/>
              </a:rPr>
              <a:t>einvests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in the local </a:t>
            </a:r>
            <a:r>
              <a:rPr lang="en-US" sz="2800" dirty="0" smtClean="0">
                <a:latin typeface="Arial" panose="020B0604020202020204" pitchFamily="34" charset="0"/>
                <a:cs typeface="Arial" panose="020B0604020202020204" pitchFamily="34" charset="0"/>
              </a:rPr>
              <a:t>region</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190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0AED6-7F19-496A-B74B-990E8623A535}"/>
              </a:ext>
            </a:extLst>
          </p:cNvPr>
          <p:cNvSpPr>
            <a:spLocks noGrp="1"/>
          </p:cNvSpPr>
          <p:nvPr>
            <p:ph type="title"/>
          </p:nvPr>
        </p:nvSpPr>
        <p:spPr>
          <a:xfrm>
            <a:off x="-129025" y="274638"/>
            <a:ext cx="8229600" cy="1143000"/>
          </a:xfrm>
        </p:spPr>
        <p:txBody>
          <a:bodyPr>
            <a:normAutofit/>
          </a:bodyPr>
          <a:lstStyle/>
          <a:p>
            <a:r>
              <a:rPr lang="hu-HU" b="1" dirty="0">
                <a:solidFill>
                  <a:srgbClr val="00B050"/>
                </a:solidFill>
                <a:latin typeface="Arial" panose="020B0604020202020204" pitchFamily="34" charset="0"/>
                <a:cs typeface="Arial" panose="020B0604020202020204" pitchFamily="34" charset="0"/>
              </a:rPr>
              <a:t>SUSTAINABLE TOURISM</a:t>
            </a:r>
            <a:endParaRPr lang="en-US" b="1" dirty="0">
              <a:solidFill>
                <a:srgbClr val="00B050"/>
              </a:solidFill>
              <a:latin typeface="Arial" panose="020B0604020202020204" pitchFamily="34" charset="0"/>
              <a:cs typeface="Arial" panose="020B0604020202020204" pitchFamily="34" charset="0"/>
            </a:endParaRPr>
          </a:p>
        </p:txBody>
      </p:sp>
      <p:sp>
        <p:nvSpPr>
          <p:cNvPr id="3" name="Tartalom helye 2">
            <a:extLst>
              <a:ext uri="{FF2B5EF4-FFF2-40B4-BE49-F238E27FC236}">
                <a16:creationId xmlns:a16="http://schemas.microsoft.com/office/drawing/2014/main" id="{506936F9-4EFE-4FCB-B82A-DBC0716B761D}"/>
              </a:ext>
            </a:extLst>
          </p:cNvPr>
          <p:cNvSpPr>
            <a:spLocks noGrp="1"/>
          </p:cNvSpPr>
          <p:nvPr>
            <p:ph idx="1"/>
          </p:nvPr>
        </p:nvSpPr>
        <p:spPr/>
        <p:txBody>
          <a:bodyPr/>
          <a:lstStyle/>
          <a:p>
            <a:pPr>
              <a:lnSpc>
                <a:spcPct val="150000"/>
              </a:lnSpc>
            </a:pPr>
            <a:r>
              <a:rPr lang="lv-LV" sz="2800" dirty="0">
                <a:latin typeface="Arial" panose="020B0604020202020204" pitchFamily="34" charset="0"/>
                <a:cs typeface="Arial" panose="020B0604020202020204" pitchFamily="34" charset="0"/>
              </a:rPr>
              <a:t>R</a:t>
            </a:r>
            <a:r>
              <a:rPr lang="en-US" sz="2800" dirty="0" smtClean="0">
                <a:latin typeface="Arial" panose="020B0604020202020204" pitchFamily="34" charset="0"/>
                <a:cs typeface="Arial" panose="020B0604020202020204" pitchFamily="34" charset="0"/>
              </a:rPr>
              <a:t>elated </a:t>
            </a:r>
            <a:r>
              <a:rPr lang="en-US" sz="2800" dirty="0">
                <a:latin typeface="Arial" panose="020B0604020202020204" pitchFamily="34" charset="0"/>
                <a:cs typeface="Arial" panose="020B0604020202020204" pitchFamily="34" charset="0"/>
              </a:rPr>
              <a:t>terms: </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ecotourism</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carrying capacity</a:t>
            </a:r>
          </a:p>
          <a:p>
            <a:pPr marL="0" indent="0">
              <a:buNone/>
            </a:pPr>
            <a:endParaRPr lang="en-US" dirty="0"/>
          </a:p>
        </p:txBody>
      </p:sp>
      <p:pic>
        <p:nvPicPr>
          <p:cNvPr id="4" name="Picture 4" descr="KÃ©ptalÃ¡lat a kÃ¶vetkezÅre: âsustainable tourismâ">
            <a:extLst>
              <a:ext uri="{FF2B5EF4-FFF2-40B4-BE49-F238E27FC236}">
                <a16:creationId xmlns:a16="http://schemas.microsoft.com/office/drawing/2014/main" id="{D24E4645-A4E5-4DDA-B9AF-B7CE61240C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131" y="3725839"/>
            <a:ext cx="5161327" cy="282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12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535EE9-D0A0-4A27-92EF-F123C710FC49}"/>
              </a:ext>
            </a:extLst>
          </p:cNvPr>
          <p:cNvSpPr>
            <a:spLocks noGrp="1"/>
          </p:cNvSpPr>
          <p:nvPr>
            <p:ph type="title"/>
          </p:nvPr>
        </p:nvSpPr>
        <p:spPr/>
        <p:txBody>
          <a:bodyPr>
            <a:normAutofit/>
          </a:bodyPr>
          <a:lstStyle/>
          <a:p>
            <a:r>
              <a:rPr lang="hu-HU" sz="4000" dirty="0">
                <a:solidFill>
                  <a:srgbClr val="00B050"/>
                </a:solidFill>
                <a:latin typeface="Arial" panose="020B0604020202020204" pitchFamily="34" charset="0"/>
                <a:cs typeface="Arial" panose="020B0604020202020204" pitchFamily="34" charset="0"/>
              </a:rPr>
              <a:t>ECOTOURISM</a:t>
            </a:r>
            <a:endParaRPr lang="en-US" sz="4000" dirty="0">
              <a:solidFill>
                <a:srgbClr val="00B050"/>
              </a:solidFill>
              <a:latin typeface="Arial" panose="020B0604020202020204" pitchFamily="34" charset="0"/>
              <a:cs typeface="Arial" panose="020B0604020202020204" pitchFamily="34" charset="0"/>
            </a:endParaRPr>
          </a:p>
        </p:txBody>
      </p:sp>
      <p:sp>
        <p:nvSpPr>
          <p:cNvPr id="3" name="Tartalom helye 2">
            <a:extLst>
              <a:ext uri="{FF2B5EF4-FFF2-40B4-BE49-F238E27FC236}">
                <a16:creationId xmlns:a16="http://schemas.microsoft.com/office/drawing/2014/main" id="{6E496F08-29F6-45C0-9C06-A255146BF9CF}"/>
              </a:ext>
            </a:extLst>
          </p:cNvPr>
          <p:cNvSpPr>
            <a:spLocks noGrp="1"/>
          </p:cNvSpPr>
          <p:nvPr>
            <p:ph idx="1"/>
          </p:nvPr>
        </p:nvSpPr>
        <p:spPr/>
        <p:txBody>
          <a:bodyPr/>
          <a:lstStyle/>
          <a:p>
            <a:pPr>
              <a:lnSpc>
                <a:spcPct val="150000"/>
              </a:lnSpc>
            </a:pPr>
            <a:r>
              <a:rPr lang="lv-LV" sz="2800" dirty="0">
                <a:latin typeface="Arial" panose="020B0604020202020204" pitchFamily="34" charset="0"/>
                <a:cs typeface="Arial" panose="020B0604020202020204" pitchFamily="34" charset="0"/>
              </a:rPr>
              <a:t>V</a:t>
            </a:r>
            <a:r>
              <a:rPr lang="en-US" sz="2800" dirty="0" err="1" smtClean="0">
                <a:latin typeface="Arial" panose="020B0604020202020204" pitchFamily="34" charset="0"/>
                <a:cs typeface="Arial" panose="020B0604020202020204" pitchFamily="34" charset="0"/>
              </a:rPr>
              <a:t>isiting</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natural areas with as low impact as </a:t>
            </a:r>
            <a:r>
              <a:rPr lang="en-US" sz="2800" dirty="0" smtClean="0">
                <a:latin typeface="Arial" panose="020B0604020202020204" pitchFamily="34" charset="0"/>
                <a:cs typeface="Arial" panose="020B0604020202020204" pitchFamily="34" charset="0"/>
              </a:rPr>
              <a:t>possible</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R</a:t>
            </a:r>
            <a:r>
              <a:rPr lang="en-US" sz="2800" dirty="0" err="1" smtClean="0">
                <a:latin typeface="Arial" panose="020B0604020202020204" pitchFamily="34" charset="0"/>
                <a:cs typeface="Arial" panose="020B0604020202020204" pitchFamily="34" charset="0"/>
              </a:rPr>
              <a:t>esponsible</a:t>
            </a:r>
            <a:r>
              <a:rPr lang="en-US" sz="2800" dirty="0" smtClean="0">
                <a:latin typeface="Arial" panose="020B0604020202020204" pitchFamily="34" charset="0"/>
                <a:cs typeface="Arial" panose="020B0604020202020204" pitchFamily="34" charset="0"/>
              </a:rPr>
              <a:t> travel</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C</a:t>
            </a:r>
            <a:r>
              <a:rPr lang="en-US" sz="2800" dirty="0" err="1" smtClean="0">
                <a:latin typeface="Arial" panose="020B0604020202020204" pitchFamily="34" charset="0"/>
                <a:cs typeface="Arial" panose="020B0604020202020204" pitchFamily="34" charset="0"/>
              </a:rPr>
              <a:t>onserve</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environment</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0" indent="0">
              <a:buNone/>
            </a:pPr>
            <a:endParaRPr lang="en-US" dirty="0"/>
          </a:p>
        </p:txBody>
      </p:sp>
      <p:pic>
        <p:nvPicPr>
          <p:cNvPr id="4" name="Picture 4" descr="KÃ©ptalÃ¡lat a kÃ¶vetkezÅre: âecotourismâ">
            <a:extLst>
              <a:ext uri="{FF2B5EF4-FFF2-40B4-BE49-F238E27FC236}">
                <a16:creationId xmlns:a16="http://schemas.microsoft.com/office/drawing/2014/main" id="{CEDB116C-C51D-414F-9152-7A2113A8A7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480" y="4735773"/>
            <a:ext cx="4626729" cy="1985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Ã©ptalÃ¡lat a kÃ¶vetkezÅre: âecotourismâ">
            <a:extLst>
              <a:ext uri="{FF2B5EF4-FFF2-40B4-BE49-F238E27FC236}">
                <a16:creationId xmlns:a16="http://schemas.microsoft.com/office/drawing/2014/main" id="{12BA6FC7-A3DC-44D9-9C5D-E021C3FDDB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7209" y="2535596"/>
            <a:ext cx="3666961" cy="220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217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F422398-6C71-496E-954F-452F948CC681}"/>
              </a:ext>
            </a:extLst>
          </p:cNvPr>
          <p:cNvSpPr>
            <a:spLocks noGrp="1"/>
          </p:cNvSpPr>
          <p:nvPr>
            <p:ph type="title"/>
          </p:nvPr>
        </p:nvSpPr>
        <p:spPr>
          <a:xfrm>
            <a:off x="251164" y="274638"/>
            <a:ext cx="8229600" cy="1143000"/>
          </a:xfrm>
        </p:spPr>
        <p:txBody>
          <a:bodyPr>
            <a:normAutofit/>
          </a:bodyPr>
          <a:lstStyle/>
          <a:p>
            <a:r>
              <a:rPr lang="hu-HU" b="1" dirty="0">
                <a:solidFill>
                  <a:srgbClr val="00B050"/>
                </a:solidFill>
                <a:latin typeface="Arial" panose="020B0604020202020204" pitchFamily="34" charset="0"/>
                <a:cs typeface="Arial" panose="020B0604020202020204" pitchFamily="34" charset="0"/>
              </a:rPr>
              <a:t>CARRYING CAPACITY</a:t>
            </a:r>
            <a:endParaRPr lang="en-US" b="1" dirty="0">
              <a:solidFill>
                <a:srgbClr val="00B050"/>
              </a:solidFill>
              <a:latin typeface="Arial" panose="020B0604020202020204" pitchFamily="34" charset="0"/>
              <a:cs typeface="Arial" panose="020B0604020202020204" pitchFamily="34" charset="0"/>
            </a:endParaRPr>
          </a:p>
        </p:txBody>
      </p:sp>
      <p:sp>
        <p:nvSpPr>
          <p:cNvPr id="3" name="Tartalom helye 2">
            <a:extLst>
              <a:ext uri="{FF2B5EF4-FFF2-40B4-BE49-F238E27FC236}">
                <a16:creationId xmlns:a16="http://schemas.microsoft.com/office/drawing/2014/main" id="{9116E4A2-2428-4B67-8604-77101E3139F8}"/>
              </a:ext>
            </a:extLst>
          </p:cNvPr>
          <p:cNvSpPr>
            <a:spLocks noGrp="1"/>
          </p:cNvSpPr>
          <p:nvPr>
            <p:ph idx="1"/>
          </p:nvPr>
        </p:nvSpPr>
        <p:spPr>
          <a:xfrm>
            <a:off x="457200" y="1417638"/>
            <a:ext cx="8229600" cy="4525963"/>
          </a:xfrm>
        </p:spPr>
        <p:txBody>
          <a:bodyPr>
            <a:normAutofit fontScale="77500" lnSpcReduction="20000"/>
          </a:bodyPr>
          <a:lstStyle/>
          <a:p>
            <a:pPr>
              <a:lnSpc>
                <a:spcPct val="150000"/>
              </a:lnSpc>
            </a:pPr>
            <a:r>
              <a:rPr lang="lv-LV" sz="3400" dirty="0">
                <a:latin typeface="Arial" panose="020B0604020202020204" pitchFamily="34" charset="0"/>
                <a:cs typeface="Arial" panose="020B0604020202020204" pitchFamily="34" charset="0"/>
              </a:rPr>
              <a:t>T</a:t>
            </a:r>
            <a:r>
              <a:rPr lang="en-US" sz="3400" dirty="0" smtClean="0">
                <a:latin typeface="Arial" panose="020B0604020202020204" pitchFamily="34" charset="0"/>
                <a:cs typeface="Arial" panose="020B0604020202020204" pitchFamily="34" charset="0"/>
              </a:rPr>
              <a:t>he </a:t>
            </a:r>
            <a:r>
              <a:rPr lang="en-US" sz="3400" dirty="0">
                <a:latin typeface="Arial" panose="020B0604020202020204" pitchFamily="34" charset="0"/>
                <a:cs typeface="Arial" panose="020B0604020202020204" pitchFamily="34" charset="0"/>
              </a:rPr>
              <a:t>amount of tourists an area can sustainably tolerate without major </a:t>
            </a:r>
            <a:r>
              <a:rPr lang="en-US" sz="3400" dirty="0" smtClean="0">
                <a:latin typeface="Arial" panose="020B0604020202020204" pitchFamily="34" charset="0"/>
                <a:cs typeface="Arial" panose="020B0604020202020204" pitchFamily="34" charset="0"/>
              </a:rPr>
              <a:t>damage</a:t>
            </a:r>
            <a:r>
              <a:rPr lang="lv-LV" sz="3400" dirty="0" smtClean="0">
                <a:latin typeface="Arial" panose="020B0604020202020204" pitchFamily="34" charset="0"/>
                <a:cs typeface="Arial" panose="020B0604020202020204" pitchFamily="34" charset="0"/>
              </a:rPr>
              <a:t>;</a:t>
            </a:r>
            <a:endParaRPr lang="en-US" sz="3400" dirty="0">
              <a:latin typeface="Arial" panose="020B0604020202020204" pitchFamily="34" charset="0"/>
              <a:cs typeface="Arial" panose="020B0604020202020204" pitchFamily="34" charset="0"/>
            </a:endParaRPr>
          </a:p>
          <a:p>
            <a:pPr>
              <a:lnSpc>
                <a:spcPct val="150000"/>
              </a:lnSpc>
            </a:pPr>
            <a:r>
              <a:rPr lang="lv-LV" sz="3400" dirty="0">
                <a:latin typeface="Arial" panose="020B0604020202020204" pitchFamily="34" charset="0"/>
                <a:cs typeface="Arial" panose="020B0604020202020204" pitchFamily="34" charset="0"/>
              </a:rPr>
              <a:t>S</a:t>
            </a:r>
            <a:r>
              <a:rPr lang="en-US" sz="3400" dirty="0" smtClean="0">
                <a:latin typeface="Arial" panose="020B0604020202020204" pitchFamily="34" charset="0"/>
                <a:cs typeface="Arial" panose="020B0604020202020204" pitchFamily="34" charset="0"/>
              </a:rPr>
              <a:t>et </a:t>
            </a:r>
            <a:r>
              <a:rPr lang="en-US" sz="3400" dirty="0">
                <a:latin typeface="Arial" panose="020B0604020202020204" pitchFamily="34" charset="0"/>
                <a:cs typeface="Arial" panose="020B0604020202020204" pitchFamily="34" charset="0"/>
              </a:rPr>
              <a:t>up in order to manage visitors in a protected </a:t>
            </a:r>
            <a:r>
              <a:rPr lang="en-US" sz="3400" dirty="0" smtClean="0">
                <a:latin typeface="Arial" panose="020B0604020202020204" pitchFamily="34" charset="0"/>
                <a:cs typeface="Arial" panose="020B0604020202020204" pitchFamily="34" charset="0"/>
              </a:rPr>
              <a:t>area</a:t>
            </a:r>
            <a:r>
              <a:rPr lang="lv-LV" sz="3400" dirty="0" smtClean="0">
                <a:latin typeface="Arial" panose="020B0604020202020204" pitchFamily="34" charset="0"/>
                <a:cs typeface="Arial" panose="020B0604020202020204" pitchFamily="34" charset="0"/>
              </a:rPr>
              <a:t>;</a:t>
            </a:r>
            <a:endParaRPr lang="en-US" sz="3400" dirty="0">
              <a:latin typeface="Arial" panose="020B0604020202020204" pitchFamily="34" charset="0"/>
              <a:cs typeface="Arial" panose="020B0604020202020204" pitchFamily="34" charset="0"/>
            </a:endParaRPr>
          </a:p>
          <a:p>
            <a:pPr>
              <a:lnSpc>
                <a:spcPct val="150000"/>
              </a:lnSpc>
            </a:pPr>
            <a:r>
              <a:rPr lang="lv-LV" sz="3400" dirty="0">
                <a:latin typeface="Arial" panose="020B0604020202020204" pitchFamily="34" charset="0"/>
                <a:cs typeface="Arial" panose="020B0604020202020204" pitchFamily="34" charset="0"/>
              </a:rPr>
              <a:t>D</a:t>
            </a:r>
            <a:r>
              <a:rPr lang="en-US" sz="3400" dirty="0" err="1" smtClean="0">
                <a:latin typeface="Arial" panose="020B0604020202020204" pitchFamily="34" charset="0"/>
                <a:cs typeface="Arial" panose="020B0604020202020204" pitchFamily="34" charset="0"/>
              </a:rPr>
              <a:t>ifferent</a:t>
            </a: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forms: physical, economic, </a:t>
            </a:r>
            <a:r>
              <a:rPr lang="hu-HU" sz="3400" dirty="0">
                <a:latin typeface="Arial" panose="020B0604020202020204" pitchFamily="34" charset="0"/>
                <a:cs typeface="Arial" panose="020B0604020202020204" pitchFamily="34" charset="0"/>
              </a:rPr>
              <a:t/>
            </a:r>
            <a:br>
              <a:rPr lang="hu-HU"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social, </a:t>
            </a:r>
            <a:r>
              <a:rPr lang="en-US" sz="3400" dirty="0" smtClean="0">
                <a:latin typeface="Arial" panose="020B0604020202020204" pitchFamily="34" charset="0"/>
                <a:cs typeface="Arial" panose="020B0604020202020204" pitchFamily="34" charset="0"/>
              </a:rPr>
              <a:t>biophysical</a:t>
            </a:r>
            <a:r>
              <a:rPr lang="lv-LV" sz="3400" dirty="0" smtClean="0">
                <a:latin typeface="Arial" panose="020B0604020202020204" pitchFamily="34" charset="0"/>
                <a:cs typeface="Arial" panose="020B0604020202020204" pitchFamily="34" charset="0"/>
              </a:rPr>
              <a:t>;</a:t>
            </a:r>
            <a:endParaRPr lang="en-US" sz="3400" dirty="0">
              <a:latin typeface="Arial" panose="020B0604020202020204" pitchFamily="34" charset="0"/>
              <a:cs typeface="Arial" panose="020B0604020202020204" pitchFamily="34" charset="0"/>
            </a:endParaRPr>
          </a:p>
          <a:p>
            <a:pPr>
              <a:lnSpc>
                <a:spcPct val="150000"/>
              </a:lnSpc>
            </a:pPr>
            <a:r>
              <a:rPr lang="lv-LV" sz="3400" dirty="0">
                <a:latin typeface="Arial" panose="020B0604020202020204" pitchFamily="34" charset="0"/>
                <a:cs typeface="Arial" panose="020B0604020202020204" pitchFamily="34" charset="0"/>
              </a:rPr>
              <a:t>D</a:t>
            </a:r>
            <a:r>
              <a:rPr lang="en-US" sz="3400" dirty="0" err="1" smtClean="0">
                <a:latin typeface="Arial" panose="020B0604020202020204" pitchFamily="34" charset="0"/>
                <a:cs typeface="Arial" panose="020B0604020202020204" pitchFamily="34" charset="0"/>
              </a:rPr>
              <a:t>ifficult</a:t>
            </a:r>
            <a:r>
              <a:rPr lang="en-US" sz="3400" dirty="0" smtClean="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to calculate the </a:t>
            </a:r>
            <a:r>
              <a:rPr lang="hu-HU" sz="3400" dirty="0">
                <a:latin typeface="Arial" panose="020B0604020202020204" pitchFamily="34" charset="0"/>
                <a:cs typeface="Arial" panose="020B0604020202020204" pitchFamily="34" charset="0"/>
              </a:rPr>
              <a:t/>
            </a:r>
            <a:br>
              <a:rPr lang="hu-HU" sz="3400" dirty="0">
                <a:latin typeface="Arial" panose="020B0604020202020204" pitchFamily="34" charset="0"/>
                <a:cs typeface="Arial" panose="020B0604020202020204" pitchFamily="34" charset="0"/>
              </a:rPr>
            </a:br>
            <a:r>
              <a:rPr lang="en-US" sz="3400" dirty="0" smtClean="0">
                <a:latin typeface="Arial" panose="020B0604020202020204" pitchFamily="34" charset="0"/>
                <a:cs typeface="Arial" panose="020B0604020202020204" pitchFamily="34" charset="0"/>
              </a:rPr>
              <a:t>numbers</a:t>
            </a:r>
            <a:r>
              <a:rPr lang="lv-LV" sz="3400" dirty="0" smtClean="0">
                <a:latin typeface="Arial" panose="020B0604020202020204" pitchFamily="34" charset="0"/>
                <a:cs typeface="Arial" panose="020B0604020202020204" pitchFamily="34" charset="0"/>
              </a:rPr>
              <a:t>.</a:t>
            </a:r>
            <a:endParaRPr lang="en-US" sz="3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KÃ©ptalÃ¡lat a kÃ¶vetkezÅre: âcarrying capacityâ">
            <a:extLst>
              <a:ext uri="{FF2B5EF4-FFF2-40B4-BE49-F238E27FC236}">
                <a16:creationId xmlns:a16="http://schemas.microsoft.com/office/drawing/2014/main" id="{7E125A59-1D5E-462A-AC91-E7BD427BD1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1247" y="4225737"/>
            <a:ext cx="4471589" cy="245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A2A779-24E2-46A7-9E07-2D7D472237CA}"/>
              </a:ext>
            </a:extLst>
          </p:cNvPr>
          <p:cNvSpPr>
            <a:spLocks noGrp="1"/>
          </p:cNvSpPr>
          <p:nvPr>
            <p:ph type="title"/>
          </p:nvPr>
        </p:nvSpPr>
        <p:spPr/>
        <p:txBody>
          <a:bodyPr>
            <a:normAutofit/>
          </a:bodyPr>
          <a:lstStyle/>
          <a:p>
            <a:r>
              <a:rPr lang="hu-HU" b="1" dirty="0">
                <a:solidFill>
                  <a:srgbClr val="00B050"/>
                </a:solidFill>
                <a:latin typeface="Arial" panose="020B0604020202020204" pitchFamily="34" charset="0"/>
                <a:cs typeface="Arial" panose="020B0604020202020204" pitchFamily="34" charset="0"/>
              </a:rPr>
              <a:t>FORMS</a:t>
            </a:r>
            <a:endParaRPr lang="en-US" b="1" dirty="0">
              <a:solidFill>
                <a:srgbClr val="00B050"/>
              </a:solidFill>
              <a:latin typeface="Arial" panose="020B0604020202020204" pitchFamily="34" charset="0"/>
              <a:cs typeface="Arial" panose="020B0604020202020204" pitchFamily="34" charset="0"/>
            </a:endParaRPr>
          </a:p>
        </p:txBody>
      </p:sp>
      <p:sp>
        <p:nvSpPr>
          <p:cNvPr id="3" name="Tartalom helye 2">
            <a:extLst>
              <a:ext uri="{FF2B5EF4-FFF2-40B4-BE49-F238E27FC236}">
                <a16:creationId xmlns:a16="http://schemas.microsoft.com/office/drawing/2014/main" id="{DD156018-AA19-4B98-A779-8B5317B7CF72}"/>
              </a:ext>
            </a:extLst>
          </p:cNvPr>
          <p:cNvSpPr>
            <a:spLocks noGrp="1"/>
          </p:cNvSpPr>
          <p:nvPr>
            <p:ph idx="1"/>
          </p:nvPr>
        </p:nvSpPr>
        <p:spPr/>
        <p:txBody>
          <a:bodyPr>
            <a:normAutofit fontScale="92500"/>
          </a:bodyPr>
          <a:lstStyle/>
          <a:p>
            <a:pPr>
              <a:lnSpc>
                <a:spcPct val="150000"/>
              </a:lnSpc>
            </a:pPr>
            <a:r>
              <a:rPr lang="lv-LV" sz="2800" b="1" dirty="0">
                <a:solidFill>
                  <a:srgbClr val="00B050"/>
                </a:solidFill>
                <a:latin typeface="Arial" panose="020B0604020202020204" pitchFamily="34" charset="0"/>
                <a:cs typeface="Arial" panose="020B0604020202020204" pitchFamily="34" charset="0"/>
              </a:rPr>
              <a:t>P</a:t>
            </a:r>
            <a:r>
              <a:rPr lang="en-US" sz="2800" b="1" dirty="0" err="1" smtClean="0">
                <a:solidFill>
                  <a:srgbClr val="00B050"/>
                </a:solidFill>
                <a:latin typeface="Arial" panose="020B0604020202020204" pitchFamily="34" charset="0"/>
                <a:cs typeface="Arial" panose="020B0604020202020204" pitchFamily="34" charset="0"/>
              </a:rPr>
              <a:t>hysical</a:t>
            </a:r>
            <a:r>
              <a:rPr lang="en-US" sz="2800" b="1" dirty="0">
                <a:solidFill>
                  <a:srgbClr val="00B050"/>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the max. number of people an area is able to support – 1 </a:t>
            </a:r>
            <a:r>
              <a:rPr lang="en-US" sz="2800" dirty="0" smtClean="0">
                <a:latin typeface="Arial" panose="020B0604020202020204" pitchFamily="34" charset="0"/>
                <a:cs typeface="Arial" panose="020B0604020202020204" pitchFamily="34" charset="0"/>
              </a:rPr>
              <a:t>meter/person</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b="1" dirty="0">
                <a:solidFill>
                  <a:srgbClr val="00B050"/>
                </a:solidFill>
                <a:latin typeface="Arial" panose="020B0604020202020204" pitchFamily="34" charset="0"/>
                <a:cs typeface="Arial" panose="020B0604020202020204" pitchFamily="34" charset="0"/>
              </a:rPr>
              <a:t>E</a:t>
            </a:r>
            <a:r>
              <a:rPr lang="en-US" sz="2800" b="1" dirty="0" err="1" smtClean="0">
                <a:solidFill>
                  <a:srgbClr val="00B050"/>
                </a:solidFill>
                <a:latin typeface="Arial" panose="020B0604020202020204" pitchFamily="34" charset="0"/>
                <a:cs typeface="Arial" panose="020B0604020202020204" pitchFamily="34" charset="0"/>
              </a:rPr>
              <a:t>conomic</a:t>
            </a:r>
            <a:r>
              <a:rPr lang="en-US" sz="2800" b="1" dirty="0">
                <a:solidFill>
                  <a:srgbClr val="00B050"/>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 destination is able to accommodate tourist </a:t>
            </a:r>
            <a:r>
              <a:rPr lang="en-US" sz="2800" dirty="0" smtClean="0">
                <a:latin typeface="Arial" panose="020B0604020202020204" pitchFamily="34" charset="0"/>
                <a:cs typeface="Arial" panose="020B0604020202020204" pitchFamily="34" charset="0"/>
              </a:rPr>
              <a:t>functions</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b="1" dirty="0">
                <a:solidFill>
                  <a:srgbClr val="00B050"/>
                </a:solidFill>
                <a:latin typeface="Arial" panose="020B0604020202020204" pitchFamily="34" charset="0"/>
                <a:cs typeface="Arial" panose="020B0604020202020204" pitchFamily="34" charset="0"/>
              </a:rPr>
              <a:t>S</a:t>
            </a:r>
            <a:r>
              <a:rPr lang="en-US" sz="2800" b="1" dirty="0" err="1" smtClean="0">
                <a:solidFill>
                  <a:srgbClr val="00B050"/>
                </a:solidFill>
                <a:latin typeface="Arial" panose="020B0604020202020204" pitchFamily="34" charset="0"/>
                <a:cs typeface="Arial" panose="020B0604020202020204" pitchFamily="34" charset="0"/>
              </a:rPr>
              <a:t>ocial</a:t>
            </a:r>
            <a:r>
              <a:rPr lang="en-US" sz="2800" b="1" dirty="0">
                <a:solidFill>
                  <a:srgbClr val="00B050"/>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reduced local </a:t>
            </a:r>
            <a:r>
              <a:rPr lang="en-US" sz="2800" dirty="0" smtClean="0">
                <a:latin typeface="Arial" panose="020B0604020202020204" pitchFamily="34" charset="0"/>
                <a:cs typeface="Arial" panose="020B0604020202020204" pitchFamily="34" charset="0"/>
              </a:rPr>
              <a:t>tolerance</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b="1" dirty="0">
                <a:solidFill>
                  <a:srgbClr val="00B050"/>
                </a:solidFill>
                <a:latin typeface="Arial" panose="020B0604020202020204" pitchFamily="34" charset="0"/>
                <a:cs typeface="Arial" panose="020B0604020202020204" pitchFamily="34" charset="0"/>
              </a:rPr>
              <a:t>B</a:t>
            </a:r>
            <a:r>
              <a:rPr lang="en-US" sz="2800" b="1" dirty="0" err="1" smtClean="0">
                <a:solidFill>
                  <a:srgbClr val="00B050"/>
                </a:solidFill>
                <a:latin typeface="Arial" panose="020B0604020202020204" pitchFamily="34" charset="0"/>
                <a:cs typeface="Arial" panose="020B0604020202020204" pitchFamily="34" charset="0"/>
              </a:rPr>
              <a:t>iophysical</a:t>
            </a:r>
            <a:r>
              <a:rPr lang="en-US" sz="2800" b="1" dirty="0">
                <a:solidFill>
                  <a:srgbClr val="00B050"/>
                </a:solidFill>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the extent to which the natural environment is able to tolerate </a:t>
            </a:r>
            <a:r>
              <a:rPr lang="en-US" sz="2800" dirty="0" smtClean="0">
                <a:latin typeface="Arial" panose="020B0604020202020204" pitchFamily="34" charset="0"/>
                <a:cs typeface="Arial" panose="020B0604020202020204" pitchFamily="34" charset="0"/>
              </a:rPr>
              <a:t>it</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617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Ã©ptalÃ¡lat a kÃ¶vetkezÅre: âsustainable tourismâ">
            <a:extLst>
              <a:ext uri="{FF2B5EF4-FFF2-40B4-BE49-F238E27FC236}">
                <a16:creationId xmlns:a16="http://schemas.microsoft.com/office/drawing/2014/main" id="{949247F6-747E-4BE2-AD76-842A1F031E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67" y="1119116"/>
            <a:ext cx="8563378" cy="555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068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92604709-9D6B-405A-BC04-99FF2CF50249}"/>
              </a:ext>
            </a:extLst>
          </p:cNvPr>
          <p:cNvSpPr/>
          <p:nvPr/>
        </p:nvSpPr>
        <p:spPr>
          <a:xfrm>
            <a:off x="2319915" y="865578"/>
            <a:ext cx="4449375" cy="1015663"/>
          </a:xfrm>
          <a:prstGeom prst="rect">
            <a:avLst/>
          </a:prstGeom>
          <a:noFill/>
        </p:spPr>
        <p:txBody>
          <a:bodyPr wrap="square" lIns="91440" tIns="45720" rIns="91440" bIns="45720">
            <a:spAutoFit/>
          </a:bodyPr>
          <a:lstStyle/>
          <a:p>
            <a:pPr algn="ctr"/>
            <a:r>
              <a:rPr lang="hu-HU"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...BUT HOW</a:t>
            </a:r>
          </a:p>
        </p:txBody>
      </p:sp>
      <p:pic>
        <p:nvPicPr>
          <p:cNvPr id="3" name="Picture 2" descr="KÃ©ptalÃ¡lat a kÃ¶vetkezÅre: âquestion mark transparentâ">
            <a:extLst>
              <a:ext uri="{FF2B5EF4-FFF2-40B4-BE49-F238E27FC236}">
                <a16:creationId xmlns:a16="http://schemas.microsoft.com/office/drawing/2014/main" id="{2A430917-6363-4FEE-B308-30B7561CE9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8555" y="1503479"/>
            <a:ext cx="4979504" cy="497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30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FE3D9E-819D-4CB8-B9DF-C08E781FC1E5}"/>
              </a:ext>
            </a:extLst>
          </p:cNvPr>
          <p:cNvSpPr>
            <a:spLocks noGrp="1"/>
          </p:cNvSpPr>
          <p:nvPr>
            <p:ph idx="1"/>
          </p:nvPr>
        </p:nvSpPr>
        <p:spPr>
          <a:xfrm>
            <a:off x="457200" y="1044778"/>
            <a:ext cx="8229600" cy="4525963"/>
          </a:xfrm>
        </p:spPr>
        <p:txBody>
          <a:bodyPr>
            <a:normAutofit/>
          </a:bodyPr>
          <a:lstStyle/>
          <a:p>
            <a:pPr marL="0" indent="0" algn="ctr">
              <a:buNone/>
            </a:pPr>
            <a:r>
              <a:rPr lang="en-US" sz="4000" dirty="0" smtClean="0">
                <a:latin typeface="Arial" panose="020B0604020202020204" pitchFamily="34" charset="0"/>
                <a:cs typeface="Arial" panose="020B0604020202020204" pitchFamily="34" charset="0"/>
              </a:rPr>
              <a:t>As </a:t>
            </a:r>
            <a:r>
              <a:rPr lang="en-US" sz="4000" u="sng" dirty="0" smtClean="0">
                <a:latin typeface="Arial" panose="020B0604020202020204" pitchFamily="34" charset="0"/>
                <a:cs typeface="Arial" panose="020B0604020202020204" pitchFamily="34" charset="0"/>
              </a:rPr>
              <a:t>a tourist</a:t>
            </a:r>
            <a:r>
              <a:rPr lang="en-US" sz="4000" dirty="0" smtClean="0">
                <a:latin typeface="Arial" panose="020B0604020202020204" pitchFamily="34" charset="0"/>
                <a:cs typeface="Arial" panose="020B0604020202020204" pitchFamily="34" charset="0"/>
              </a:rPr>
              <a:t> how </a:t>
            </a:r>
            <a:r>
              <a:rPr lang="en-US" sz="4000" dirty="0">
                <a:latin typeface="Arial" panose="020B0604020202020204" pitchFamily="34" charset="0"/>
                <a:cs typeface="Arial" panose="020B0604020202020204" pitchFamily="34" charset="0"/>
              </a:rPr>
              <a:t>can you make sure</a:t>
            </a:r>
            <a:r>
              <a:rPr lang="en-US" sz="4000" dirty="0" smtClean="0">
                <a:latin typeface="Arial" panose="020B0604020202020204" pitchFamily="34" charset="0"/>
                <a:cs typeface="Arial" panose="020B0604020202020204" pitchFamily="34" charset="0"/>
              </a:rPr>
              <a:t>:</a:t>
            </a:r>
          </a:p>
          <a:p>
            <a:pPr algn="ctr"/>
            <a:r>
              <a:rPr lang="en-US" sz="4000" dirty="0" smtClean="0">
                <a:latin typeface="Arial" panose="020B0604020202020204" pitchFamily="34" charset="0"/>
                <a:cs typeface="Arial" panose="020B0604020202020204" pitchFamily="34" charset="0"/>
              </a:rPr>
              <a:t>you </a:t>
            </a:r>
            <a:r>
              <a:rPr lang="en-US" sz="4000" dirty="0">
                <a:latin typeface="Arial" panose="020B0604020202020204" pitchFamily="34" charset="0"/>
                <a:cs typeface="Arial" panose="020B0604020202020204" pitchFamily="34" charset="0"/>
              </a:rPr>
              <a:t>have </a:t>
            </a:r>
            <a:r>
              <a:rPr lang="en-US" sz="4000" dirty="0" smtClean="0">
                <a:latin typeface="Arial" panose="020B0604020202020204" pitchFamily="34" charset="0"/>
                <a:cs typeface="Arial" panose="020B0604020202020204" pitchFamily="34" charset="0"/>
              </a:rPr>
              <a:t>a positive </a:t>
            </a:r>
            <a:r>
              <a:rPr lang="en-US" sz="4000" dirty="0">
                <a:latin typeface="Arial" panose="020B0604020202020204" pitchFamily="34" charset="0"/>
                <a:cs typeface="Arial" panose="020B0604020202020204" pitchFamily="34" charset="0"/>
              </a:rPr>
              <a:t>impact</a:t>
            </a:r>
          </a:p>
          <a:p>
            <a:pPr marL="0" indent="0" algn="ctr">
              <a:buNone/>
            </a:pPr>
            <a:r>
              <a:rPr lang="en-US" sz="4000" dirty="0">
                <a:latin typeface="Arial" panose="020B0604020202020204" pitchFamily="34" charset="0"/>
                <a:cs typeface="Arial" panose="020B0604020202020204" pitchFamily="34" charset="0"/>
              </a:rPr>
              <a:t>on the local environment AND </a:t>
            </a:r>
            <a:r>
              <a:rPr lang="en-US" sz="4000" dirty="0" smtClean="0">
                <a:latin typeface="Arial" panose="020B0604020202020204" pitchFamily="34" charset="0"/>
                <a:cs typeface="Arial" panose="020B0604020202020204" pitchFamily="34" charset="0"/>
              </a:rPr>
              <a:t>community you visit?</a:t>
            </a:r>
            <a:endParaRPr lang="en-US" sz="4000" dirty="0">
              <a:latin typeface="Arial" panose="020B0604020202020204" pitchFamily="34" charset="0"/>
              <a:cs typeface="Arial" panose="020B0604020202020204" pitchFamily="34" charset="0"/>
            </a:endParaRPr>
          </a:p>
        </p:txBody>
      </p:sp>
      <p:pic>
        <p:nvPicPr>
          <p:cNvPr id="1026" name="Picture 2" descr="KÃ©ptalÃ¡lat a kÃ¶vetkezÅre: âclock transparentâ">
            <a:extLst>
              <a:ext uri="{FF2B5EF4-FFF2-40B4-BE49-F238E27FC236}">
                <a16:creationId xmlns:a16="http://schemas.microsoft.com/office/drawing/2014/main" id="{5D873D57-5801-49E4-9648-4CE961A2AA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29" y="4628270"/>
            <a:ext cx="1906172" cy="1906172"/>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D4477DCC-6896-4433-B4D2-D40003F87807}"/>
              </a:ext>
            </a:extLst>
          </p:cNvPr>
          <p:cNvSpPr/>
          <p:nvPr/>
        </p:nvSpPr>
        <p:spPr>
          <a:xfrm>
            <a:off x="3081047" y="5161729"/>
            <a:ext cx="2981906"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3 mins</a:t>
            </a:r>
          </a:p>
        </p:txBody>
      </p:sp>
    </p:spTree>
    <p:extLst>
      <p:ext uri="{BB962C8B-B14F-4D97-AF65-F5344CB8AC3E}">
        <p14:creationId xmlns:p14="http://schemas.microsoft.com/office/powerpoint/2010/main" val="2075020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GB" dirty="0"/>
              <a:t>"A sustainable future is one in which a healthy environment, economic prosperity and social justice are pursued </a:t>
            </a:r>
            <a:r>
              <a:rPr lang="en-GB" b="1" dirty="0"/>
              <a:t>simultaneously</a:t>
            </a:r>
            <a:r>
              <a:rPr lang="en-GB" dirty="0"/>
              <a:t> to ensure the well-being and quality of life of </a:t>
            </a:r>
            <a:r>
              <a:rPr lang="en-GB" b="1" dirty="0"/>
              <a:t>present and future</a:t>
            </a:r>
            <a:r>
              <a:rPr lang="en-GB" dirty="0"/>
              <a:t> generations. </a:t>
            </a:r>
            <a:r>
              <a:rPr lang="en-GB" b="1" dirty="0"/>
              <a:t>Education</a:t>
            </a:r>
            <a:r>
              <a:rPr lang="en-GB" dirty="0"/>
              <a:t> is crucial to attaining that future." </a:t>
            </a:r>
            <a:endParaRPr lang="lv-LV" dirty="0" smtClean="0"/>
          </a:p>
          <a:p>
            <a:pPr marL="0" indent="0">
              <a:buNone/>
            </a:pPr>
            <a:r>
              <a:rPr lang="en-GB" sz="2000" dirty="0" smtClean="0"/>
              <a:t>[Learning </a:t>
            </a:r>
            <a:r>
              <a:rPr lang="en-GB" sz="2000" dirty="0"/>
              <a:t>for a Sustainable Future - Teacher </a:t>
            </a:r>
            <a:r>
              <a:rPr lang="en-GB" sz="2000" dirty="0" smtClean="0"/>
              <a:t>Centre]</a:t>
            </a:r>
            <a:endParaRPr lang="en-US" sz="2000" dirty="0"/>
          </a:p>
        </p:txBody>
      </p:sp>
    </p:spTree>
    <p:extLst>
      <p:ext uri="{BB962C8B-B14F-4D97-AF65-F5344CB8AC3E}">
        <p14:creationId xmlns:p14="http://schemas.microsoft.com/office/powerpoint/2010/main" val="919852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597B560-F6FA-4424-9DF2-79F0C0ECF4EB}"/>
              </a:ext>
            </a:extLst>
          </p:cNvPr>
          <p:cNvSpPr>
            <a:spLocks noGrp="1"/>
          </p:cNvSpPr>
          <p:nvPr>
            <p:ph type="title"/>
          </p:nvPr>
        </p:nvSpPr>
        <p:spPr>
          <a:xfrm>
            <a:off x="0" y="288705"/>
            <a:ext cx="8229600" cy="1143000"/>
          </a:xfrm>
        </p:spPr>
        <p:txBody>
          <a:bodyPr>
            <a:normAutofit/>
          </a:bodyPr>
          <a:lstStyle/>
          <a:p>
            <a:r>
              <a:rPr lang="hu-HU" b="1" dirty="0">
                <a:solidFill>
                  <a:srgbClr val="00B050"/>
                </a:solidFill>
                <a:latin typeface="Arial" panose="020B0604020202020204" pitchFamily="34" charset="0"/>
                <a:cs typeface="Arial" panose="020B0604020202020204" pitchFamily="34" charset="0"/>
              </a:rPr>
              <a:t>POSSIBLE SOLUTIONS</a:t>
            </a:r>
            <a:endParaRPr lang="en-US" b="1" dirty="0">
              <a:solidFill>
                <a:srgbClr val="00B050"/>
              </a:solidFill>
              <a:latin typeface="Arial" panose="020B0604020202020204" pitchFamily="34" charset="0"/>
              <a:cs typeface="Arial" panose="020B0604020202020204" pitchFamily="34" charset="0"/>
            </a:endParaRPr>
          </a:p>
        </p:txBody>
      </p:sp>
      <p:sp>
        <p:nvSpPr>
          <p:cNvPr id="3" name="Tartalom helye 2">
            <a:extLst>
              <a:ext uri="{FF2B5EF4-FFF2-40B4-BE49-F238E27FC236}">
                <a16:creationId xmlns:a16="http://schemas.microsoft.com/office/drawing/2014/main" id="{87F26C5D-2321-4EA9-A08B-34A33F32531A}"/>
              </a:ext>
            </a:extLst>
          </p:cNvPr>
          <p:cNvSpPr>
            <a:spLocks noGrp="1"/>
          </p:cNvSpPr>
          <p:nvPr>
            <p:ph idx="1"/>
          </p:nvPr>
        </p:nvSpPr>
        <p:spPr/>
        <p:txBody>
          <a:bodyPr>
            <a:normAutofit/>
          </a:bodyPr>
          <a:lstStyle/>
          <a:p>
            <a:pPr>
              <a:lnSpc>
                <a:spcPct val="150000"/>
              </a:lnSpc>
            </a:pPr>
            <a:r>
              <a:rPr lang="lv-LV" sz="2800" dirty="0">
                <a:latin typeface="Arial" panose="020B0604020202020204" pitchFamily="34" charset="0"/>
                <a:cs typeface="Arial" panose="020B0604020202020204" pitchFamily="34" charset="0"/>
              </a:rPr>
              <a:t>G</a:t>
            </a:r>
            <a:r>
              <a:rPr lang="en-US" sz="2800" dirty="0" err="1" smtClean="0">
                <a:latin typeface="Arial" panose="020B0604020202020204" pitchFamily="34" charset="0"/>
                <a:cs typeface="Arial" panose="020B0604020202020204" pitchFamily="34" charset="0"/>
              </a:rPr>
              <a:t>ather</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information about the place before </a:t>
            </a:r>
            <a:r>
              <a:rPr lang="en-US" sz="2800" dirty="0" smtClean="0">
                <a:latin typeface="Arial" panose="020B0604020202020204" pitchFamily="34" charset="0"/>
                <a:cs typeface="Arial" panose="020B0604020202020204" pitchFamily="34" charset="0"/>
              </a:rPr>
              <a:t>leaving</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R</a:t>
            </a:r>
            <a:r>
              <a:rPr lang="en-US" sz="2800" dirty="0" err="1" smtClean="0">
                <a:latin typeface="Arial" panose="020B0604020202020204" pitchFamily="34" charset="0"/>
                <a:cs typeface="Arial" panose="020B0604020202020204" pitchFamily="34" charset="0"/>
              </a:rPr>
              <a:t>espect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locals and their </a:t>
            </a:r>
            <a:r>
              <a:rPr lang="en-US" sz="2800" dirty="0" smtClean="0">
                <a:latin typeface="Arial" panose="020B0604020202020204" pitchFamily="34" charset="0"/>
                <a:cs typeface="Arial" panose="020B0604020202020204" pitchFamily="34" charset="0"/>
              </a:rPr>
              <a:t>culture</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S</a:t>
            </a:r>
            <a:r>
              <a:rPr lang="en-US" sz="2800" dirty="0" err="1" smtClean="0">
                <a:latin typeface="Arial" panose="020B0604020202020204" pitchFamily="34" charset="0"/>
                <a:cs typeface="Arial" panose="020B0604020202020204" pitchFamily="34" charset="0"/>
              </a:rPr>
              <a:t>upport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local businesses, order local </a:t>
            </a:r>
            <a:r>
              <a:rPr lang="en-US" sz="2800" dirty="0" smtClean="0">
                <a:latin typeface="Arial" panose="020B0604020202020204" pitchFamily="34" charset="0"/>
                <a:cs typeface="Arial" panose="020B0604020202020204" pitchFamily="34" charset="0"/>
              </a:rPr>
              <a:t>food</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C</a:t>
            </a:r>
            <a:r>
              <a:rPr lang="en-US" sz="2800" dirty="0" err="1" smtClean="0">
                <a:latin typeface="Arial" panose="020B0604020202020204" pitchFamily="34" charset="0"/>
                <a:cs typeface="Arial" panose="020B0604020202020204" pitchFamily="34" charset="0"/>
              </a:rPr>
              <a:t>onserve</a:t>
            </a:r>
            <a:r>
              <a:rPr lang="en-US" sz="2800" dirty="0" smtClean="0">
                <a:latin typeface="Arial" panose="020B0604020202020204" pitchFamily="34" charset="0"/>
                <a:cs typeface="Arial" panose="020B0604020202020204" pitchFamily="34" charset="0"/>
              </a:rPr>
              <a:t> resources</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T</a:t>
            </a:r>
            <a:r>
              <a:rPr lang="en-US" sz="2800" dirty="0" err="1" smtClean="0">
                <a:latin typeface="Arial" panose="020B0604020202020204" pitchFamily="34" charset="0"/>
                <a:cs typeface="Arial" panose="020B0604020202020204" pitchFamily="34" charset="0"/>
              </a:rPr>
              <a:t>hink</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about transportation </a:t>
            </a:r>
            <a:r>
              <a:rPr lang="en-US" sz="2800" dirty="0" smtClean="0">
                <a:latin typeface="Arial" panose="020B0604020202020204" pitchFamily="34" charset="0"/>
                <a:cs typeface="Arial" panose="020B0604020202020204" pitchFamily="34" charset="0"/>
              </a:rPr>
              <a:t>possibilities</a:t>
            </a:r>
            <a:r>
              <a:rPr lang="lv-LV"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4" name="Picture 4" descr="KÃ©ptalÃ¡lat a kÃ¶vetkezÅre: âlight bulb transparentâ">
            <a:extLst>
              <a:ext uri="{FF2B5EF4-FFF2-40B4-BE49-F238E27FC236}">
                <a16:creationId xmlns:a16="http://schemas.microsoft.com/office/drawing/2014/main" id="{59138E89-925A-449F-B4C3-7A659DB7D8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529" y="2116625"/>
            <a:ext cx="2282326" cy="269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26D6B5-1FE0-4AB3-8A0C-073FB2C3B311}"/>
              </a:ext>
            </a:extLst>
          </p:cNvPr>
          <p:cNvSpPr>
            <a:spLocks noGrp="1"/>
          </p:cNvSpPr>
          <p:nvPr>
            <p:ph type="title"/>
          </p:nvPr>
        </p:nvSpPr>
        <p:spPr>
          <a:xfrm>
            <a:off x="137423" y="311426"/>
            <a:ext cx="8229600" cy="1143000"/>
          </a:xfrm>
        </p:spPr>
        <p:txBody>
          <a:bodyPr>
            <a:normAutofit/>
          </a:bodyPr>
          <a:lstStyle/>
          <a:p>
            <a:r>
              <a:rPr lang="hu-HU" b="1" dirty="0">
                <a:solidFill>
                  <a:srgbClr val="00B050"/>
                </a:solidFill>
                <a:latin typeface="Arial" panose="020B0604020202020204" pitchFamily="34" charset="0"/>
                <a:cs typeface="Arial" panose="020B0604020202020204" pitchFamily="34" charset="0"/>
              </a:rPr>
              <a:t>POSSIBLE SOLUTIONS</a:t>
            </a:r>
            <a:endParaRPr lang="en-US" b="1" dirty="0">
              <a:solidFill>
                <a:srgbClr val="00B050"/>
              </a:solidFill>
              <a:latin typeface="Arial" panose="020B0604020202020204" pitchFamily="34" charset="0"/>
              <a:cs typeface="Arial" panose="020B0604020202020204" pitchFamily="34" charset="0"/>
            </a:endParaRPr>
          </a:p>
        </p:txBody>
      </p:sp>
      <p:sp>
        <p:nvSpPr>
          <p:cNvPr id="3" name="Tartalom helye 2">
            <a:extLst>
              <a:ext uri="{FF2B5EF4-FFF2-40B4-BE49-F238E27FC236}">
                <a16:creationId xmlns:a16="http://schemas.microsoft.com/office/drawing/2014/main" id="{10E7BC9B-D69B-4FCD-8945-42F44CC34490}"/>
              </a:ext>
            </a:extLst>
          </p:cNvPr>
          <p:cNvSpPr>
            <a:spLocks noGrp="1"/>
          </p:cNvSpPr>
          <p:nvPr>
            <p:ph idx="1"/>
          </p:nvPr>
        </p:nvSpPr>
        <p:spPr/>
        <p:txBody>
          <a:bodyPr>
            <a:normAutofit/>
          </a:bodyPr>
          <a:lstStyle/>
          <a:p>
            <a:pPr>
              <a:lnSpc>
                <a:spcPct val="150000"/>
              </a:lnSpc>
            </a:pPr>
            <a:r>
              <a:rPr lang="lv-LV" sz="2800" dirty="0">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e </a:t>
            </a:r>
            <a:r>
              <a:rPr lang="en-US" sz="2800" dirty="0">
                <a:latin typeface="Arial" panose="020B0604020202020204" pitchFamily="34" charset="0"/>
                <a:cs typeface="Arial" panose="020B0604020202020204" pitchFamily="34" charset="0"/>
              </a:rPr>
              <a:t>considerate of the communities you </a:t>
            </a:r>
            <a:r>
              <a:rPr lang="en-US" sz="2800" dirty="0" smtClean="0">
                <a:latin typeface="Arial" panose="020B0604020202020204" pitchFamily="34" charset="0"/>
                <a:cs typeface="Arial" panose="020B0604020202020204" pitchFamily="34" charset="0"/>
              </a:rPr>
              <a:t>visit</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A</a:t>
            </a:r>
            <a:r>
              <a:rPr lang="en-US" sz="2800" dirty="0" err="1" smtClean="0">
                <a:latin typeface="Arial" panose="020B0604020202020204" pitchFamily="34" charset="0"/>
                <a:cs typeface="Arial" panose="020B0604020202020204" pitchFamily="34" charset="0"/>
              </a:rPr>
              <a:t>lways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ask before taking </a:t>
            </a:r>
            <a:r>
              <a:rPr lang="en-US" sz="2800" dirty="0" smtClean="0">
                <a:latin typeface="Arial" panose="020B0604020202020204" pitchFamily="34" charset="0"/>
                <a:cs typeface="Arial" panose="020B0604020202020204" pitchFamily="34" charset="0"/>
              </a:rPr>
              <a:t>photographs</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D</a:t>
            </a:r>
            <a:r>
              <a:rPr lang="en-US" sz="2800" dirty="0" err="1" smtClean="0">
                <a:latin typeface="Arial" panose="020B0604020202020204" pitchFamily="34" charset="0"/>
                <a:cs typeface="Arial" panose="020B0604020202020204" pitchFamily="34" charset="0"/>
              </a:rPr>
              <a:t>ress</a:t>
            </a:r>
            <a:r>
              <a:rPr lang="en-US" sz="2800" dirty="0" smtClean="0">
                <a:latin typeface="Arial" panose="020B0604020202020204" pitchFamily="34" charset="0"/>
                <a:cs typeface="Arial" panose="020B0604020202020204" pitchFamily="34" charset="0"/>
              </a:rPr>
              <a:t> </a:t>
            </a:r>
            <a:r>
              <a:rPr lang="lv-LV" sz="2800" dirty="0" smtClean="0">
                <a:latin typeface="Arial" panose="020B0604020202020204" pitchFamily="34" charset="0"/>
                <a:cs typeface="Arial" panose="020B0604020202020204" pitchFamily="34" charset="0"/>
              </a:rPr>
              <a:t>in a respectful manner;</a:t>
            </a:r>
            <a:endParaRPr lang="en-US" sz="2800" dirty="0">
              <a:latin typeface="Arial" panose="020B0604020202020204" pitchFamily="34" charset="0"/>
              <a:cs typeface="Arial" panose="020B0604020202020204" pitchFamily="34" charset="0"/>
            </a:endParaRPr>
          </a:p>
          <a:p>
            <a:pPr>
              <a:lnSpc>
                <a:spcPct val="150000"/>
              </a:lnSpc>
            </a:pPr>
            <a:r>
              <a:rPr lang="lv-LV" sz="2800" dirty="0">
                <a:latin typeface="Arial" panose="020B0604020202020204" pitchFamily="34" charset="0"/>
                <a:cs typeface="Arial" panose="020B0604020202020204" pitchFamily="34" charset="0"/>
              </a:rPr>
              <a:t>S</a:t>
            </a:r>
            <a:r>
              <a:rPr lang="en-US" sz="2800" dirty="0" err="1" smtClean="0">
                <a:latin typeface="Arial" panose="020B0604020202020204" pitchFamily="34" charset="0"/>
                <a:cs typeface="Arial" panose="020B0604020202020204" pitchFamily="34" charset="0"/>
              </a:rPr>
              <a:t>upport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responsible </a:t>
            </a:r>
            <a:r>
              <a:rPr lang="en-US" sz="2800" dirty="0" smtClean="0">
                <a:latin typeface="Arial" panose="020B0604020202020204" pitchFamily="34" charset="0"/>
                <a:cs typeface="Arial" panose="020B0604020202020204" pitchFamily="34" charset="0"/>
              </a:rPr>
              <a:t>tourism </a:t>
            </a:r>
            <a:r>
              <a:rPr lang="hu-HU" sz="2800" dirty="0">
                <a:latin typeface="Arial" panose="020B0604020202020204" pitchFamily="34" charset="0"/>
                <a:cs typeface="Arial" panose="020B0604020202020204" pitchFamily="34" charset="0"/>
              </a:rPr>
              <a:t/>
            </a:r>
            <a:br>
              <a:rPr lang="hu-HU"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organizations</a:t>
            </a:r>
            <a:r>
              <a:rPr lang="lv-LV"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4" name="Picture 2" descr="KÃ©ptalÃ¡lat a kÃ¶vetkezÅre: âlight bulb transparentâ">
            <a:extLst>
              <a:ext uri="{FF2B5EF4-FFF2-40B4-BE49-F238E27FC236}">
                <a16:creationId xmlns:a16="http://schemas.microsoft.com/office/drawing/2014/main" id="{B2B608AB-272D-42BF-92F2-8C28D486BC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7823" y="3034749"/>
            <a:ext cx="3008827" cy="355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15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FFE3D9E-819D-4CB8-B9DF-C08E781FC1E5}"/>
              </a:ext>
            </a:extLst>
          </p:cNvPr>
          <p:cNvSpPr>
            <a:spLocks noGrp="1"/>
          </p:cNvSpPr>
          <p:nvPr>
            <p:ph idx="1"/>
          </p:nvPr>
        </p:nvSpPr>
        <p:spPr>
          <a:xfrm>
            <a:off x="457200" y="1044778"/>
            <a:ext cx="8229600" cy="4525963"/>
          </a:xfrm>
        </p:spPr>
        <p:txBody>
          <a:bodyPr>
            <a:normAutofit/>
          </a:bodyPr>
          <a:lstStyle/>
          <a:p>
            <a:pPr marL="0" indent="0" algn="ctr">
              <a:buNone/>
            </a:pPr>
            <a:r>
              <a:rPr lang="en-US" sz="4000" dirty="0" smtClean="0">
                <a:latin typeface="Arial" panose="020B0604020202020204" pitchFamily="34" charset="0"/>
                <a:cs typeface="Arial" panose="020B0604020202020204" pitchFamily="34" charset="0"/>
              </a:rPr>
              <a:t>As </a:t>
            </a:r>
            <a:r>
              <a:rPr lang="en-US" sz="4000" u="sng" dirty="0" smtClean="0">
                <a:latin typeface="Arial" panose="020B0604020202020204" pitchFamily="34" charset="0"/>
                <a:cs typeface="Arial" panose="020B0604020202020204" pitchFamily="34" charset="0"/>
              </a:rPr>
              <a:t>a local citizen</a:t>
            </a:r>
            <a:r>
              <a:rPr lang="en-US" sz="4000" dirty="0" smtClean="0">
                <a:latin typeface="Arial" panose="020B0604020202020204" pitchFamily="34" charset="0"/>
                <a:cs typeface="Arial" panose="020B0604020202020204" pitchFamily="34" charset="0"/>
              </a:rPr>
              <a:t>, who hosts and promotes tourism, how </a:t>
            </a:r>
            <a:r>
              <a:rPr lang="en-US" sz="4000" dirty="0">
                <a:latin typeface="Arial" panose="020B0604020202020204" pitchFamily="34" charset="0"/>
                <a:cs typeface="Arial" panose="020B0604020202020204" pitchFamily="34" charset="0"/>
              </a:rPr>
              <a:t>can you </a:t>
            </a:r>
            <a:r>
              <a:rPr lang="lv-LV" sz="4000" dirty="0" smtClean="0">
                <a:latin typeface="Arial" panose="020B0604020202020204" pitchFamily="34" charset="0"/>
                <a:cs typeface="Arial" panose="020B0604020202020204" pitchFamily="34" charset="0"/>
              </a:rPr>
              <a:t>make sure that you practice sustainable tourism?</a:t>
            </a:r>
            <a:endParaRPr lang="en-US" sz="4000" dirty="0">
              <a:latin typeface="Arial" panose="020B0604020202020204" pitchFamily="34" charset="0"/>
              <a:cs typeface="Arial" panose="020B0604020202020204" pitchFamily="34" charset="0"/>
            </a:endParaRPr>
          </a:p>
        </p:txBody>
      </p:sp>
      <p:pic>
        <p:nvPicPr>
          <p:cNvPr id="1026" name="Picture 2" descr="KÃ©ptalÃ¡lat a kÃ¶vetkezÅre: âclock transparentâ">
            <a:extLst>
              <a:ext uri="{FF2B5EF4-FFF2-40B4-BE49-F238E27FC236}">
                <a16:creationId xmlns:a16="http://schemas.microsoft.com/office/drawing/2014/main" id="{5D873D57-5801-49E4-9648-4CE961A2AA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755270"/>
            <a:ext cx="1906172" cy="1906172"/>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D4477DCC-6896-4433-B4D2-D40003F87807}"/>
              </a:ext>
            </a:extLst>
          </p:cNvPr>
          <p:cNvSpPr/>
          <p:nvPr/>
        </p:nvSpPr>
        <p:spPr>
          <a:xfrm>
            <a:off x="3081047" y="5161729"/>
            <a:ext cx="2981906"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3 mins</a:t>
            </a:r>
          </a:p>
        </p:txBody>
      </p:sp>
    </p:spTree>
    <p:extLst>
      <p:ext uri="{BB962C8B-B14F-4D97-AF65-F5344CB8AC3E}">
        <p14:creationId xmlns:p14="http://schemas.microsoft.com/office/powerpoint/2010/main" val="12885732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on: https://cdn.positive.news/wp-content/uploads/2017/03/plant-problem-solvers.jpg"/>
          <p:cNvPicPr>
            <a:picLocks noGrp="1"/>
          </p:cNvPicPr>
          <p:nvPr>
            <p:ph idx="1"/>
          </p:nvPr>
        </p:nvPicPr>
        <p:blipFill>
          <a:blip r:embed="rId2" cstate="print"/>
          <a:srcRect/>
          <a:stretch>
            <a:fillRect/>
          </a:stretch>
        </p:blipFill>
        <p:spPr bwMode="auto">
          <a:xfrm>
            <a:off x="379828" y="1322363"/>
            <a:ext cx="8482818" cy="4923692"/>
          </a:xfrm>
          <a:prstGeom prst="rect">
            <a:avLst/>
          </a:prstGeom>
          <a:noFill/>
          <a:ln w="9525">
            <a:noFill/>
            <a:miter lim="800000"/>
            <a:headEnd/>
            <a:tailEnd/>
          </a:ln>
        </p:spPr>
      </p:pic>
    </p:spTree>
    <p:extLst>
      <p:ext uri="{BB962C8B-B14F-4D97-AF65-F5344CB8AC3E}">
        <p14:creationId xmlns:p14="http://schemas.microsoft.com/office/powerpoint/2010/main" val="4078354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X\Desktop\logo-oporto-adventure-tours.png"/>
          <p:cNvPicPr>
            <a:picLocks noChangeAspect="1" noChangeArrowheads="1"/>
          </p:cNvPicPr>
          <p:nvPr/>
        </p:nvPicPr>
        <p:blipFill>
          <a:blip r:embed="rId2" cstate="print"/>
          <a:srcRect/>
          <a:stretch>
            <a:fillRect/>
          </a:stretch>
        </p:blipFill>
        <p:spPr bwMode="auto">
          <a:xfrm>
            <a:off x="534571" y="1814731"/>
            <a:ext cx="6555545" cy="2023403"/>
          </a:xfrm>
          <a:prstGeom prst="rect">
            <a:avLst/>
          </a:prstGeom>
          <a:noFill/>
        </p:spPr>
      </p:pic>
      <p:sp>
        <p:nvSpPr>
          <p:cNvPr id="8" name="Title 7"/>
          <p:cNvSpPr>
            <a:spLocks noGrp="1"/>
          </p:cNvSpPr>
          <p:nvPr>
            <p:ph type="title"/>
          </p:nvPr>
        </p:nvSpPr>
        <p:spPr/>
        <p:txBody>
          <a:bodyPr/>
          <a:lstStyle/>
          <a:p>
            <a:r>
              <a:rPr lang="en-US" dirty="0" smtClean="0"/>
              <a:t>Good examples:</a:t>
            </a:r>
            <a:endParaRPr lang="bg-BG" dirty="0"/>
          </a:p>
        </p:txBody>
      </p:sp>
      <p:pic>
        <p:nvPicPr>
          <p:cNvPr id="1027" name="Picture 3" descr="C:\Users\X\Desktop\header.2.png"/>
          <p:cNvPicPr>
            <a:picLocks noChangeAspect="1" noChangeArrowheads="1"/>
          </p:cNvPicPr>
          <p:nvPr/>
        </p:nvPicPr>
        <p:blipFill>
          <a:blip r:embed="rId3" cstate="print"/>
          <a:srcRect/>
          <a:stretch>
            <a:fillRect/>
          </a:stretch>
        </p:blipFill>
        <p:spPr bwMode="auto">
          <a:xfrm>
            <a:off x="0" y="4482798"/>
            <a:ext cx="9144000" cy="1662545"/>
          </a:xfrm>
          <a:prstGeom prst="rect">
            <a:avLst/>
          </a:prstGeom>
          <a:noFill/>
        </p:spPr>
      </p:pic>
    </p:spTree>
    <p:extLst>
      <p:ext uri="{BB962C8B-B14F-4D97-AF65-F5344CB8AC3E}">
        <p14:creationId xmlns:p14="http://schemas.microsoft.com/office/powerpoint/2010/main" val="29109567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cdn1.positive.news/wp-content/uploads/2017/10/unnamed-2.png"/>
          <p:cNvPicPr>
            <a:picLocks noGrp="1"/>
          </p:cNvPicPr>
          <p:nvPr>
            <p:ph idx="1"/>
          </p:nvPr>
        </p:nvPicPr>
        <p:blipFill>
          <a:blip r:embed="rId2" cstate="print"/>
          <a:srcRect/>
          <a:stretch>
            <a:fillRect/>
          </a:stretch>
        </p:blipFill>
        <p:spPr bwMode="auto">
          <a:xfrm>
            <a:off x="393896" y="1406769"/>
            <a:ext cx="8370276" cy="5176911"/>
          </a:xfrm>
          <a:prstGeom prst="rect">
            <a:avLst/>
          </a:prstGeom>
          <a:noFill/>
          <a:ln w="9525">
            <a:noFill/>
            <a:miter lim="800000"/>
            <a:headEnd/>
            <a:tailEnd/>
          </a:ln>
        </p:spPr>
      </p:pic>
    </p:spTree>
    <p:extLst>
      <p:ext uri="{BB962C8B-B14F-4D97-AF65-F5344CB8AC3E}">
        <p14:creationId xmlns:p14="http://schemas.microsoft.com/office/powerpoint/2010/main" val="38671954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lv-LV" dirty="0" smtClean="0"/>
              <a:t>Thank you!</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82296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DEFINITIONS</a:t>
            </a:r>
            <a:endParaRPr lang="en-US" dirty="0"/>
          </a:p>
        </p:txBody>
      </p:sp>
      <p:sp>
        <p:nvSpPr>
          <p:cNvPr id="3" name="Content Placeholder 2"/>
          <p:cNvSpPr>
            <a:spLocks noGrp="1"/>
          </p:cNvSpPr>
          <p:nvPr>
            <p:ph idx="1"/>
          </p:nvPr>
        </p:nvSpPr>
        <p:spPr/>
        <p:txBody>
          <a:bodyPr/>
          <a:lstStyle/>
          <a:p>
            <a:r>
              <a:rPr lang="en-GB" dirty="0"/>
              <a:t>"The first and perhaps most difficult problem, one that seldom gets addressed, is the time frame…Is a sustainable society one that endures for a </a:t>
            </a:r>
            <a:r>
              <a:rPr lang="en-GB" b="1" dirty="0"/>
              <a:t>decade</a:t>
            </a:r>
            <a:r>
              <a:rPr lang="en-GB" dirty="0"/>
              <a:t>, a human </a:t>
            </a:r>
            <a:r>
              <a:rPr lang="en-GB" b="1" dirty="0"/>
              <a:t>lifetime</a:t>
            </a:r>
            <a:r>
              <a:rPr lang="en-GB" dirty="0"/>
              <a:t>, or a </a:t>
            </a:r>
            <a:r>
              <a:rPr lang="en-GB" b="1" dirty="0"/>
              <a:t>thousand years</a:t>
            </a:r>
            <a:r>
              <a:rPr lang="en-GB" dirty="0"/>
              <a:t>?" </a:t>
            </a:r>
            <a:endParaRPr lang="lv-LV" dirty="0" smtClean="0"/>
          </a:p>
          <a:p>
            <a:r>
              <a:rPr lang="en-GB" sz="2400" dirty="0" smtClean="0"/>
              <a:t>[Donald </a:t>
            </a:r>
            <a:r>
              <a:rPr lang="en-GB" sz="2400" dirty="0" err="1" smtClean="0"/>
              <a:t>Worster</a:t>
            </a:r>
            <a:r>
              <a:rPr lang="lv-LV" sz="2400" dirty="0" smtClean="0"/>
              <a:t>: </a:t>
            </a:r>
            <a:r>
              <a:rPr lang="en-GB" sz="2400" dirty="0" smtClean="0"/>
              <a:t>The </a:t>
            </a:r>
            <a:r>
              <a:rPr lang="lv-LV" sz="2400" dirty="0" smtClean="0"/>
              <a:t>S</a:t>
            </a:r>
            <a:r>
              <a:rPr lang="en-GB" sz="2400" dirty="0" err="1" smtClean="0"/>
              <a:t>haky</a:t>
            </a:r>
            <a:r>
              <a:rPr lang="en-GB" sz="2400" dirty="0" smtClean="0"/>
              <a:t> </a:t>
            </a:r>
            <a:r>
              <a:rPr lang="lv-LV" sz="2400" dirty="0" smtClean="0"/>
              <a:t>G</a:t>
            </a:r>
            <a:r>
              <a:rPr lang="en-GB" sz="2400" dirty="0" smtClean="0"/>
              <a:t>round </a:t>
            </a:r>
            <a:r>
              <a:rPr lang="en-GB" sz="2400" dirty="0"/>
              <a:t>of Sustainable </a:t>
            </a:r>
            <a:r>
              <a:rPr lang="en-GB" sz="2400" dirty="0" smtClean="0"/>
              <a:t>Development </a:t>
            </a:r>
            <a:r>
              <a:rPr lang="en-GB" sz="2400" dirty="0"/>
              <a:t>in </a:t>
            </a:r>
            <a:r>
              <a:rPr lang="en-GB" sz="2400" i="1" dirty="0"/>
              <a:t>Global </a:t>
            </a:r>
            <a:r>
              <a:rPr lang="en-GB" sz="2400" i="1" dirty="0" smtClean="0"/>
              <a:t>Ecology</a:t>
            </a:r>
            <a:r>
              <a:rPr lang="lv-LV" sz="2400" i="1" dirty="0" smtClean="0"/>
              <a:t>,</a:t>
            </a:r>
            <a:r>
              <a:rPr lang="en-GB" sz="2400" i="1" dirty="0" smtClean="0"/>
              <a:t> </a:t>
            </a:r>
            <a:r>
              <a:rPr lang="en-GB" sz="2400" dirty="0" smtClean="0"/>
              <a:t>1993]</a:t>
            </a:r>
            <a:endParaRPr lang="en-US" sz="2400" dirty="0"/>
          </a:p>
        </p:txBody>
      </p:sp>
    </p:spTree>
    <p:extLst>
      <p:ext uri="{BB962C8B-B14F-4D97-AF65-F5344CB8AC3E}">
        <p14:creationId xmlns:p14="http://schemas.microsoft.com/office/powerpoint/2010/main" val="2743014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3 PILLARS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TextBox 2"/>
          <p:cNvSpPr txBox="1"/>
          <p:nvPr/>
        </p:nvSpPr>
        <p:spPr>
          <a:xfrm rot="16200000">
            <a:off x="-641349" y="3570795"/>
            <a:ext cx="4267202"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Future Generations</a:t>
            </a:r>
            <a:endParaRPr lang="en-GB"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8066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 BOUNDARIES</a:t>
            </a:r>
            <a:endParaRPr lang="en-GB" dirty="0"/>
          </a:p>
        </p:txBody>
      </p:sp>
      <p:sp>
        <p:nvSpPr>
          <p:cNvPr id="3" name="Content Placeholder 2"/>
          <p:cNvSpPr>
            <a:spLocks noGrp="1"/>
          </p:cNvSpPr>
          <p:nvPr>
            <p:ph idx="1"/>
          </p:nvPr>
        </p:nvSpPr>
        <p:spPr/>
        <p:txBody>
          <a:bodyPr>
            <a:normAutofit lnSpcReduction="10000"/>
          </a:bodyPr>
          <a:lstStyle/>
          <a:p>
            <a:pPr lvl="0"/>
            <a:r>
              <a:rPr lang="en-GB" dirty="0"/>
              <a:t>climate </a:t>
            </a:r>
            <a:r>
              <a:rPr lang="en-GB" dirty="0" smtClean="0"/>
              <a:t>change</a:t>
            </a:r>
            <a:endParaRPr lang="en-GB" dirty="0"/>
          </a:p>
          <a:p>
            <a:pPr lvl="0"/>
            <a:r>
              <a:rPr lang="en-GB" dirty="0"/>
              <a:t>biosphere integrity</a:t>
            </a:r>
          </a:p>
          <a:p>
            <a:pPr lvl="0"/>
            <a:r>
              <a:rPr lang="en-GB" dirty="0"/>
              <a:t>stratospheric ozone depletion</a:t>
            </a:r>
          </a:p>
          <a:p>
            <a:pPr lvl="0"/>
            <a:r>
              <a:rPr lang="en-GB" dirty="0"/>
              <a:t>freshwater use</a:t>
            </a:r>
          </a:p>
          <a:p>
            <a:pPr lvl="0"/>
            <a:r>
              <a:rPr lang="en-GB" dirty="0"/>
              <a:t>ocean acidification</a:t>
            </a:r>
          </a:p>
          <a:p>
            <a:pPr lvl="0"/>
            <a:r>
              <a:rPr lang="en-GB" dirty="0"/>
              <a:t>biogeochemical flows (of N, P)</a:t>
            </a:r>
          </a:p>
          <a:p>
            <a:pPr lvl="0"/>
            <a:r>
              <a:rPr lang="en-GB" dirty="0" smtClean="0"/>
              <a:t>landscape </a:t>
            </a:r>
            <a:r>
              <a:rPr lang="en-GB" dirty="0"/>
              <a:t>change</a:t>
            </a:r>
          </a:p>
          <a:p>
            <a:pPr lvl="0"/>
            <a:r>
              <a:rPr lang="en-GB" dirty="0"/>
              <a:t>introduction of novel entities</a:t>
            </a:r>
          </a:p>
          <a:p>
            <a:pPr marL="0" indent="0">
              <a:buNone/>
            </a:pPr>
            <a:endParaRPr lang="en-GB" dirty="0"/>
          </a:p>
        </p:txBody>
      </p:sp>
    </p:spTree>
    <p:extLst>
      <p:ext uri="{BB962C8B-B14F-4D97-AF65-F5344CB8AC3E}">
        <p14:creationId xmlns:p14="http://schemas.microsoft.com/office/powerpoint/2010/main" val="56150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 BOUNDARIES</a:t>
            </a:r>
            <a:endParaRPr lang="en-GB" dirty="0"/>
          </a:p>
        </p:txBody>
      </p:sp>
      <p:sp>
        <p:nvSpPr>
          <p:cNvPr id="3" name="Content Placeholder 2"/>
          <p:cNvSpPr>
            <a:spLocks noGrp="1"/>
          </p:cNvSpPr>
          <p:nvPr>
            <p:ph idx="1"/>
          </p:nvPr>
        </p:nvSpPr>
        <p:spPr/>
        <p:txBody>
          <a:bodyPr>
            <a:normAutofit lnSpcReduction="10000"/>
          </a:bodyPr>
          <a:lstStyle/>
          <a:p>
            <a:pPr lvl="0"/>
            <a:r>
              <a:rPr lang="en-GB" dirty="0">
                <a:solidFill>
                  <a:srgbClr val="C00000"/>
                </a:solidFill>
              </a:rPr>
              <a:t>climate change</a:t>
            </a:r>
          </a:p>
          <a:p>
            <a:pPr lvl="0"/>
            <a:r>
              <a:rPr lang="en-GB" dirty="0">
                <a:solidFill>
                  <a:srgbClr val="C00000"/>
                </a:solidFill>
              </a:rPr>
              <a:t>biosphere integrity</a:t>
            </a:r>
          </a:p>
          <a:p>
            <a:pPr lvl="0"/>
            <a:r>
              <a:rPr lang="en-GB" dirty="0"/>
              <a:t>stratospheric ozone depletion</a:t>
            </a:r>
          </a:p>
          <a:p>
            <a:pPr lvl="0"/>
            <a:r>
              <a:rPr lang="en-GB" dirty="0"/>
              <a:t>freshwater use</a:t>
            </a:r>
          </a:p>
          <a:p>
            <a:pPr lvl="0"/>
            <a:r>
              <a:rPr lang="en-GB" dirty="0"/>
              <a:t>ocean acidification</a:t>
            </a:r>
          </a:p>
          <a:p>
            <a:pPr lvl="0"/>
            <a:r>
              <a:rPr lang="en-GB" dirty="0">
                <a:solidFill>
                  <a:srgbClr val="C00000"/>
                </a:solidFill>
              </a:rPr>
              <a:t>biogeochemical flows (of N, P)</a:t>
            </a:r>
          </a:p>
          <a:p>
            <a:pPr lvl="0"/>
            <a:r>
              <a:rPr lang="en-GB" dirty="0">
                <a:solidFill>
                  <a:srgbClr val="C00000"/>
                </a:solidFill>
              </a:rPr>
              <a:t>land system change</a:t>
            </a:r>
          </a:p>
          <a:p>
            <a:pPr lvl="0"/>
            <a:r>
              <a:rPr lang="en-GB" dirty="0"/>
              <a:t>introduction of novel entities</a:t>
            </a:r>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692"/>
            <a:ext cx="9144000" cy="5140978"/>
          </a:xfrm>
          <a:prstGeom prst="rect">
            <a:avLst/>
          </a:prstGeom>
        </p:spPr>
      </p:pic>
    </p:spTree>
    <p:extLst>
      <p:ext uri="{BB962C8B-B14F-4D97-AF65-F5344CB8AC3E}">
        <p14:creationId xmlns:p14="http://schemas.microsoft.com/office/powerpoint/2010/main" val="26553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8825</TotalTime>
  <Words>1337</Words>
  <Application>Microsoft Office PowerPoint</Application>
  <PresentationFormat>On-screen Show (4:3)</PresentationFormat>
  <Paragraphs>192</Paragraphs>
  <Slides>56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Times New Roman</vt:lpstr>
      <vt:lpstr>Wingdings</vt:lpstr>
      <vt:lpstr>Office Theme</vt:lpstr>
      <vt:lpstr>SUSTAINABILITY AND SUSTAINABLE TOURISM</vt:lpstr>
      <vt:lpstr>SUSTAINABILITY</vt:lpstr>
      <vt:lpstr>DEFINITIONS</vt:lpstr>
      <vt:lpstr>DEFINITIONS</vt:lpstr>
      <vt:lpstr>DEFINITIONS</vt:lpstr>
      <vt:lpstr>DEFINITIONS</vt:lpstr>
      <vt:lpstr>3 PILLARS</vt:lpstr>
      <vt:lpstr>9 BOUNDARIES</vt:lpstr>
      <vt:lpstr>9 BOUNDARIES</vt:lpstr>
      <vt:lpstr>The BALANCE Game</vt:lpstr>
      <vt:lpstr>ENVIRONMENTALISM</vt:lpstr>
      <vt:lpstr>Evolution ?</vt:lpstr>
      <vt:lpstr>PowerPoint Presentation</vt:lpstr>
      <vt:lpstr>EARTH DAY: 22 April</vt:lpstr>
      <vt:lpstr>PowerPoint Presentation</vt:lpstr>
      <vt:lpstr>EARTH SUMMIT RIO 1992</vt:lpstr>
      <vt:lpstr>PowerPoint Presentation</vt:lpstr>
      <vt:lpstr>KYOTO PROTOCOL</vt:lpstr>
      <vt:lpstr>( ONE DAY ALL THIS WILL BE YOURS… )</vt:lpstr>
      <vt:lpstr>PARIS 2015</vt:lpstr>
      <vt:lpstr>PowerPoint Presentation</vt:lpstr>
      <vt:lpstr>PowerPoint Presentation</vt:lpstr>
      <vt:lpstr>Environmentalists 20th c.</vt:lpstr>
      <vt:lpstr>Rachel Carson</vt:lpstr>
      <vt:lpstr>Lester Russel Brown</vt:lpstr>
      <vt:lpstr>Vandana Shiva</vt:lpstr>
      <vt:lpstr>Dr. Andrew Manning</vt:lpstr>
      <vt:lpstr>S U S T A I N A B I L I T Y</vt:lpstr>
      <vt:lpstr>PowerPoint Presentation</vt:lpstr>
      <vt:lpstr>PowerPoint Presentation</vt:lpstr>
      <vt:lpstr>DID YOU KNOW...?</vt:lpstr>
      <vt:lpstr>PowerPoint Presentation</vt:lpstr>
      <vt:lpstr>PowerPoint Presentation</vt:lpstr>
      <vt:lpstr>PowerPoint Presentation</vt:lpstr>
      <vt:lpstr>OVERTOURISM</vt:lpstr>
      <vt:lpstr>PowerPoint Presentation</vt:lpstr>
      <vt:lpstr>PowerPoint Presentation</vt:lpstr>
      <vt:lpstr>PowerPoint Presentation</vt:lpstr>
      <vt:lpstr>PowerPoint Presentation</vt:lpstr>
      <vt:lpstr>And how the locals feel...</vt:lpstr>
      <vt:lpstr>SUSTAINABLE TOURISM</vt:lpstr>
      <vt:lpstr>5 CHARACTERISTICS</vt:lpstr>
      <vt:lpstr>SUSTAINABLE TOURISM</vt:lpstr>
      <vt:lpstr>ECOTOURISM</vt:lpstr>
      <vt:lpstr>CARRYING CAPACITY</vt:lpstr>
      <vt:lpstr>FORMS</vt:lpstr>
      <vt:lpstr>PowerPoint Presentation</vt:lpstr>
      <vt:lpstr>PowerPoint Presentation</vt:lpstr>
      <vt:lpstr>PowerPoint Presentation</vt:lpstr>
      <vt:lpstr>POSSIBLE SOLUTIONS</vt:lpstr>
      <vt:lpstr>POSSIBLE SOLUTIONS</vt:lpstr>
      <vt:lpstr>PowerPoint Presentation</vt:lpstr>
      <vt:lpstr>PowerPoint Presentation</vt:lpstr>
      <vt:lpstr>Good examples:</vt:lpstr>
      <vt:lpstr>PowerPoint Presentation</vt:lpstr>
      <vt:lpstr>Thank you!</vt:lpstr>
    </vt:vector>
  </TitlesOfParts>
  <Company>Faculdade de Letras da Universidade do Porto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Utopia 500</dc:creator>
  <cp:lastModifiedBy>Hermīne Sch</cp:lastModifiedBy>
  <cp:revision>66</cp:revision>
  <dcterms:created xsi:type="dcterms:W3CDTF">2016-12-19T17:05:47Z</dcterms:created>
  <dcterms:modified xsi:type="dcterms:W3CDTF">2018-07-13T14:06:45Z</dcterms:modified>
</cp:coreProperties>
</file>