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8"/>
  </p:notesMasterIdLst>
  <p:sldIdLst>
    <p:sldId id="256" r:id="rId2"/>
    <p:sldId id="260" r:id="rId3"/>
    <p:sldId id="278" r:id="rId4"/>
    <p:sldId id="262" r:id="rId5"/>
    <p:sldId id="279" r:id="rId6"/>
    <p:sldId id="263" r:id="rId7"/>
    <p:sldId id="280" r:id="rId8"/>
    <p:sldId id="281" r:id="rId9"/>
    <p:sldId id="282" r:id="rId10"/>
    <p:sldId id="283" r:id="rId11"/>
    <p:sldId id="284" r:id="rId12"/>
    <p:sldId id="285" r:id="rId13"/>
    <p:sldId id="286" r:id="rId14"/>
    <p:sldId id="291" r:id="rId15"/>
    <p:sldId id="287" r:id="rId16"/>
    <p:sldId id="288" r:id="rId17"/>
    <p:sldId id="289" r:id="rId18"/>
    <p:sldId id="290" r:id="rId19"/>
    <p:sldId id="277" r:id="rId20"/>
    <p:sldId id="292" r:id="rId21"/>
    <p:sldId id="293" r:id="rId22"/>
    <p:sldId id="294" r:id="rId23"/>
    <p:sldId id="295" r:id="rId24"/>
    <p:sldId id="276" r:id="rId25"/>
    <p:sldId id="297" r:id="rId26"/>
    <p:sldId id="296" r:id="rId2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88612" autoAdjust="0"/>
  </p:normalViewPr>
  <p:slideViewPr>
    <p:cSldViewPr>
      <p:cViewPr>
        <p:scale>
          <a:sx n="84" d="100"/>
          <a:sy n="84" d="100"/>
        </p:scale>
        <p:origin x="1430" y="-62"/>
      </p:cViewPr>
      <p:guideLst>
        <p:guide orient="horz" pos="2160"/>
        <p:guide pos="2880"/>
      </p:guideLst>
    </p:cSldViewPr>
  </p:slideViewPr>
  <p:outlineViewPr>
    <p:cViewPr>
      <p:scale>
        <a:sx n="33" d="100"/>
        <a:sy n="33" d="100"/>
      </p:scale>
      <p:origin x="0" y="25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F0A7FE-3856-4811-A40A-6C2F88426CC8}" type="doc">
      <dgm:prSet loTypeId="urn:diagrams.loki3.com/VaryingWidthList+Icon" loCatId="list" qsTypeId="urn:microsoft.com/office/officeart/2005/8/quickstyle/simple1" qsCatId="simple" csTypeId="urn:microsoft.com/office/officeart/2005/8/colors/accent1_2" csCatId="accent1" phldr="1"/>
      <dgm:spPr/>
    </dgm:pt>
    <dgm:pt modelId="{3481F7EB-C200-474A-87C2-667B1BF48E6A}">
      <dgm:prSet phldrT="[Text]"/>
      <dgm:spPr/>
      <dgm:t>
        <a:bodyPr/>
        <a:lstStyle/>
        <a:p>
          <a:r>
            <a:rPr lang="en-US" dirty="0"/>
            <a:t>Homosexuality was considered a mental illness by the World Health Organization (WHO) until 1990. </a:t>
          </a:r>
          <a:endParaRPr lang="es-ES" dirty="0"/>
        </a:p>
      </dgm:t>
    </dgm:pt>
    <dgm:pt modelId="{760468A3-377D-49EF-AD0F-06CDEE059AF2}" type="parTrans" cxnId="{97F75913-441B-440A-A6C3-81EE60A31C4C}">
      <dgm:prSet/>
      <dgm:spPr/>
      <dgm:t>
        <a:bodyPr/>
        <a:lstStyle/>
        <a:p>
          <a:endParaRPr lang="es-ES"/>
        </a:p>
      </dgm:t>
    </dgm:pt>
    <dgm:pt modelId="{485FE707-A9EF-4987-91A3-8C6F2773C902}" type="sibTrans" cxnId="{97F75913-441B-440A-A6C3-81EE60A31C4C}">
      <dgm:prSet/>
      <dgm:spPr/>
      <dgm:t>
        <a:bodyPr/>
        <a:lstStyle/>
        <a:p>
          <a:endParaRPr lang="es-ES"/>
        </a:p>
      </dgm:t>
    </dgm:pt>
    <dgm:pt modelId="{C9573CEF-FA34-4ECE-A0E6-31540D082178}">
      <dgm:prSet phldrT="[Text]"/>
      <dgm:spPr/>
      <dgm:t>
        <a:bodyPr/>
        <a:lstStyle/>
        <a:p>
          <a:r>
            <a:rPr lang="es-ES" dirty="0" err="1"/>
            <a:t>Relevant</a:t>
          </a:r>
          <a:r>
            <a:rPr lang="es-ES" dirty="0"/>
            <a:t> data </a:t>
          </a:r>
          <a:r>
            <a:rPr lang="es-ES" dirty="0" err="1"/>
            <a:t>about</a:t>
          </a:r>
          <a:r>
            <a:rPr lang="es-ES" dirty="0"/>
            <a:t> Portugal:</a:t>
          </a:r>
        </a:p>
        <a:p>
          <a:r>
            <a:rPr lang="es-ES" dirty="0"/>
            <a:t>- Homosexual </a:t>
          </a:r>
          <a:r>
            <a:rPr lang="es-ES" dirty="0" err="1"/>
            <a:t>activity</a:t>
          </a:r>
          <a:r>
            <a:rPr lang="es-ES" dirty="0"/>
            <a:t> legal </a:t>
          </a:r>
          <a:r>
            <a:rPr lang="es-ES" dirty="0" err="1"/>
            <a:t>since</a:t>
          </a:r>
          <a:r>
            <a:rPr lang="es-ES" dirty="0"/>
            <a:t> 1982</a:t>
          </a:r>
        </a:p>
        <a:p>
          <a:r>
            <a:rPr lang="es-ES" dirty="0"/>
            <a:t>- </a:t>
          </a:r>
          <a:r>
            <a:rPr lang="es-ES" dirty="0" err="1"/>
            <a:t>Same</a:t>
          </a:r>
          <a:r>
            <a:rPr lang="es-ES" dirty="0"/>
            <a:t>-sex </a:t>
          </a:r>
          <a:r>
            <a:rPr lang="es-ES" dirty="0" err="1"/>
            <a:t>marriage</a:t>
          </a:r>
          <a:r>
            <a:rPr lang="es-ES" dirty="0"/>
            <a:t> </a:t>
          </a:r>
          <a:r>
            <a:rPr lang="es-ES" dirty="0" err="1"/>
            <a:t>since</a:t>
          </a:r>
          <a:r>
            <a:rPr lang="es-ES" dirty="0"/>
            <a:t> 2010</a:t>
          </a:r>
        </a:p>
        <a:p>
          <a:r>
            <a:rPr lang="es-ES" dirty="0"/>
            <a:t>- </a:t>
          </a:r>
          <a:r>
            <a:rPr lang="es-ES" dirty="0" err="1"/>
            <a:t>Right</a:t>
          </a:r>
          <a:r>
            <a:rPr lang="es-ES" dirty="0"/>
            <a:t> to </a:t>
          </a:r>
          <a:r>
            <a:rPr lang="es-ES" dirty="0" err="1"/>
            <a:t>change</a:t>
          </a:r>
          <a:r>
            <a:rPr lang="es-ES" dirty="0"/>
            <a:t> legal </a:t>
          </a:r>
          <a:r>
            <a:rPr lang="es-ES" dirty="0" err="1"/>
            <a:t>gender</a:t>
          </a:r>
          <a:r>
            <a:rPr lang="es-ES" dirty="0"/>
            <a:t> </a:t>
          </a:r>
          <a:r>
            <a:rPr lang="es-ES" dirty="0" err="1"/>
            <a:t>accepted</a:t>
          </a:r>
          <a:endParaRPr lang="es-ES" dirty="0"/>
        </a:p>
        <a:p>
          <a:r>
            <a:rPr lang="es-ES" dirty="0"/>
            <a:t>- </a:t>
          </a:r>
          <a:r>
            <a:rPr lang="es-ES" dirty="0" err="1"/>
            <a:t>Same</a:t>
          </a:r>
          <a:r>
            <a:rPr lang="es-ES" dirty="0"/>
            <a:t>-sex </a:t>
          </a:r>
          <a:r>
            <a:rPr lang="es-ES" dirty="0" err="1"/>
            <a:t>adoption</a:t>
          </a:r>
          <a:r>
            <a:rPr lang="es-ES" dirty="0"/>
            <a:t> </a:t>
          </a:r>
          <a:r>
            <a:rPr lang="es-ES" dirty="0" err="1"/>
            <a:t>accepted</a:t>
          </a:r>
          <a:endParaRPr lang="es-ES" dirty="0"/>
        </a:p>
        <a:p>
          <a:r>
            <a:rPr lang="es-ES" dirty="0"/>
            <a:t>- LGBT </a:t>
          </a:r>
          <a:r>
            <a:rPr lang="es-ES" dirty="0" err="1"/>
            <a:t>discrimination</a:t>
          </a:r>
          <a:r>
            <a:rPr lang="es-ES" dirty="0"/>
            <a:t> </a:t>
          </a:r>
          <a:r>
            <a:rPr lang="es-ES" dirty="0" err="1"/>
            <a:t>illegal</a:t>
          </a:r>
          <a:r>
            <a:rPr lang="es-ES" dirty="0"/>
            <a:t> </a:t>
          </a:r>
          <a:r>
            <a:rPr lang="es-ES" dirty="0" err="1"/>
            <a:t>since</a:t>
          </a:r>
          <a:r>
            <a:rPr lang="es-ES" dirty="0"/>
            <a:t> 2004</a:t>
          </a:r>
        </a:p>
        <a:p>
          <a:r>
            <a:rPr lang="es-ES" dirty="0"/>
            <a:t>- </a:t>
          </a:r>
          <a:r>
            <a:rPr lang="es-ES" dirty="0" err="1"/>
            <a:t>Conversion</a:t>
          </a:r>
          <a:r>
            <a:rPr lang="es-ES" dirty="0"/>
            <a:t> </a:t>
          </a:r>
          <a:r>
            <a:rPr lang="es-ES" dirty="0" err="1"/>
            <a:t>therapy</a:t>
          </a:r>
          <a:r>
            <a:rPr lang="es-ES" dirty="0"/>
            <a:t> </a:t>
          </a:r>
          <a:r>
            <a:rPr lang="es-ES" dirty="0" err="1"/>
            <a:t>not</a:t>
          </a:r>
          <a:r>
            <a:rPr lang="es-ES" dirty="0"/>
            <a:t> </a:t>
          </a:r>
          <a:r>
            <a:rPr lang="es-ES" dirty="0" err="1"/>
            <a:t>banned</a:t>
          </a:r>
          <a:endParaRPr lang="es-ES" dirty="0"/>
        </a:p>
        <a:p>
          <a:r>
            <a:rPr lang="en-US" b="0" i="0" dirty="0"/>
            <a:t>In 2019, ILGA-Europe ranked Portugal 7th out of 49 European countries in relation to LGBT rights legislation.</a:t>
          </a:r>
          <a:endParaRPr lang="es-ES" dirty="0"/>
        </a:p>
      </dgm:t>
    </dgm:pt>
    <dgm:pt modelId="{B0A30EF2-CB1C-4801-98D0-851DD9E4A4CE}" type="parTrans" cxnId="{8E605C7F-3841-4BD7-9313-081DAFCD429B}">
      <dgm:prSet/>
      <dgm:spPr/>
      <dgm:t>
        <a:bodyPr/>
        <a:lstStyle/>
        <a:p>
          <a:endParaRPr lang="es-ES"/>
        </a:p>
      </dgm:t>
    </dgm:pt>
    <dgm:pt modelId="{2E262DA4-5FA1-45DE-8151-5FD6174FA7A4}" type="sibTrans" cxnId="{8E605C7F-3841-4BD7-9313-081DAFCD429B}">
      <dgm:prSet/>
      <dgm:spPr/>
      <dgm:t>
        <a:bodyPr/>
        <a:lstStyle/>
        <a:p>
          <a:endParaRPr lang="es-ES"/>
        </a:p>
      </dgm:t>
    </dgm:pt>
    <dgm:pt modelId="{BA9EBD3F-D36A-441F-B398-B5ADA9F752FB}">
      <dgm:prSet phldrT="[Text]"/>
      <dgm:spPr/>
      <dgm:t>
        <a:bodyPr/>
        <a:lstStyle/>
        <a:p>
          <a:r>
            <a:rPr lang="es-ES" dirty="0"/>
            <a:t>"New" sexual </a:t>
          </a:r>
          <a:r>
            <a:rPr lang="es-ES" dirty="0" err="1"/>
            <a:t>orientations</a:t>
          </a:r>
          <a:r>
            <a:rPr lang="es-ES" dirty="0"/>
            <a:t>:</a:t>
          </a:r>
        </a:p>
        <a:p>
          <a:r>
            <a:rPr lang="es-ES" dirty="0" err="1"/>
            <a:t>Pansexuality</a:t>
          </a:r>
          <a:endParaRPr lang="es-ES" dirty="0"/>
        </a:p>
        <a:p>
          <a:r>
            <a:rPr lang="es-ES" dirty="0" err="1"/>
            <a:t>Asexuality</a:t>
          </a:r>
          <a:endParaRPr lang="es-ES" dirty="0"/>
        </a:p>
        <a:p>
          <a:r>
            <a:rPr lang="es-ES" dirty="0" err="1"/>
            <a:t>Demisexuality</a:t>
          </a:r>
          <a:r>
            <a:rPr lang="es-ES" dirty="0"/>
            <a:t> ...</a:t>
          </a:r>
        </a:p>
      </dgm:t>
    </dgm:pt>
    <dgm:pt modelId="{CE8FA4A2-2FA6-44C6-B50E-19307827F1F9}" type="parTrans" cxnId="{EBED3258-C39D-43B6-9563-EC6799C81CC2}">
      <dgm:prSet/>
      <dgm:spPr/>
      <dgm:t>
        <a:bodyPr/>
        <a:lstStyle/>
        <a:p>
          <a:endParaRPr lang="es-ES"/>
        </a:p>
      </dgm:t>
    </dgm:pt>
    <dgm:pt modelId="{9A714418-D87C-4E7C-B46D-4CB5A7C185C4}" type="sibTrans" cxnId="{EBED3258-C39D-43B6-9563-EC6799C81CC2}">
      <dgm:prSet/>
      <dgm:spPr/>
      <dgm:t>
        <a:bodyPr/>
        <a:lstStyle/>
        <a:p>
          <a:endParaRPr lang="es-ES"/>
        </a:p>
      </dgm:t>
    </dgm:pt>
    <dgm:pt modelId="{493C52A8-AEAC-4B25-81CA-BBAA9CC2F726}" type="pres">
      <dgm:prSet presAssocID="{18F0A7FE-3856-4811-A40A-6C2F88426CC8}" presName="Name0" presStyleCnt="0">
        <dgm:presLayoutVars>
          <dgm:resizeHandles/>
        </dgm:presLayoutVars>
      </dgm:prSet>
      <dgm:spPr/>
    </dgm:pt>
    <dgm:pt modelId="{4E87055A-D42F-45B7-A583-78AA86B3BE3D}" type="pres">
      <dgm:prSet presAssocID="{3481F7EB-C200-474A-87C2-667B1BF48E6A}" presName="text" presStyleLbl="node1" presStyleIdx="0" presStyleCnt="3" custScaleX="148607" custLinFactNeighborX="2746" custLinFactNeighborY="-1249">
        <dgm:presLayoutVars>
          <dgm:bulletEnabled val="1"/>
        </dgm:presLayoutVars>
      </dgm:prSet>
      <dgm:spPr/>
    </dgm:pt>
    <dgm:pt modelId="{9CB7A9E2-D0C9-4850-9050-23710325EF4C}" type="pres">
      <dgm:prSet presAssocID="{485FE707-A9EF-4987-91A3-8C6F2773C902}" presName="space" presStyleCnt="0"/>
      <dgm:spPr/>
    </dgm:pt>
    <dgm:pt modelId="{7029CE37-6B75-43B3-A4FE-81C1570C2190}" type="pres">
      <dgm:prSet presAssocID="{C9573CEF-FA34-4ECE-A0E6-31540D082178}" presName="text" presStyleLbl="node1" presStyleIdx="1" presStyleCnt="3" custScaleY="148544">
        <dgm:presLayoutVars>
          <dgm:bulletEnabled val="1"/>
        </dgm:presLayoutVars>
      </dgm:prSet>
      <dgm:spPr/>
    </dgm:pt>
    <dgm:pt modelId="{9BDF6B7A-7BF1-4B2E-A24F-484B3956239A}" type="pres">
      <dgm:prSet presAssocID="{2E262DA4-5FA1-45DE-8151-5FD6174FA7A4}" presName="space" presStyleCnt="0"/>
      <dgm:spPr/>
    </dgm:pt>
    <dgm:pt modelId="{5A23B1CA-3CAD-408D-BAF5-FBD95D0950BC}" type="pres">
      <dgm:prSet presAssocID="{BA9EBD3F-D36A-441F-B398-B5ADA9F752FB}" presName="text" presStyleLbl="node1" presStyleIdx="2" presStyleCnt="3">
        <dgm:presLayoutVars>
          <dgm:bulletEnabled val="1"/>
        </dgm:presLayoutVars>
      </dgm:prSet>
      <dgm:spPr/>
    </dgm:pt>
  </dgm:ptLst>
  <dgm:cxnLst>
    <dgm:cxn modelId="{97F75913-441B-440A-A6C3-81EE60A31C4C}" srcId="{18F0A7FE-3856-4811-A40A-6C2F88426CC8}" destId="{3481F7EB-C200-474A-87C2-667B1BF48E6A}" srcOrd="0" destOrd="0" parTransId="{760468A3-377D-49EF-AD0F-06CDEE059AF2}" sibTransId="{485FE707-A9EF-4987-91A3-8C6F2773C902}"/>
    <dgm:cxn modelId="{15786575-1FD9-41AD-A021-32A945840141}" type="presOf" srcId="{18F0A7FE-3856-4811-A40A-6C2F88426CC8}" destId="{493C52A8-AEAC-4B25-81CA-BBAA9CC2F726}" srcOrd="0" destOrd="0" presId="urn:diagrams.loki3.com/VaryingWidthList+Icon"/>
    <dgm:cxn modelId="{EBED3258-C39D-43B6-9563-EC6799C81CC2}" srcId="{18F0A7FE-3856-4811-A40A-6C2F88426CC8}" destId="{BA9EBD3F-D36A-441F-B398-B5ADA9F752FB}" srcOrd="2" destOrd="0" parTransId="{CE8FA4A2-2FA6-44C6-B50E-19307827F1F9}" sibTransId="{9A714418-D87C-4E7C-B46D-4CB5A7C185C4}"/>
    <dgm:cxn modelId="{8E605C7F-3841-4BD7-9313-081DAFCD429B}" srcId="{18F0A7FE-3856-4811-A40A-6C2F88426CC8}" destId="{C9573CEF-FA34-4ECE-A0E6-31540D082178}" srcOrd="1" destOrd="0" parTransId="{B0A30EF2-CB1C-4801-98D0-851DD9E4A4CE}" sibTransId="{2E262DA4-5FA1-45DE-8151-5FD6174FA7A4}"/>
    <dgm:cxn modelId="{E6FBD298-AF97-4089-84CA-BBEFCAD7A210}" type="presOf" srcId="{BA9EBD3F-D36A-441F-B398-B5ADA9F752FB}" destId="{5A23B1CA-3CAD-408D-BAF5-FBD95D0950BC}" srcOrd="0" destOrd="0" presId="urn:diagrams.loki3.com/VaryingWidthList+Icon"/>
    <dgm:cxn modelId="{3F54CFA6-98DD-4CC6-8985-C5A7F57F3F33}" type="presOf" srcId="{C9573CEF-FA34-4ECE-A0E6-31540D082178}" destId="{7029CE37-6B75-43B3-A4FE-81C1570C2190}" srcOrd="0" destOrd="0" presId="urn:diagrams.loki3.com/VaryingWidthList+Icon"/>
    <dgm:cxn modelId="{FBA042C2-F487-4E6C-BD01-BCA208C1623D}" type="presOf" srcId="{3481F7EB-C200-474A-87C2-667B1BF48E6A}" destId="{4E87055A-D42F-45B7-A583-78AA86B3BE3D}" srcOrd="0" destOrd="0" presId="urn:diagrams.loki3.com/VaryingWidthList+Icon"/>
    <dgm:cxn modelId="{4F089914-5642-447B-B42A-7D1E6AF09FFB}" type="presParOf" srcId="{493C52A8-AEAC-4B25-81CA-BBAA9CC2F726}" destId="{4E87055A-D42F-45B7-A583-78AA86B3BE3D}" srcOrd="0" destOrd="0" presId="urn:diagrams.loki3.com/VaryingWidthList+Icon"/>
    <dgm:cxn modelId="{ADFC1209-BE76-4C42-8ADB-2441A6758257}" type="presParOf" srcId="{493C52A8-AEAC-4B25-81CA-BBAA9CC2F726}" destId="{9CB7A9E2-D0C9-4850-9050-23710325EF4C}" srcOrd="1" destOrd="0" presId="urn:diagrams.loki3.com/VaryingWidthList+Icon"/>
    <dgm:cxn modelId="{FFC2FF3B-32AA-4482-8F02-449D1BA3B3AD}" type="presParOf" srcId="{493C52A8-AEAC-4B25-81CA-BBAA9CC2F726}" destId="{7029CE37-6B75-43B3-A4FE-81C1570C2190}" srcOrd="2" destOrd="0" presId="urn:diagrams.loki3.com/VaryingWidthList+Icon"/>
    <dgm:cxn modelId="{AB58114D-32EA-48B4-9D48-5A766C646A98}" type="presParOf" srcId="{493C52A8-AEAC-4B25-81CA-BBAA9CC2F726}" destId="{9BDF6B7A-7BF1-4B2E-A24F-484B3956239A}" srcOrd="3" destOrd="0" presId="urn:diagrams.loki3.com/VaryingWidthList+Icon"/>
    <dgm:cxn modelId="{2A37CE04-0AF0-4E99-B0D5-8994BB3D1F3F}" type="presParOf" srcId="{493C52A8-AEAC-4B25-81CA-BBAA9CC2F726}" destId="{5A23B1CA-3CAD-408D-BAF5-FBD95D0950BC}" srcOrd="4" destOrd="0" presId="urn:diagrams.loki3.com/VaryingWidthLis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7055A-D42F-45B7-A583-78AA86B3BE3D}">
      <dsp:nvSpPr>
        <dsp:cNvPr id="0" name=""/>
        <dsp:cNvSpPr/>
      </dsp:nvSpPr>
      <dsp:spPr>
        <a:xfrm>
          <a:off x="937874" y="0"/>
          <a:ext cx="1939321" cy="181932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t>Homosexuality was considered a mental illness by the World Health Organization (WHO) until 1990. </a:t>
          </a:r>
          <a:endParaRPr lang="es-ES" sz="1400" kern="1200" dirty="0"/>
        </a:p>
      </dsp:txBody>
      <dsp:txXfrm>
        <a:off x="937874" y="0"/>
        <a:ext cx="1939321" cy="1819321"/>
      </dsp:txXfrm>
    </dsp:sp>
    <dsp:sp modelId="{7029CE37-6B75-43B3-A4FE-81C1570C2190}">
      <dsp:nvSpPr>
        <dsp:cNvPr id="0" name=""/>
        <dsp:cNvSpPr/>
      </dsp:nvSpPr>
      <dsp:spPr>
        <a:xfrm>
          <a:off x="251700" y="1911425"/>
          <a:ext cx="3240000" cy="270249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s-ES" sz="1400" kern="1200" dirty="0" err="1"/>
            <a:t>Relevant</a:t>
          </a:r>
          <a:r>
            <a:rPr lang="es-ES" sz="1400" kern="1200" dirty="0"/>
            <a:t> data </a:t>
          </a:r>
          <a:r>
            <a:rPr lang="es-ES" sz="1400" kern="1200" dirty="0" err="1"/>
            <a:t>about</a:t>
          </a:r>
          <a:r>
            <a:rPr lang="es-ES" sz="1400" kern="1200" dirty="0"/>
            <a:t> Portugal:</a:t>
          </a:r>
        </a:p>
        <a:p>
          <a:pPr marL="0" lvl="0" indent="0" algn="ctr" defTabSz="622300">
            <a:lnSpc>
              <a:spcPct val="90000"/>
            </a:lnSpc>
            <a:spcBef>
              <a:spcPct val="0"/>
            </a:spcBef>
            <a:spcAft>
              <a:spcPct val="35000"/>
            </a:spcAft>
            <a:buNone/>
          </a:pPr>
          <a:r>
            <a:rPr lang="es-ES" sz="1400" kern="1200" dirty="0"/>
            <a:t>- Homosexual </a:t>
          </a:r>
          <a:r>
            <a:rPr lang="es-ES" sz="1400" kern="1200" dirty="0" err="1"/>
            <a:t>activity</a:t>
          </a:r>
          <a:r>
            <a:rPr lang="es-ES" sz="1400" kern="1200" dirty="0"/>
            <a:t> legal </a:t>
          </a:r>
          <a:r>
            <a:rPr lang="es-ES" sz="1400" kern="1200" dirty="0" err="1"/>
            <a:t>since</a:t>
          </a:r>
          <a:r>
            <a:rPr lang="es-ES" sz="1400" kern="1200" dirty="0"/>
            <a:t> 1982</a:t>
          </a:r>
        </a:p>
        <a:p>
          <a:pPr marL="0" lvl="0" indent="0" algn="ctr" defTabSz="622300">
            <a:lnSpc>
              <a:spcPct val="90000"/>
            </a:lnSpc>
            <a:spcBef>
              <a:spcPct val="0"/>
            </a:spcBef>
            <a:spcAft>
              <a:spcPct val="35000"/>
            </a:spcAft>
            <a:buNone/>
          </a:pPr>
          <a:r>
            <a:rPr lang="es-ES" sz="1400" kern="1200" dirty="0"/>
            <a:t>- </a:t>
          </a:r>
          <a:r>
            <a:rPr lang="es-ES" sz="1400" kern="1200" dirty="0" err="1"/>
            <a:t>Same</a:t>
          </a:r>
          <a:r>
            <a:rPr lang="es-ES" sz="1400" kern="1200" dirty="0"/>
            <a:t>-sex </a:t>
          </a:r>
          <a:r>
            <a:rPr lang="es-ES" sz="1400" kern="1200" dirty="0" err="1"/>
            <a:t>marriage</a:t>
          </a:r>
          <a:r>
            <a:rPr lang="es-ES" sz="1400" kern="1200" dirty="0"/>
            <a:t> </a:t>
          </a:r>
          <a:r>
            <a:rPr lang="es-ES" sz="1400" kern="1200" dirty="0" err="1"/>
            <a:t>since</a:t>
          </a:r>
          <a:r>
            <a:rPr lang="es-ES" sz="1400" kern="1200" dirty="0"/>
            <a:t> 2010</a:t>
          </a:r>
        </a:p>
        <a:p>
          <a:pPr marL="0" lvl="0" indent="0" algn="ctr" defTabSz="622300">
            <a:lnSpc>
              <a:spcPct val="90000"/>
            </a:lnSpc>
            <a:spcBef>
              <a:spcPct val="0"/>
            </a:spcBef>
            <a:spcAft>
              <a:spcPct val="35000"/>
            </a:spcAft>
            <a:buNone/>
          </a:pPr>
          <a:r>
            <a:rPr lang="es-ES" sz="1400" kern="1200" dirty="0"/>
            <a:t>- </a:t>
          </a:r>
          <a:r>
            <a:rPr lang="es-ES" sz="1400" kern="1200" dirty="0" err="1"/>
            <a:t>Right</a:t>
          </a:r>
          <a:r>
            <a:rPr lang="es-ES" sz="1400" kern="1200" dirty="0"/>
            <a:t> to </a:t>
          </a:r>
          <a:r>
            <a:rPr lang="es-ES" sz="1400" kern="1200" dirty="0" err="1"/>
            <a:t>change</a:t>
          </a:r>
          <a:r>
            <a:rPr lang="es-ES" sz="1400" kern="1200" dirty="0"/>
            <a:t> legal </a:t>
          </a:r>
          <a:r>
            <a:rPr lang="es-ES" sz="1400" kern="1200" dirty="0" err="1"/>
            <a:t>gender</a:t>
          </a:r>
          <a:r>
            <a:rPr lang="es-ES" sz="1400" kern="1200" dirty="0"/>
            <a:t> </a:t>
          </a:r>
          <a:r>
            <a:rPr lang="es-ES" sz="1400" kern="1200" dirty="0" err="1"/>
            <a:t>accepted</a:t>
          </a:r>
          <a:endParaRPr lang="es-ES" sz="1400" kern="1200" dirty="0"/>
        </a:p>
        <a:p>
          <a:pPr marL="0" lvl="0" indent="0" algn="ctr" defTabSz="622300">
            <a:lnSpc>
              <a:spcPct val="90000"/>
            </a:lnSpc>
            <a:spcBef>
              <a:spcPct val="0"/>
            </a:spcBef>
            <a:spcAft>
              <a:spcPct val="35000"/>
            </a:spcAft>
            <a:buNone/>
          </a:pPr>
          <a:r>
            <a:rPr lang="es-ES" sz="1400" kern="1200" dirty="0"/>
            <a:t>- </a:t>
          </a:r>
          <a:r>
            <a:rPr lang="es-ES" sz="1400" kern="1200" dirty="0" err="1"/>
            <a:t>Same</a:t>
          </a:r>
          <a:r>
            <a:rPr lang="es-ES" sz="1400" kern="1200" dirty="0"/>
            <a:t>-sex </a:t>
          </a:r>
          <a:r>
            <a:rPr lang="es-ES" sz="1400" kern="1200" dirty="0" err="1"/>
            <a:t>adoption</a:t>
          </a:r>
          <a:r>
            <a:rPr lang="es-ES" sz="1400" kern="1200" dirty="0"/>
            <a:t> </a:t>
          </a:r>
          <a:r>
            <a:rPr lang="es-ES" sz="1400" kern="1200" dirty="0" err="1"/>
            <a:t>accepted</a:t>
          </a:r>
          <a:endParaRPr lang="es-ES" sz="1400" kern="1200" dirty="0"/>
        </a:p>
        <a:p>
          <a:pPr marL="0" lvl="0" indent="0" algn="ctr" defTabSz="622300">
            <a:lnSpc>
              <a:spcPct val="90000"/>
            </a:lnSpc>
            <a:spcBef>
              <a:spcPct val="0"/>
            </a:spcBef>
            <a:spcAft>
              <a:spcPct val="35000"/>
            </a:spcAft>
            <a:buNone/>
          </a:pPr>
          <a:r>
            <a:rPr lang="es-ES" sz="1400" kern="1200" dirty="0"/>
            <a:t>- LGBT </a:t>
          </a:r>
          <a:r>
            <a:rPr lang="es-ES" sz="1400" kern="1200" dirty="0" err="1"/>
            <a:t>discrimination</a:t>
          </a:r>
          <a:r>
            <a:rPr lang="es-ES" sz="1400" kern="1200" dirty="0"/>
            <a:t> </a:t>
          </a:r>
          <a:r>
            <a:rPr lang="es-ES" sz="1400" kern="1200" dirty="0" err="1"/>
            <a:t>illegal</a:t>
          </a:r>
          <a:r>
            <a:rPr lang="es-ES" sz="1400" kern="1200" dirty="0"/>
            <a:t> </a:t>
          </a:r>
          <a:r>
            <a:rPr lang="es-ES" sz="1400" kern="1200" dirty="0" err="1"/>
            <a:t>since</a:t>
          </a:r>
          <a:r>
            <a:rPr lang="es-ES" sz="1400" kern="1200" dirty="0"/>
            <a:t> 2004</a:t>
          </a:r>
        </a:p>
        <a:p>
          <a:pPr marL="0" lvl="0" indent="0" algn="ctr" defTabSz="622300">
            <a:lnSpc>
              <a:spcPct val="90000"/>
            </a:lnSpc>
            <a:spcBef>
              <a:spcPct val="0"/>
            </a:spcBef>
            <a:spcAft>
              <a:spcPct val="35000"/>
            </a:spcAft>
            <a:buNone/>
          </a:pPr>
          <a:r>
            <a:rPr lang="es-ES" sz="1400" kern="1200" dirty="0"/>
            <a:t>- </a:t>
          </a:r>
          <a:r>
            <a:rPr lang="es-ES" sz="1400" kern="1200" dirty="0" err="1"/>
            <a:t>Conversion</a:t>
          </a:r>
          <a:r>
            <a:rPr lang="es-ES" sz="1400" kern="1200" dirty="0"/>
            <a:t> </a:t>
          </a:r>
          <a:r>
            <a:rPr lang="es-ES" sz="1400" kern="1200" dirty="0" err="1"/>
            <a:t>therapy</a:t>
          </a:r>
          <a:r>
            <a:rPr lang="es-ES" sz="1400" kern="1200" dirty="0"/>
            <a:t> </a:t>
          </a:r>
          <a:r>
            <a:rPr lang="es-ES" sz="1400" kern="1200" dirty="0" err="1"/>
            <a:t>not</a:t>
          </a:r>
          <a:r>
            <a:rPr lang="es-ES" sz="1400" kern="1200" dirty="0"/>
            <a:t> </a:t>
          </a:r>
          <a:r>
            <a:rPr lang="es-ES" sz="1400" kern="1200" dirty="0" err="1"/>
            <a:t>banned</a:t>
          </a:r>
          <a:endParaRPr lang="es-ES" sz="1400" kern="1200" dirty="0"/>
        </a:p>
        <a:p>
          <a:pPr marL="0" lvl="0" indent="0" algn="ctr" defTabSz="622300">
            <a:lnSpc>
              <a:spcPct val="90000"/>
            </a:lnSpc>
            <a:spcBef>
              <a:spcPct val="0"/>
            </a:spcBef>
            <a:spcAft>
              <a:spcPct val="35000"/>
            </a:spcAft>
            <a:buNone/>
          </a:pPr>
          <a:r>
            <a:rPr lang="en-US" sz="1400" b="0" i="0" kern="1200" dirty="0"/>
            <a:t>In 2019, ILGA-Europe ranked Portugal 7th out of 49 European countries in relation to LGBT rights legislation.</a:t>
          </a:r>
          <a:endParaRPr lang="es-ES" sz="1400" kern="1200" dirty="0"/>
        </a:p>
      </dsp:txBody>
      <dsp:txXfrm>
        <a:off x="251700" y="1911425"/>
        <a:ext cx="3240000" cy="2702493"/>
      </dsp:txXfrm>
    </dsp:sp>
    <dsp:sp modelId="{5A23B1CA-3CAD-408D-BAF5-FBD95D0950BC}">
      <dsp:nvSpPr>
        <dsp:cNvPr id="0" name=""/>
        <dsp:cNvSpPr/>
      </dsp:nvSpPr>
      <dsp:spPr>
        <a:xfrm>
          <a:off x="1264200" y="4704884"/>
          <a:ext cx="1215000" cy="181932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s-ES" sz="1400" kern="1200" dirty="0"/>
            <a:t>"New" sexual </a:t>
          </a:r>
          <a:r>
            <a:rPr lang="es-ES" sz="1400" kern="1200" dirty="0" err="1"/>
            <a:t>orientations</a:t>
          </a:r>
          <a:r>
            <a:rPr lang="es-ES" sz="1400" kern="1200" dirty="0"/>
            <a:t>:</a:t>
          </a:r>
        </a:p>
        <a:p>
          <a:pPr marL="0" lvl="0" indent="0" algn="ctr" defTabSz="622300">
            <a:lnSpc>
              <a:spcPct val="90000"/>
            </a:lnSpc>
            <a:spcBef>
              <a:spcPct val="0"/>
            </a:spcBef>
            <a:spcAft>
              <a:spcPct val="35000"/>
            </a:spcAft>
            <a:buNone/>
          </a:pPr>
          <a:r>
            <a:rPr lang="es-ES" sz="1400" kern="1200" dirty="0" err="1"/>
            <a:t>Pansexuality</a:t>
          </a:r>
          <a:endParaRPr lang="es-ES" sz="1400" kern="1200" dirty="0"/>
        </a:p>
        <a:p>
          <a:pPr marL="0" lvl="0" indent="0" algn="ctr" defTabSz="622300">
            <a:lnSpc>
              <a:spcPct val="90000"/>
            </a:lnSpc>
            <a:spcBef>
              <a:spcPct val="0"/>
            </a:spcBef>
            <a:spcAft>
              <a:spcPct val="35000"/>
            </a:spcAft>
            <a:buNone/>
          </a:pPr>
          <a:r>
            <a:rPr lang="es-ES" sz="1400" kern="1200" dirty="0" err="1"/>
            <a:t>Asexuality</a:t>
          </a:r>
          <a:endParaRPr lang="es-ES" sz="1400" kern="1200" dirty="0"/>
        </a:p>
        <a:p>
          <a:pPr marL="0" lvl="0" indent="0" algn="ctr" defTabSz="622300">
            <a:lnSpc>
              <a:spcPct val="90000"/>
            </a:lnSpc>
            <a:spcBef>
              <a:spcPct val="0"/>
            </a:spcBef>
            <a:spcAft>
              <a:spcPct val="35000"/>
            </a:spcAft>
            <a:buNone/>
          </a:pPr>
          <a:r>
            <a:rPr lang="es-ES" sz="1400" kern="1200" dirty="0" err="1"/>
            <a:t>Demisexuality</a:t>
          </a:r>
          <a:r>
            <a:rPr lang="es-ES" sz="1400" kern="1200" dirty="0"/>
            <a:t> ...</a:t>
          </a:r>
        </a:p>
      </dsp:txBody>
      <dsp:txXfrm>
        <a:off x="1264200" y="4704884"/>
        <a:ext cx="1215000" cy="1819321"/>
      </dsp:txXfrm>
    </dsp:sp>
  </dsp:spTree>
</dsp:drawing>
</file>

<file path=ppt/diagrams/layout1.xml><?xml version="1.0" encoding="utf-8"?>
<dgm:layoutDef xmlns:dgm="http://schemas.openxmlformats.org/drawingml/2006/diagram" xmlns:a="http://schemas.openxmlformats.org/drawingml/2006/main" uniqueId="urn:diagrams.loki3.com/VaryingWidthList+Icon">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15864-A06B-4B14-9DD9-45E07CC75F13}" type="datetimeFigureOut">
              <a:rPr lang="sl-SI" smtClean="0"/>
              <a:t>9. 05. 2020</a:t>
            </a:fld>
            <a:endParaRPr lang="sl-SI"/>
          </a:p>
        </p:txBody>
      </p:sp>
      <p:sp>
        <p:nvSpPr>
          <p:cNvPr id="4" name="Označba mesta stranske slik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1D79F-AF6F-492E-A5BA-B1200D0ECF25}" type="slidenum">
              <a:rPr lang="sl-SI" smtClean="0"/>
              <a:t>‹#›</a:t>
            </a:fld>
            <a:endParaRPr lang="sl-SI"/>
          </a:p>
        </p:txBody>
      </p:sp>
    </p:spTree>
    <p:extLst>
      <p:ext uri="{BB962C8B-B14F-4D97-AF65-F5344CB8AC3E}">
        <p14:creationId xmlns:p14="http://schemas.microsoft.com/office/powerpoint/2010/main" val="78159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738AA883-A87A-4752-B64F-C4078EFBF75C}" type="datetimeFigureOut">
              <a:rPr lang="es-ES" smtClean="0"/>
              <a:t>09/05/2020</a:t>
            </a:fld>
            <a:endParaRPr lang="es-E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E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2CBBC67-95E9-486B-8887-DC46F76BCC37}" type="slidenum">
              <a:rPr lang="es-ES" smtClean="0"/>
              <a:t>‹#›</a:t>
            </a:fld>
            <a:endParaRPr lang="es-E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AA883-A87A-4752-B64F-C4078EFBF75C}" type="datetimeFigureOut">
              <a:rPr lang="es-ES" smtClean="0"/>
              <a:t>09/05/2020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2CBBC67-95E9-486B-8887-DC46F76BCC37}" type="slidenum">
              <a:rPr lang="es-ES" smtClean="0"/>
              <a:t>‹#›</a:t>
            </a:fld>
            <a:endParaRPr lang="es-E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AA883-A87A-4752-B64F-C4078EFBF75C}" type="datetimeFigureOut">
              <a:rPr lang="es-ES" smtClean="0"/>
              <a:t>09/05/2020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2CBBC67-95E9-486B-8887-DC46F76BCC37}" type="slidenum">
              <a:rPr lang="es-ES" smtClean="0"/>
              <a:t>‹#›</a:t>
            </a:fld>
            <a:endParaRPr lang="es-E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AA883-A87A-4752-B64F-C4078EFBF75C}" type="datetimeFigureOut">
              <a:rPr lang="es-ES" smtClean="0"/>
              <a:t>09/05/2020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2CBBC67-95E9-486B-8887-DC46F76BCC37}" type="slidenum">
              <a:rPr lang="es-ES" smtClean="0"/>
              <a:t>‹#›</a:t>
            </a:fld>
            <a:endParaRPr lang="es-ES"/>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AA883-A87A-4752-B64F-C4078EFBF75C}" type="datetimeFigureOut">
              <a:rPr lang="es-ES" smtClean="0"/>
              <a:t>09/05/2020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2CBBC67-95E9-486B-8887-DC46F76BCC37}" type="slidenum">
              <a:rPr lang="es-ES" smtClean="0"/>
              <a:t>‹#›</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38AA883-A87A-4752-B64F-C4078EFBF75C}" type="datetimeFigureOut">
              <a:rPr lang="es-ES" smtClean="0"/>
              <a:t>09/05/2020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2CBBC67-95E9-486B-8887-DC46F76BCC37}" type="slidenum">
              <a:rPr lang="es-ES" smtClean="0"/>
              <a:t>‹#›</a:t>
            </a:fld>
            <a:endParaRPr lang="es-ES"/>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8AA883-A87A-4752-B64F-C4078EFBF75C}" type="datetimeFigureOut">
              <a:rPr lang="es-ES" smtClean="0"/>
              <a:t>09/05/2020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2CBBC67-95E9-486B-8887-DC46F76BCC37}" type="slidenum">
              <a:rPr lang="es-ES" smtClean="0"/>
              <a:t>‹#›</a:t>
            </a:fld>
            <a:endParaRPr lang="es-E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8AA883-A87A-4752-B64F-C4078EFBF75C}" type="datetimeFigureOut">
              <a:rPr lang="es-ES" smtClean="0"/>
              <a:t>09/05/2020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2CBBC67-95E9-486B-8887-DC46F76BCC37}" type="slidenum">
              <a:rPr lang="es-ES" smtClean="0"/>
              <a:t>‹#›</a:t>
            </a:fld>
            <a:endParaRPr lang="es-E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AA883-A87A-4752-B64F-C4078EFBF75C}" type="datetimeFigureOut">
              <a:rPr lang="es-ES" smtClean="0"/>
              <a:t>09/05/2020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2CBBC67-95E9-486B-8887-DC46F76BCC37}" type="slidenum">
              <a:rPr lang="es-ES" smtClean="0"/>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AA883-A87A-4752-B64F-C4078EFBF75C}" type="datetimeFigureOut">
              <a:rPr lang="es-ES" smtClean="0"/>
              <a:t>09/05/2020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2CBBC67-95E9-486B-8887-DC46F76BCC37}" type="slidenum">
              <a:rPr lang="es-ES" smtClean="0"/>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38AA883-A87A-4752-B64F-C4078EFBF75C}" type="datetimeFigureOut">
              <a:rPr lang="es-ES" smtClean="0"/>
              <a:t>09/05/2020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2CBBC67-95E9-486B-8887-DC46F76BCC37}" type="slidenum">
              <a:rPr lang="es-ES" smtClean="0"/>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3000"/>
            <a:lum/>
          </a:blip>
          <a:srcRect/>
          <a:stretch>
            <a:fillRect l="-17000" r="-17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738AA883-A87A-4752-B64F-C4078EFBF75C}" type="datetimeFigureOut">
              <a:rPr lang="es-ES" smtClean="0"/>
              <a:t>09/05/2020</a:t>
            </a:fld>
            <a:endParaRPr lang="es-E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s-E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92CBBC67-95E9-486B-8887-DC46F76BCC37}" type="slidenum">
              <a:rPr lang="es-ES" smtClean="0"/>
              <a:t>‹#›</a:t>
            </a:fld>
            <a:endParaRPr lang="es-E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cAUDKEI4QKI" TargetMode="Externa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un.org/en/gender-inclusive-language/guidelines.s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tgeu.net/" TargetMode="External"/><Relationship Id="rId2" Type="http://schemas.openxmlformats.org/officeDocument/2006/relationships/hyperlink" Target="https://www.ilga-europe.org/" TargetMode="External"/><Relationship Id="rId1" Type="http://schemas.openxmlformats.org/officeDocument/2006/relationships/slideLayout" Target="../slideLayouts/slideLayout2.xml"/><Relationship Id="rId6" Type="http://schemas.openxmlformats.org/officeDocument/2006/relationships/hyperlink" Target="https://www.casa-qui.pt/" TargetMode="External"/><Relationship Id="rId5" Type="http://schemas.openxmlformats.org/officeDocument/2006/relationships/hyperlink" Target="https://www.facebook.com/CentroGis/" TargetMode="External"/><Relationship Id="rId4" Type="http://schemas.openxmlformats.org/officeDocument/2006/relationships/hyperlink" Target="https://ilga-portugal.p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tp7v3JQna6U" TargetMode="External"/><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s-ES" dirty="0"/>
          </a:p>
        </p:txBody>
      </p:sp>
      <p:sp>
        <p:nvSpPr>
          <p:cNvPr id="3" name="Subtitle 2"/>
          <p:cNvSpPr>
            <a:spLocks noGrp="1"/>
          </p:cNvSpPr>
          <p:nvPr>
            <p:ph type="subTitle" idx="1"/>
          </p:nvPr>
        </p:nvSpPr>
        <p:spPr/>
        <p:txBody>
          <a:bodyPr/>
          <a:lstStyle/>
          <a:p>
            <a:endParaRPr lang="es-E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381" y="0"/>
            <a:ext cx="121951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jeZBesedilom 3">
            <a:extLst>
              <a:ext uri="{FF2B5EF4-FFF2-40B4-BE49-F238E27FC236}">
                <a16:creationId xmlns:a16="http://schemas.microsoft.com/office/drawing/2014/main" id="{DE2B17F9-3BA3-4673-BAC9-B7E5A9DD1335}"/>
              </a:ext>
            </a:extLst>
          </p:cNvPr>
          <p:cNvSpPr txBox="1"/>
          <p:nvPr/>
        </p:nvSpPr>
        <p:spPr>
          <a:xfrm>
            <a:off x="-396552" y="692696"/>
            <a:ext cx="9721080" cy="2554545"/>
          </a:xfrm>
          <a:prstGeom prst="rect">
            <a:avLst/>
          </a:prstGeom>
          <a:noFill/>
        </p:spPr>
        <p:txBody>
          <a:bodyPr wrap="square" rtlCol="0">
            <a:spAutoFit/>
          </a:bodyPr>
          <a:lstStyle/>
          <a:p>
            <a:pPr algn="ctr"/>
            <a:r>
              <a:rPr lang="en-US" sz="8000" b="1" i="0" dirty="0">
                <a:effectLst>
                  <a:outerShdw blurRad="38100" dist="38100" dir="2700000" algn="tl">
                    <a:srgbClr val="000000">
                      <a:alpha val="43137"/>
                    </a:srgbClr>
                  </a:outerShdw>
                </a:effectLst>
                <a:latin typeface="-apple-system"/>
              </a:rPr>
              <a:t>They, She, He, We – Representing Gender</a:t>
            </a:r>
            <a:endParaRPr lang="sl-SI" sz="8000" b="1" dirty="0">
              <a:effectLst>
                <a:outerShdw blurRad="38100" dist="38100" dir="2700000" algn="tl">
                  <a:srgbClr val="000000">
                    <a:alpha val="43137"/>
                  </a:srgbClr>
                </a:outerShdw>
              </a:effectLst>
              <a:latin typeface="Abadi" panose="020B0604020202020204" pitchFamily="34" charset="0"/>
            </a:endParaRPr>
          </a:p>
        </p:txBody>
      </p:sp>
    </p:spTree>
    <p:extLst>
      <p:ext uri="{BB962C8B-B14F-4D97-AF65-F5344CB8AC3E}">
        <p14:creationId xmlns:p14="http://schemas.microsoft.com/office/powerpoint/2010/main" val="191499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s-ES" b="1" dirty="0" err="1"/>
              <a:t>Curious</a:t>
            </a:r>
            <a:r>
              <a:rPr lang="es-ES" b="1" dirty="0"/>
              <a:t> </a:t>
            </a:r>
            <a:r>
              <a:rPr lang="es-ES" b="1" dirty="0" err="1"/>
              <a:t>fact</a:t>
            </a:r>
            <a:r>
              <a:rPr lang="es-ES" b="1" dirty="0"/>
              <a:t>:</a:t>
            </a:r>
          </a:p>
        </p:txBody>
      </p:sp>
      <p:sp>
        <p:nvSpPr>
          <p:cNvPr id="10" name="Content Placeholder 9"/>
          <p:cNvSpPr>
            <a:spLocks noGrp="1"/>
          </p:cNvSpPr>
          <p:nvPr>
            <p:ph idx="1"/>
          </p:nvPr>
        </p:nvSpPr>
        <p:spPr>
          <a:xfrm>
            <a:off x="467544" y="620688"/>
            <a:ext cx="4116667" cy="5566765"/>
          </a:xfrm>
        </p:spPr>
        <p:txBody>
          <a:bodyPr/>
          <a:lstStyle/>
          <a:p>
            <a:r>
              <a:rPr lang="en-US" b="1" dirty="0"/>
              <a:t>What is it? </a:t>
            </a:r>
          </a:p>
          <a:p>
            <a:pPr marL="0" indent="0">
              <a:buNone/>
            </a:pPr>
            <a:r>
              <a:rPr lang="en-US" b="1" dirty="0"/>
              <a:t>Individuals born with any of several variations in sex characteristics including chromosomes, gonads, sex hormones or genitals that, according to the UN Office of the High Commissioner for Human Rights, "do not fit the typical definitions for male or female bodies".</a:t>
            </a:r>
            <a:endParaRPr lang="es-ES" b="1" dirty="0"/>
          </a:p>
        </p:txBody>
      </p:sp>
      <p:sp>
        <p:nvSpPr>
          <p:cNvPr id="11" name="Text Placeholder 10"/>
          <p:cNvSpPr>
            <a:spLocks noGrp="1"/>
          </p:cNvSpPr>
          <p:nvPr>
            <p:ph type="body" sz="half" idx="2"/>
          </p:nvPr>
        </p:nvSpPr>
        <p:spPr>
          <a:xfrm>
            <a:off x="5076056" y="3284984"/>
            <a:ext cx="3411725" cy="2517289"/>
          </a:xfrm>
        </p:spPr>
        <p:txBody>
          <a:bodyPr/>
          <a:lstStyle/>
          <a:p>
            <a:endParaRPr lang="es-ES" sz="1800" dirty="0"/>
          </a:p>
          <a:p>
            <a:endParaRPr lang="es-E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24636"/>
            <a:ext cx="3905167" cy="260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3573016"/>
            <a:ext cx="4082069" cy="328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35193"/>
            <a:ext cx="8577247" cy="6146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49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6932" y="260648"/>
            <a:ext cx="8687556" cy="1789482"/>
          </a:xfrm>
        </p:spPr>
        <p:txBody>
          <a:bodyPr>
            <a:normAutofit fontScale="92500" lnSpcReduction="20000"/>
          </a:bodyPr>
          <a:lstStyle/>
          <a:p>
            <a:pPr marL="0" indent="0" algn="ctr">
              <a:buNone/>
            </a:pPr>
            <a:r>
              <a:rPr lang="en-US" dirty="0"/>
              <a:t>Intersex people face stigmatization and discrimination from birth, or from discovery of an intersex trait, such as from puberty. This may include infanticide, abandonment and the stigmatization of families. Globally, some intersex infants and children, such as those with ambiguous outer genitalia, are surgically or hormonally altered to create more socially acceptable sex characteristics:</a:t>
            </a:r>
            <a:endParaRPr lang="es-ES" dirty="0"/>
          </a:p>
        </p:txBody>
      </p:sp>
      <p:sp>
        <p:nvSpPr>
          <p:cNvPr id="4" name="Text Placeholder 3"/>
          <p:cNvSpPr>
            <a:spLocks noGrp="1"/>
          </p:cNvSpPr>
          <p:nvPr>
            <p:ph type="body" sz="half" idx="2"/>
          </p:nvPr>
        </p:nvSpPr>
        <p:spPr>
          <a:xfrm>
            <a:off x="5303360" y="4077071"/>
            <a:ext cx="3707904" cy="2592289"/>
          </a:xfrm>
        </p:spPr>
        <p:txBody>
          <a:bodyPr>
            <a:noAutofit/>
          </a:bodyPr>
          <a:lstStyle/>
          <a:p>
            <a:pPr algn="ctr"/>
            <a:r>
              <a:rPr lang="en-US" sz="1800" b="1" dirty="0"/>
              <a:t>This is considered controversial, with no firm evidence of favorable outcomes. In April 2015, Malta became the first country to outlaw non-consensual medical interventions to modify sex anatomy, including that of intersex people.</a:t>
            </a:r>
          </a:p>
          <a:p>
            <a:r>
              <a:rPr lang="en-US" sz="1800" b="1" dirty="0">
                <a:hlinkClick r:id="rId2"/>
              </a:rPr>
              <a:t>Check this out</a:t>
            </a:r>
            <a:endParaRPr lang="es-ES" sz="18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9207" y="2086122"/>
            <a:ext cx="3741578" cy="474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6458" y="2100170"/>
            <a:ext cx="3867542" cy="184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16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4712562"/>
            <a:ext cx="9281492" cy="22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36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0032" y="763886"/>
            <a:ext cx="4116667" cy="5833466"/>
          </a:xfrm>
        </p:spPr>
        <p:txBody>
          <a:bodyPr>
            <a:normAutofit fontScale="92500" lnSpcReduction="10000"/>
          </a:bodyPr>
          <a:lstStyle/>
          <a:p>
            <a:pPr marL="0" indent="0">
              <a:buNone/>
            </a:pPr>
            <a:r>
              <a:rPr lang="en-US" b="1" dirty="0"/>
              <a:t>The identity of a person is more a process, than an isolated fact that appears at a certain age (Ghosh, 2009)</a:t>
            </a:r>
          </a:p>
          <a:p>
            <a:endParaRPr lang="en-US" dirty="0"/>
          </a:p>
          <a:p>
            <a:r>
              <a:rPr lang="en-US" b="1" dirty="0"/>
              <a:t>Gender identity</a:t>
            </a:r>
            <a:r>
              <a:rPr lang="en-US" dirty="0"/>
              <a:t>: effect of sociocultural construction, which on a PERSONAL level translates into the intimate feeling of BEING women, men, or ...</a:t>
            </a:r>
          </a:p>
          <a:p>
            <a:endParaRPr lang="en-US" dirty="0"/>
          </a:p>
          <a:p>
            <a:r>
              <a:rPr lang="en-US" dirty="0"/>
              <a:t>Gender categories allow us to be socially recognized and to build our identity.</a:t>
            </a:r>
          </a:p>
          <a:p>
            <a:pPr lvl="1"/>
            <a:r>
              <a:rPr lang="en-US" dirty="0"/>
              <a:t>Consistency-Inconsistency. (</a:t>
            </a:r>
            <a:r>
              <a:rPr lang="en-US" dirty="0" err="1"/>
              <a:t>J.Butler</a:t>
            </a:r>
            <a:r>
              <a:rPr lang="en-US" dirty="0"/>
              <a:t>)</a:t>
            </a:r>
            <a:endParaRPr lang="es-E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017588"/>
            <a:ext cx="4320480" cy="505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7765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512" y="548680"/>
            <a:ext cx="3747500" cy="1022825"/>
          </a:xfrm>
        </p:spPr>
        <p:txBody>
          <a:bodyPr/>
          <a:lstStyle/>
          <a:p>
            <a:r>
              <a:rPr lang="es-ES" sz="3200" b="1" dirty="0" err="1"/>
              <a:t>Reality</a:t>
            </a:r>
            <a:r>
              <a:rPr lang="es-ES" sz="3200" b="1" dirty="0"/>
              <a:t> of </a:t>
            </a:r>
            <a:r>
              <a:rPr lang="es-ES" sz="3200" b="1" dirty="0" err="1"/>
              <a:t>transsexual</a:t>
            </a:r>
            <a:r>
              <a:rPr lang="es-ES" sz="3200" b="1" dirty="0"/>
              <a:t> </a:t>
            </a:r>
            <a:r>
              <a:rPr lang="es-ES" sz="3200" b="1" dirty="0" err="1"/>
              <a:t>people</a:t>
            </a:r>
            <a:endParaRPr lang="es-ES" sz="3200" b="1" dirty="0"/>
          </a:p>
        </p:txBody>
      </p:sp>
      <p:sp>
        <p:nvSpPr>
          <p:cNvPr id="5" name="Content Placeholder 4"/>
          <p:cNvSpPr>
            <a:spLocks noGrp="1"/>
          </p:cNvSpPr>
          <p:nvPr>
            <p:ph idx="1"/>
          </p:nvPr>
        </p:nvSpPr>
        <p:spPr>
          <a:xfrm>
            <a:off x="4283968" y="548680"/>
            <a:ext cx="4860032" cy="6552728"/>
          </a:xfrm>
        </p:spPr>
        <p:txBody>
          <a:bodyPr>
            <a:normAutofit/>
          </a:bodyPr>
          <a:lstStyle/>
          <a:p>
            <a:r>
              <a:rPr lang="en-US" sz="1800" b="1" dirty="0"/>
              <a:t>Trans: people who do not recognize themselves with the gender assigned at birth, assigned in turn based on </a:t>
            </a:r>
            <a:r>
              <a:rPr lang="en-US" sz="1800" b="1" dirty="0" err="1"/>
              <a:t>genitality</a:t>
            </a:r>
            <a:r>
              <a:rPr lang="en-US" sz="1800" b="1" dirty="0"/>
              <a:t>, that is, the biological sex of each individual.</a:t>
            </a:r>
          </a:p>
          <a:p>
            <a:r>
              <a:rPr lang="en-US" sz="1800" b="1" dirty="0"/>
              <a:t>Transsexuality was considered a mental illness by the World Health Organization (WHO) until 2018.</a:t>
            </a:r>
          </a:p>
          <a:p>
            <a:pPr lvl="1"/>
            <a:r>
              <a:rPr lang="en-US" sz="1600" b="1" dirty="0"/>
              <a:t>Historical invisibility</a:t>
            </a:r>
          </a:p>
          <a:p>
            <a:r>
              <a:rPr lang="en-US" sz="1800" b="1" i="1" dirty="0" err="1"/>
              <a:t>Overdiagnosed</a:t>
            </a:r>
            <a:r>
              <a:rPr lang="en-US" sz="1800" b="1" i="1" dirty="0"/>
              <a:t> and Underserved </a:t>
            </a:r>
            <a:r>
              <a:rPr lang="en-US" sz="1800" b="1" dirty="0"/>
              <a:t>(TGEU, 2017)</a:t>
            </a:r>
          </a:p>
          <a:p>
            <a:pPr lvl="1"/>
            <a:r>
              <a:rPr lang="en-US" sz="1600" b="1" dirty="0"/>
              <a:t>High suicide levels in trans population</a:t>
            </a:r>
          </a:p>
          <a:p>
            <a:pPr lvl="1"/>
            <a:r>
              <a:rPr lang="en-US" sz="1600" b="1" dirty="0"/>
              <a:t>Quality of health resources (General)</a:t>
            </a:r>
          </a:p>
          <a:p>
            <a:pPr lvl="2"/>
            <a:r>
              <a:rPr lang="en-US" sz="1400" b="1" dirty="0"/>
              <a:t>(Very) bad: 40%</a:t>
            </a:r>
          </a:p>
          <a:p>
            <a:pPr lvl="2"/>
            <a:r>
              <a:rPr lang="en-US" sz="1400" b="1" dirty="0"/>
              <a:t>Fair: 60%</a:t>
            </a:r>
          </a:p>
          <a:p>
            <a:pPr lvl="1"/>
            <a:r>
              <a:rPr lang="en-US" sz="1600" b="1" dirty="0"/>
              <a:t>HETEROGENEITY in the experience of similar processes</a:t>
            </a:r>
          </a:p>
          <a:p>
            <a:pPr lvl="1"/>
            <a:r>
              <a:rPr lang="en-US" sz="1600" b="1" dirty="0"/>
              <a:t>NECESSARY trend towards DEPATHOLOGIZATION</a:t>
            </a:r>
          </a:p>
          <a:p>
            <a:r>
              <a:rPr lang="en-US" sz="1800" b="1" dirty="0"/>
              <a:t>CORPORAL CHANGES = ADAPTATION TO SOCIAL EXPECTATIONS = other problems</a:t>
            </a:r>
          </a:p>
          <a:p>
            <a:endParaRPr lang="en-US" dirty="0"/>
          </a:p>
          <a:p>
            <a:endParaRPr lang="es-E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4" y="1844824"/>
            <a:ext cx="3875528" cy="4028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31840" y="1124744"/>
            <a:ext cx="3096344" cy="424731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dirty="0"/>
              <a:t>"Do you know what happens? It is that society pressures so much, that it makes me hate my body but before I didn't hate it. I was not born in the wrong body (...) My body has always been mine, I like it as it is and I don't want to change it. Not for that reason I am less trans than another person who wants to undergo surgery, or less woman than a cis (…) ”</a:t>
            </a:r>
          </a:p>
          <a:p>
            <a:pPr algn="ctr"/>
            <a:r>
              <a:rPr lang="es-ES" dirty="0" err="1"/>
              <a:t>Trans</a:t>
            </a:r>
            <a:r>
              <a:rPr lang="es-ES" dirty="0"/>
              <a:t> </a:t>
            </a:r>
            <a:r>
              <a:rPr lang="es-ES" dirty="0" err="1"/>
              <a:t>Teenager</a:t>
            </a:r>
            <a:r>
              <a:rPr lang="es-ES" dirty="0"/>
              <a:t>' </a:t>
            </a:r>
            <a:r>
              <a:rPr lang="es-ES" dirty="0" err="1"/>
              <a:t>Story</a:t>
            </a:r>
            <a:endParaRPr lang="es-ES" dirty="0"/>
          </a:p>
        </p:txBody>
      </p:sp>
    </p:spTree>
    <p:extLst>
      <p:ext uri="{BB962C8B-B14F-4D97-AF65-F5344CB8AC3E}">
        <p14:creationId xmlns:p14="http://schemas.microsoft.com/office/powerpoint/2010/main" val="20507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17000" r="-17000"/>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699247" y="2248347"/>
            <a:ext cx="8121225" cy="4609653"/>
          </a:xfrm>
        </p:spPr>
        <p:txBody>
          <a:bodyPr>
            <a:normAutofit/>
          </a:bodyPr>
          <a:lstStyle/>
          <a:p>
            <a:r>
              <a:rPr lang="en-US" b="1" dirty="0"/>
              <a:t>Non-binary gender is an umbrella term that encompasses all those whose gender identity does not fit at either end of the male / female spectrum.</a:t>
            </a:r>
          </a:p>
          <a:p>
            <a:r>
              <a:rPr lang="en-US" b="1" dirty="0"/>
              <a:t>It may seem something new, but it is not at all. Throughout history and in different times and parts of the world we can see how it has been common:</a:t>
            </a:r>
          </a:p>
          <a:p>
            <a:pPr lvl="1"/>
            <a:r>
              <a:rPr lang="en-US" b="1" dirty="0"/>
              <a:t> </a:t>
            </a:r>
            <a:r>
              <a:rPr lang="en-US" b="1" i="1" dirty="0" err="1"/>
              <a:t>Muxes</a:t>
            </a:r>
            <a:r>
              <a:rPr lang="en-US" b="1" dirty="0"/>
              <a:t> in Mexico</a:t>
            </a:r>
          </a:p>
          <a:p>
            <a:pPr lvl="1"/>
            <a:r>
              <a:rPr lang="en-US" b="1" dirty="0"/>
              <a:t> </a:t>
            </a:r>
            <a:r>
              <a:rPr lang="en-US" b="1" i="1" dirty="0" err="1"/>
              <a:t>Hijras</a:t>
            </a:r>
            <a:r>
              <a:rPr lang="en-US" b="1" dirty="0"/>
              <a:t> in India</a:t>
            </a:r>
          </a:p>
          <a:p>
            <a:pPr lvl="1"/>
            <a:r>
              <a:rPr lang="en-US" b="1" dirty="0"/>
              <a:t> </a:t>
            </a:r>
            <a:r>
              <a:rPr lang="en-US" b="1" i="1" dirty="0" err="1"/>
              <a:t>Fa’afafine</a:t>
            </a:r>
            <a:r>
              <a:rPr lang="en-US" b="1" dirty="0"/>
              <a:t> in Samoa</a:t>
            </a:r>
          </a:p>
          <a:p>
            <a:pPr lvl="1"/>
            <a:r>
              <a:rPr lang="en-US" b="1" i="1" dirty="0"/>
              <a:t> Two-Spirit</a:t>
            </a:r>
            <a:r>
              <a:rPr lang="en-US" b="1" dirty="0"/>
              <a:t> in Canada </a:t>
            </a:r>
          </a:p>
          <a:p>
            <a:pPr lvl="1"/>
            <a:r>
              <a:rPr lang="en-US" b="1" dirty="0"/>
              <a:t> </a:t>
            </a:r>
            <a:r>
              <a:rPr lang="en-US" b="1" i="1" dirty="0"/>
              <a:t>(…)</a:t>
            </a:r>
          </a:p>
          <a:p>
            <a:endParaRPr lang="es-ES" b="1" dirty="0"/>
          </a:p>
        </p:txBody>
      </p:sp>
      <p:sp>
        <p:nvSpPr>
          <p:cNvPr id="5" name="Title 4"/>
          <p:cNvSpPr>
            <a:spLocks noGrp="1"/>
          </p:cNvSpPr>
          <p:nvPr>
            <p:ph type="title"/>
          </p:nvPr>
        </p:nvSpPr>
        <p:spPr>
          <a:xfrm>
            <a:off x="395536" y="570156"/>
            <a:ext cx="8064896" cy="1054250"/>
          </a:xfrm>
        </p:spPr>
        <p:txBody>
          <a:bodyPr/>
          <a:lstStyle/>
          <a:p>
            <a:r>
              <a:rPr lang="es-ES" sz="4400" dirty="0"/>
              <a:t>Non-</a:t>
            </a:r>
            <a:r>
              <a:rPr lang="es-ES" sz="4400" dirty="0" err="1"/>
              <a:t>binary</a:t>
            </a:r>
            <a:r>
              <a:rPr lang="es-ES" sz="4400" dirty="0"/>
              <a:t> cultural </a:t>
            </a:r>
            <a:r>
              <a:rPr lang="es-ES" sz="4400" dirty="0" err="1"/>
              <a:t>references</a:t>
            </a:r>
            <a:endParaRPr lang="es-ES" sz="4400" dirty="0"/>
          </a:p>
        </p:txBody>
      </p:sp>
    </p:spTree>
    <p:extLst>
      <p:ext uri="{BB962C8B-B14F-4D97-AF65-F5344CB8AC3E}">
        <p14:creationId xmlns:p14="http://schemas.microsoft.com/office/powerpoint/2010/main" val="157063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60649"/>
            <a:ext cx="3971485"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7484" y="6242446"/>
            <a:ext cx="9523117" cy="615553"/>
          </a:xfrm>
          <a:prstGeom prst="rect">
            <a:avLst/>
          </a:prstGeom>
          <a:noFill/>
        </p:spPr>
        <p:txBody>
          <a:bodyPr wrap="square" rtlCol="0">
            <a:spAutoFit/>
          </a:bodyPr>
          <a:lstStyle/>
          <a:p>
            <a:pPr algn="ctr"/>
            <a:r>
              <a:rPr lang="en-US" sz="1700" b="1" dirty="0"/>
              <a:t>Emphasize that these gender categories are a gender in itself in their respective places / times, outside the </a:t>
            </a:r>
            <a:r>
              <a:rPr lang="en-US" sz="1700" b="1" dirty="0" err="1"/>
              <a:t>binarism</a:t>
            </a:r>
            <a:r>
              <a:rPr lang="en-US" sz="1700" b="1" dirty="0"/>
              <a:t> typical of Western society, what may be difficult for us to comprehend.</a:t>
            </a:r>
            <a:endParaRPr lang="es-ES" sz="1700" b="1"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613" y="382751"/>
            <a:ext cx="4176464" cy="2598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273077" y="392148"/>
            <a:ext cx="1072730" cy="461665"/>
          </a:xfrm>
          <a:prstGeom prst="rect">
            <a:avLst/>
          </a:prstGeom>
          <a:noFill/>
        </p:spPr>
        <p:txBody>
          <a:bodyPr wrap="none" rtlCol="0">
            <a:spAutoFit/>
          </a:bodyPr>
          <a:lstStyle/>
          <a:p>
            <a:r>
              <a:rPr lang="es-ES" sz="2400" b="1" i="1" dirty="0" err="1"/>
              <a:t>Muxes</a:t>
            </a:r>
            <a:endParaRPr lang="es-ES" b="1" i="1" dirty="0"/>
          </a:p>
        </p:txBody>
      </p:sp>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398747"/>
            <a:ext cx="3366377" cy="2260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2395664"/>
            <a:ext cx="3978825" cy="2475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11044" y="2519387"/>
            <a:ext cx="1056700" cy="461665"/>
          </a:xfrm>
          <a:prstGeom prst="rect">
            <a:avLst/>
          </a:prstGeom>
          <a:noFill/>
        </p:spPr>
        <p:txBody>
          <a:bodyPr wrap="none" rtlCol="0">
            <a:spAutoFit/>
          </a:bodyPr>
          <a:lstStyle/>
          <a:p>
            <a:r>
              <a:rPr lang="es-ES" sz="2400" b="1" i="1" dirty="0" err="1"/>
              <a:t>Hijras</a:t>
            </a:r>
            <a:endParaRPr lang="es-ES" b="1" i="1" dirty="0"/>
          </a:p>
        </p:txBody>
      </p:sp>
      <p:pic>
        <p:nvPicPr>
          <p:cNvPr id="71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784" y="3916198"/>
            <a:ext cx="3207080" cy="224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6846" y="3638711"/>
            <a:ext cx="1741115" cy="2527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77446" y="5704982"/>
            <a:ext cx="1673856" cy="461665"/>
          </a:xfrm>
          <a:prstGeom prst="rect">
            <a:avLst/>
          </a:prstGeom>
          <a:noFill/>
        </p:spPr>
        <p:txBody>
          <a:bodyPr wrap="none" rtlCol="0">
            <a:spAutoFit/>
          </a:bodyPr>
          <a:lstStyle/>
          <a:p>
            <a:r>
              <a:rPr lang="es-ES" sz="2400" b="1" i="1" dirty="0" err="1"/>
              <a:t>Two-spirit</a:t>
            </a:r>
            <a:endParaRPr lang="es-ES" sz="2400" b="1" i="1" dirty="0"/>
          </a:p>
        </p:txBody>
      </p:sp>
    </p:spTree>
    <p:extLst>
      <p:ext uri="{BB962C8B-B14F-4D97-AF65-F5344CB8AC3E}">
        <p14:creationId xmlns:p14="http://schemas.microsoft.com/office/powerpoint/2010/main" val="372437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7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2000" b="-2000"/>
          </a:stretch>
        </a:blip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5445224"/>
            <a:ext cx="9239324" cy="2004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6256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a:t>Queer</a:t>
            </a:r>
            <a:r>
              <a:rPr lang="es-ES" dirty="0"/>
              <a:t> </a:t>
            </a:r>
            <a:r>
              <a:rPr lang="es-ES" dirty="0" err="1"/>
              <a:t>model</a:t>
            </a:r>
            <a:endParaRPr lang="es-ES" dirty="0"/>
          </a:p>
        </p:txBody>
      </p:sp>
      <p:sp>
        <p:nvSpPr>
          <p:cNvPr id="3" name="Content Placeholder 2"/>
          <p:cNvSpPr>
            <a:spLocks noGrp="1"/>
          </p:cNvSpPr>
          <p:nvPr>
            <p:ph idx="1"/>
          </p:nvPr>
        </p:nvSpPr>
        <p:spPr>
          <a:xfrm>
            <a:off x="699247" y="2248347"/>
            <a:ext cx="7977209" cy="4609653"/>
          </a:xfrm>
        </p:spPr>
        <p:txBody>
          <a:bodyPr>
            <a:normAutofit fontScale="92500"/>
          </a:bodyPr>
          <a:lstStyle/>
          <a:p>
            <a:r>
              <a:rPr lang="en-US" b="1" dirty="0"/>
              <a:t>Challenge the base, the term of normality or naturalness</a:t>
            </a:r>
          </a:p>
          <a:p>
            <a:r>
              <a:rPr lang="en-US" b="1" dirty="0"/>
              <a:t>Includes </a:t>
            </a:r>
            <a:r>
              <a:rPr lang="en-US" b="1" i="1" dirty="0" err="1"/>
              <a:t>intersectionalities</a:t>
            </a:r>
            <a:r>
              <a:rPr lang="en-US" b="1" i="1" dirty="0"/>
              <a:t>:</a:t>
            </a:r>
          </a:p>
          <a:p>
            <a:pPr lvl="1"/>
            <a:r>
              <a:rPr lang="en-US" b="1" dirty="0"/>
              <a:t>Gender, ethnicity, class or sexual orientation, like other social categories, are far from being “natural” or “biological” but are constructed and interrelated, also in their respective systems of oppression, domination or discrimination.</a:t>
            </a:r>
          </a:p>
          <a:p>
            <a:r>
              <a:rPr lang="en-US" b="1" dirty="0"/>
              <a:t>Proposes a critique of heterosexuality / cisgender through the use of privileges</a:t>
            </a:r>
          </a:p>
          <a:p>
            <a:r>
              <a:rPr lang="en-US" b="1" dirty="0"/>
              <a:t>It advocates dignifying ambiguity and a theory of gender that combines sex, gender, sexuality, orientation, gender role, gender identity and genital identity.</a:t>
            </a:r>
            <a:endParaRPr lang="es-ES" b="1" dirty="0"/>
          </a:p>
        </p:txBody>
      </p:sp>
    </p:spTree>
    <p:extLst>
      <p:ext uri="{BB962C8B-B14F-4D97-AF65-F5344CB8AC3E}">
        <p14:creationId xmlns:p14="http://schemas.microsoft.com/office/powerpoint/2010/main" val="136581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791" y="908720"/>
            <a:ext cx="8901652"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378526"/>
            <a:ext cx="7552067" cy="369332"/>
          </a:xfrm>
          <a:prstGeom prst="rect">
            <a:avLst/>
          </a:prstGeom>
          <a:noFill/>
        </p:spPr>
        <p:txBody>
          <a:bodyPr wrap="none" rtlCol="0">
            <a:spAutoFit/>
          </a:bodyPr>
          <a:lstStyle/>
          <a:p>
            <a:r>
              <a:rPr lang="en-US" b="1" dirty="0"/>
              <a:t>All this could be somehow well summarized in the following cartoon:</a:t>
            </a:r>
            <a:endParaRPr lang="es-ES" b="1" dirty="0"/>
          </a:p>
        </p:txBody>
      </p:sp>
    </p:spTree>
    <p:extLst>
      <p:ext uri="{BB962C8B-B14F-4D97-AF65-F5344CB8AC3E}">
        <p14:creationId xmlns:p14="http://schemas.microsoft.com/office/powerpoint/2010/main" val="3561481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248347"/>
            <a:ext cx="7745505" cy="4421013"/>
          </a:xfrm>
        </p:spPr>
        <p:txBody>
          <a:bodyPr>
            <a:normAutofit fontScale="92500" lnSpcReduction="20000"/>
          </a:bodyPr>
          <a:lstStyle/>
          <a:p>
            <a:r>
              <a:rPr lang="es-ES" sz="2800" b="1" dirty="0"/>
              <a:t> </a:t>
            </a:r>
            <a:r>
              <a:rPr lang="es-ES" sz="2800" b="1" dirty="0" err="1"/>
              <a:t>Gender</a:t>
            </a:r>
            <a:r>
              <a:rPr lang="es-ES" sz="2800" b="1" dirty="0"/>
              <a:t> </a:t>
            </a:r>
            <a:r>
              <a:rPr lang="es-ES" sz="2800" b="1" dirty="0" err="1"/>
              <a:t>system</a:t>
            </a:r>
            <a:endParaRPr lang="es-ES" sz="2800" b="1" dirty="0"/>
          </a:p>
          <a:p>
            <a:r>
              <a:rPr lang="es-ES" sz="2800" b="1" dirty="0"/>
              <a:t> </a:t>
            </a:r>
            <a:r>
              <a:rPr lang="es-ES" sz="2800" b="1" dirty="0" err="1"/>
              <a:t>Heteronormativity</a:t>
            </a:r>
            <a:endParaRPr lang="es-ES" sz="2800" b="1" dirty="0"/>
          </a:p>
          <a:p>
            <a:r>
              <a:rPr lang="es-ES" sz="2800" b="1" dirty="0"/>
              <a:t> Sexual </a:t>
            </a:r>
            <a:r>
              <a:rPr lang="es-ES" sz="2800" b="1" dirty="0" err="1"/>
              <a:t>orientation</a:t>
            </a:r>
            <a:endParaRPr lang="es-ES" sz="2800" b="1" dirty="0"/>
          </a:p>
          <a:p>
            <a:r>
              <a:rPr lang="es-ES" sz="2800" b="1" dirty="0"/>
              <a:t> </a:t>
            </a:r>
            <a:r>
              <a:rPr lang="es-ES" sz="2800" b="1" dirty="0" err="1"/>
              <a:t>Intersexuality</a:t>
            </a:r>
            <a:endParaRPr lang="es-ES" sz="2800" b="1" dirty="0"/>
          </a:p>
          <a:p>
            <a:r>
              <a:rPr lang="es-ES" sz="2800" b="1" dirty="0"/>
              <a:t> </a:t>
            </a:r>
            <a:r>
              <a:rPr lang="es-ES" sz="2800" b="1" dirty="0" err="1"/>
              <a:t>Gender</a:t>
            </a:r>
            <a:r>
              <a:rPr lang="es-ES" sz="2800" b="1" dirty="0"/>
              <a:t> </a:t>
            </a:r>
            <a:r>
              <a:rPr lang="es-ES" sz="2800" b="1" dirty="0" err="1"/>
              <a:t>identity</a:t>
            </a:r>
            <a:endParaRPr lang="es-ES" sz="2800" b="1" dirty="0"/>
          </a:p>
          <a:p>
            <a:pPr lvl="1"/>
            <a:r>
              <a:rPr lang="es-ES" sz="2600" b="1" dirty="0"/>
              <a:t> </a:t>
            </a:r>
            <a:r>
              <a:rPr lang="es-ES" sz="2600" b="1" dirty="0" err="1"/>
              <a:t>Reality</a:t>
            </a:r>
            <a:r>
              <a:rPr lang="es-ES" sz="2600" b="1" dirty="0"/>
              <a:t> of </a:t>
            </a:r>
            <a:r>
              <a:rPr lang="es-ES" sz="2600" b="1" dirty="0" err="1"/>
              <a:t>transs</a:t>
            </a:r>
            <a:r>
              <a:rPr lang="es-ES" sz="2600" b="1" dirty="0"/>
              <a:t> </a:t>
            </a:r>
            <a:r>
              <a:rPr lang="es-ES" sz="2600" b="1" dirty="0" err="1"/>
              <a:t>people</a:t>
            </a:r>
            <a:endParaRPr lang="es-ES" sz="2600" b="1" dirty="0"/>
          </a:p>
          <a:p>
            <a:pPr lvl="1"/>
            <a:r>
              <a:rPr lang="es-ES" sz="2600" b="1" dirty="0"/>
              <a:t> Non-</a:t>
            </a:r>
            <a:r>
              <a:rPr lang="es-ES" sz="2600" b="1" dirty="0" err="1"/>
              <a:t>binary</a:t>
            </a:r>
            <a:r>
              <a:rPr lang="es-ES" sz="2600" b="1" dirty="0"/>
              <a:t> cultural </a:t>
            </a:r>
            <a:r>
              <a:rPr lang="es-ES" sz="2600" b="1" dirty="0" err="1"/>
              <a:t>references</a:t>
            </a:r>
            <a:endParaRPr lang="es-ES" sz="2600" b="1" dirty="0"/>
          </a:p>
          <a:p>
            <a:r>
              <a:rPr lang="es-ES" sz="2800" b="1" dirty="0"/>
              <a:t> </a:t>
            </a:r>
            <a:r>
              <a:rPr lang="es-ES" sz="2800" b="1" dirty="0" err="1"/>
              <a:t>Queer</a:t>
            </a:r>
            <a:r>
              <a:rPr lang="es-ES" sz="2800" b="1" dirty="0"/>
              <a:t> </a:t>
            </a:r>
            <a:r>
              <a:rPr lang="es-ES" sz="2800" b="1" dirty="0" err="1"/>
              <a:t>model</a:t>
            </a:r>
            <a:endParaRPr lang="es-ES" sz="2800" b="1" dirty="0"/>
          </a:p>
          <a:p>
            <a:r>
              <a:rPr lang="es-ES" sz="2800" b="1" dirty="0"/>
              <a:t> LGBTI-</a:t>
            </a:r>
            <a:r>
              <a:rPr lang="es-ES" sz="2800" b="1" dirty="0" err="1"/>
              <a:t>phobia</a:t>
            </a:r>
            <a:endParaRPr lang="es-ES" sz="2800" b="1" dirty="0"/>
          </a:p>
          <a:p>
            <a:r>
              <a:rPr lang="es-ES" sz="2800" b="1" dirty="0"/>
              <a:t> </a:t>
            </a:r>
            <a:r>
              <a:rPr lang="es-ES" sz="2800" b="1" dirty="0" err="1"/>
              <a:t>How</a:t>
            </a:r>
            <a:r>
              <a:rPr lang="es-ES" sz="2800" b="1" dirty="0"/>
              <a:t> can </a:t>
            </a:r>
            <a:r>
              <a:rPr lang="es-ES" sz="2800" b="1" dirty="0" err="1"/>
              <a:t>we</a:t>
            </a:r>
            <a:r>
              <a:rPr lang="es-ES" sz="2800" b="1" dirty="0"/>
              <a:t> </a:t>
            </a:r>
            <a:r>
              <a:rPr lang="es-ES" sz="2800" b="1" dirty="0" err="1"/>
              <a:t>help</a:t>
            </a:r>
            <a:r>
              <a:rPr lang="es-ES" sz="2800" b="1" dirty="0"/>
              <a:t>?</a:t>
            </a:r>
          </a:p>
          <a:p>
            <a:r>
              <a:rPr lang="es-ES" sz="2800" b="1" dirty="0"/>
              <a:t> </a:t>
            </a:r>
            <a:r>
              <a:rPr lang="es-ES" sz="2800" b="1" dirty="0" err="1"/>
              <a:t>What</a:t>
            </a:r>
            <a:r>
              <a:rPr lang="es-ES" sz="2800" b="1" dirty="0"/>
              <a:t> </a:t>
            </a:r>
            <a:r>
              <a:rPr lang="es-ES" sz="2800" b="1" dirty="0" err="1"/>
              <a:t>if</a:t>
            </a:r>
            <a:r>
              <a:rPr lang="es-ES" sz="2800" b="1" dirty="0"/>
              <a:t> I </a:t>
            </a:r>
            <a:r>
              <a:rPr lang="es-ES" sz="2800" b="1" dirty="0" err="1"/>
              <a:t>need</a:t>
            </a:r>
            <a:r>
              <a:rPr lang="es-ES" sz="2800" b="1" dirty="0"/>
              <a:t> </a:t>
            </a:r>
            <a:r>
              <a:rPr lang="es-ES" sz="2800" b="1" dirty="0" err="1"/>
              <a:t>help</a:t>
            </a:r>
            <a:r>
              <a:rPr lang="es-ES" sz="2800" b="1" dirty="0"/>
              <a:t>?</a:t>
            </a:r>
          </a:p>
        </p:txBody>
      </p:sp>
      <p:sp>
        <p:nvSpPr>
          <p:cNvPr id="2" name="Title 1"/>
          <p:cNvSpPr>
            <a:spLocks noGrp="1"/>
          </p:cNvSpPr>
          <p:nvPr>
            <p:ph type="title"/>
          </p:nvPr>
        </p:nvSpPr>
        <p:spPr/>
        <p:txBody>
          <a:bodyPr/>
          <a:lstStyle/>
          <a:p>
            <a:r>
              <a:rPr lang="es-ES" dirty="0" err="1"/>
              <a:t>Concepts</a:t>
            </a:r>
            <a:endParaRPr lang="es-ES" dirty="0"/>
          </a:p>
        </p:txBody>
      </p:sp>
    </p:spTree>
    <p:extLst>
      <p:ext uri="{BB962C8B-B14F-4D97-AF65-F5344CB8AC3E}">
        <p14:creationId xmlns:p14="http://schemas.microsoft.com/office/powerpoint/2010/main" val="2707566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653136"/>
            <a:ext cx="9156700" cy="303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2881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a:spLocks noGrp="1"/>
          </p:cNvSpPr>
          <p:nvPr>
            <p:ph idx="1"/>
          </p:nvPr>
        </p:nvSpPr>
        <p:spPr>
          <a:xfrm>
            <a:off x="692001" y="559398"/>
            <a:ext cx="7912447" cy="6037954"/>
          </a:xfrm>
        </p:spPr>
        <p:txBody>
          <a:bodyPr>
            <a:normAutofit fontScale="92500"/>
          </a:bodyPr>
          <a:lstStyle/>
          <a:p>
            <a:r>
              <a:rPr lang="en-US" b="1" dirty="0"/>
              <a:t>Despite the advances in the legal framework achieved in this period of time, and the commitments made by public bodies and other social agents, the reality of LGBTI people still lacks systematic and in-depth knowledge, something that data shows:</a:t>
            </a:r>
          </a:p>
          <a:p>
            <a:pPr lvl="1"/>
            <a:r>
              <a:rPr lang="en-US" b="1" dirty="0"/>
              <a:t>186 complaints collected by ILGA Portugal in 2018 considered as discriminatory or violent against the LGTBI collective in Portugal.</a:t>
            </a:r>
          </a:p>
          <a:p>
            <a:r>
              <a:rPr lang="en-US" b="1" dirty="0"/>
              <a:t>Organization for Refugee, Asylum &amp; Migration (ORAM) states that more than 175 million LGBTQ + people live in conditions of danger or violence worldwide, but it is estimated that less than 3,000 receive international protection each year.</a:t>
            </a:r>
          </a:p>
          <a:p>
            <a:r>
              <a:rPr lang="en-US" b="1" dirty="0"/>
              <a:t>In the world, 72 countries continue to criminalize the LGTBI + collective</a:t>
            </a:r>
          </a:p>
          <a:p>
            <a:r>
              <a:rPr lang="en-US" b="1" dirty="0"/>
              <a:t>In Saudi Arabia, Iraq, Iran, Nigeria, Syria, Somalia, Sudan and Yemen homosexuality is punishable by death.</a:t>
            </a:r>
            <a:endParaRPr lang="es-ES" b="1" dirty="0"/>
          </a:p>
        </p:txBody>
      </p:sp>
    </p:spTree>
    <p:extLst>
      <p:ext uri="{BB962C8B-B14F-4D97-AF65-F5344CB8AC3E}">
        <p14:creationId xmlns:p14="http://schemas.microsoft.com/office/powerpoint/2010/main" val="281563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096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30000" b="-30000"/>
          </a:stretch>
        </a:blip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5482882"/>
            <a:ext cx="9582795" cy="2196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354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err="1"/>
              <a:t>How</a:t>
            </a:r>
            <a:r>
              <a:rPr lang="es-ES" dirty="0"/>
              <a:t> can </a:t>
            </a:r>
            <a:r>
              <a:rPr lang="es-ES" dirty="0" err="1"/>
              <a:t>we</a:t>
            </a:r>
            <a:r>
              <a:rPr lang="es-ES" dirty="0"/>
              <a:t> </a:t>
            </a:r>
            <a:r>
              <a:rPr lang="es-ES" dirty="0" err="1"/>
              <a:t>help</a:t>
            </a:r>
            <a:r>
              <a:rPr lang="es-ES" dirty="0"/>
              <a:t>?</a:t>
            </a:r>
          </a:p>
        </p:txBody>
      </p:sp>
      <p:sp>
        <p:nvSpPr>
          <p:cNvPr id="4" name="TextBox 3"/>
          <p:cNvSpPr txBox="1"/>
          <p:nvPr/>
        </p:nvSpPr>
        <p:spPr>
          <a:xfrm>
            <a:off x="323528" y="2380255"/>
            <a:ext cx="3114921" cy="92333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Avoid the presumption of normative orientations / identities</a:t>
            </a:r>
          </a:p>
        </p:txBody>
      </p:sp>
      <p:sp>
        <p:nvSpPr>
          <p:cNvPr id="8" name="TextBox 7"/>
          <p:cNvSpPr txBox="1"/>
          <p:nvPr/>
        </p:nvSpPr>
        <p:spPr>
          <a:xfrm>
            <a:off x="3635896" y="2241755"/>
            <a:ext cx="2736304"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When in doubt about how to treat someone or what gender to use, it is ALWAYS best to ASK</a:t>
            </a:r>
          </a:p>
        </p:txBody>
      </p:sp>
      <p:sp>
        <p:nvSpPr>
          <p:cNvPr id="9" name="TextBox 8"/>
          <p:cNvSpPr txBox="1"/>
          <p:nvPr/>
        </p:nvSpPr>
        <p:spPr>
          <a:xfrm>
            <a:off x="6732240" y="2241755"/>
            <a:ext cx="2304256" cy="1200329"/>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Avoid / stop the use of jokes / </a:t>
            </a:r>
            <a:r>
              <a:rPr lang="en-US" b="1" dirty="0" err="1"/>
              <a:t>LGBTphobic</a:t>
            </a:r>
            <a:r>
              <a:rPr lang="en-US" b="1" dirty="0"/>
              <a:t> comments</a:t>
            </a:r>
          </a:p>
        </p:txBody>
      </p:sp>
      <p:sp>
        <p:nvSpPr>
          <p:cNvPr id="10" name="TextBox 9"/>
          <p:cNvSpPr txBox="1"/>
          <p:nvPr/>
        </p:nvSpPr>
        <p:spPr>
          <a:xfrm>
            <a:off x="1691680" y="4437112"/>
            <a:ext cx="2592288" cy="1477328"/>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Do not reveal anyone’s sexual orientation / gender identity without proper consent</a:t>
            </a:r>
          </a:p>
        </p:txBody>
      </p:sp>
      <p:sp>
        <p:nvSpPr>
          <p:cNvPr id="11" name="TextBox 10"/>
          <p:cNvSpPr txBox="1"/>
          <p:nvPr/>
        </p:nvSpPr>
        <p:spPr>
          <a:xfrm>
            <a:off x="5148064" y="4806444"/>
            <a:ext cx="2880320" cy="646331"/>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b="1" dirty="0"/>
              <a:t>Inclusive </a:t>
            </a:r>
            <a:r>
              <a:rPr lang="es-ES" b="1" dirty="0" err="1"/>
              <a:t>language</a:t>
            </a:r>
            <a:endParaRPr lang="es-ES" b="1" dirty="0"/>
          </a:p>
          <a:p>
            <a:pPr algn="ctr"/>
            <a:r>
              <a:rPr lang="es-ES" b="1" dirty="0" err="1">
                <a:hlinkClick r:id="rId2"/>
              </a:rPr>
              <a:t>Check</a:t>
            </a:r>
            <a:r>
              <a:rPr lang="es-ES" b="1" dirty="0">
                <a:hlinkClick r:id="rId2"/>
              </a:rPr>
              <a:t> </a:t>
            </a:r>
            <a:r>
              <a:rPr lang="es-ES" b="1" dirty="0" err="1">
                <a:hlinkClick r:id="rId2"/>
              </a:rPr>
              <a:t>this</a:t>
            </a:r>
            <a:r>
              <a:rPr lang="es-ES" b="1" dirty="0">
                <a:hlinkClick r:id="rId2"/>
              </a:rPr>
              <a:t> </a:t>
            </a:r>
            <a:r>
              <a:rPr lang="es-ES" b="1" dirty="0" err="1">
                <a:hlinkClick r:id="rId2"/>
              </a:rPr>
              <a:t>out</a:t>
            </a:r>
            <a:endParaRPr lang="es-ES" b="1" dirty="0"/>
          </a:p>
        </p:txBody>
      </p:sp>
    </p:spTree>
    <p:extLst>
      <p:ext uri="{BB962C8B-B14F-4D97-AF65-F5344CB8AC3E}">
        <p14:creationId xmlns:p14="http://schemas.microsoft.com/office/powerpoint/2010/main" val="102312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48347"/>
            <a:ext cx="8193233" cy="4609653"/>
          </a:xfrm>
        </p:spPr>
        <p:txBody>
          <a:bodyPr>
            <a:normAutofit fontScale="92500"/>
          </a:bodyPr>
          <a:lstStyle/>
          <a:p>
            <a:r>
              <a:rPr lang="es-ES" b="1" dirty="0"/>
              <a:t>In </a:t>
            </a:r>
            <a:r>
              <a:rPr lang="es-ES" b="1" dirty="0" err="1"/>
              <a:t>Europe</a:t>
            </a:r>
            <a:r>
              <a:rPr lang="es-ES" b="1" dirty="0"/>
              <a:t>:</a:t>
            </a:r>
          </a:p>
          <a:p>
            <a:pPr lvl="1"/>
            <a:r>
              <a:rPr lang="es-ES" b="1" dirty="0">
                <a:hlinkClick r:id="rId2"/>
              </a:rPr>
              <a:t>ILGA</a:t>
            </a:r>
            <a:r>
              <a:rPr lang="es-ES" b="1" dirty="0"/>
              <a:t> (</a:t>
            </a:r>
            <a:r>
              <a:rPr lang="en-US" b="1" dirty="0"/>
              <a:t>The International Lesbian, Gay, Bisexual, Trans and Intersex Association)</a:t>
            </a:r>
            <a:endParaRPr lang="es-ES" b="1" dirty="0"/>
          </a:p>
          <a:p>
            <a:pPr lvl="1"/>
            <a:r>
              <a:rPr lang="es-ES" b="1" dirty="0">
                <a:hlinkClick r:id="rId3"/>
              </a:rPr>
              <a:t>TGEU </a:t>
            </a:r>
            <a:r>
              <a:rPr lang="es-ES" b="1" dirty="0"/>
              <a:t> (</a:t>
            </a:r>
            <a:r>
              <a:rPr lang="es-ES" b="1" dirty="0" err="1"/>
              <a:t>Transgender</a:t>
            </a:r>
            <a:r>
              <a:rPr lang="es-ES" b="1" dirty="0"/>
              <a:t> </a:t>
            </a:r>
            <a:r>
              <a:rPr lang="es-ES" b="1" dirty="0" err="1"/>
              <a:t>Europe</a:t>
            </a:r>
            <a:r>
              <a:rPr lang="es-ES" b="1" dirty="0"/>
              <a:t>)</a:t>
            </a:r>
          </a:p>
          <a:p>
            <a:r>
              <a:rPr lang="es-ES" b="1" dirty="0"/>
              <a:t>In Portugal:</a:t>
            </a:r>
          </a:p>
          <a:p>
            <a:pPr lvl="1"/>
            <a:r>
              <a:rPr lang="pt-BR" b="1" dirty="0">
                <a:hlinkClick r:id="rId4"/>
              </a:rPr>
              <a:t>ILGA Portugal </a:t>
            </a:r>
            <a:r>
              <a:rPr lang="en-US" b="1" dirty="0"/>
              <a:t>has a counseling service, composed by mental health practitioners to whom they provide mandatory training and supervision. </a:t>
            </a:r>
          </a:p>
          <a:p>
            <a:pPr lvl="1"/>
            <a:r>
              <a:rPr lang="pt-BR" b="1" dirty="0">
                <a:hlinkClick r:id="rId5"/>
              </a:rPr>
              <a:t>Centro GIS</a:t>
            </a:r>
            <a:r>
              <a:rPr lang="pt-BR" b="1" dirty="0"/>
              <a:t> </a:t>
            </a:r>
            <a:r>
              <a:rPr lang="en-US" b="1" dirty="0"/>
              <a:t>is a new project in the north, based in Porto, providing support to LGBTI people, including mental health counseling. </a:t>
            </a:r>
            <a:endParaRPr lang="pt-BR" b="1" dirty="0"/>
          </a:p>
          <a:p>
            <a:pPr lvl="1"/>
            <a:r>
              <a:rPr lang="pt-BR" b="1" dirty="0">
                <a:hlinkClick r:id="rId6"/>
              </a:rPr>
              <a:t>Casa Qui </a:t>
            </a:r>
            <a:r>
              <a:rPr lang="en-US" b="1" dirty="0"/>
              <a:t>is a </a:t>
            </a:r>
            <a:r>
              <a:rPr lang="en-US" b="1" dirty="0" err="1"/>
              <a:t>organisation</a:t>
            </a:r>
            <a:r>
              <a:rPr lang="en-US" b="1" dirty="0"/>
              <a:t> aimed to provide psychological and social support for LGBTI youth, based in Lisbon.</a:t>
            </a:r>
            <a:endParaRPr lang="es-ES" b="1" dirty="0"/>
          </a:p>
        </p:txBody>
      </p:sp>
      <p:sp>
        <p:nvSpPr>
          <p:cNvPr id="3" name="Title 2"/>
          <p:cNvSpPr>
            <a:spLocks noGrp="1"/>
          </p:cNvSpPr>
          <p:nvPr>
            <p:ph type="title"/>
          </p:nvPr>
        </p:nvSpPr>
        <p:spPr/>
        <p:txBody>
          <a:bodyPr/>
          <a:lstStyle/>
          <a:p>
            <a:r>
              <a:rPr lang="es-ES" dirty="0" err="1"/>
              <a:t>What</a:t>
            </a:r>
            <a:r>
              <a:rPr lang="es-ES" dirty="0"/>
              <a:t> </a:t>
            </a:r>
            <a:r>
              <a:rPr lang="es-ES" dirty="0" err="1"/>
              <a:t>if</a:t>
            </a:r>
            <a:r>
              <a:rPr lang="es-ES" dirty="0"/>
              <a:t> I </a:t>
            </a:r>
            <a:r>
              <a:rPr lang="es-ES" dirty="0" err="1"/>
              <a:t>need</a:t>
            </a:r>
            <a:r>
              <a:rPr lang="es-ES" dirty="0"/>
              <a:t> </a:t>
            </a:r>
            <a:r>
              <a:rPr lang="es-ES" dirty="0" err="1"/>
              <a:t>help</a:t>
            </a:r>
            <a:r>
              <a:rPr lang="es-ES" dirty="0"/>
              <a:t>?</a:t>
            </a:r>
          </a:p>
        </p:txBody>
      </p:sp>
    </p:spTree>
    <p:extLst>
      <p:ext uri="{BB962C8B-B14F-4D97-AF65-F5344CB8AC3E}">
        <p14:creationId xmlns:p14="http://schemas.microsoft.com/office/powerpoint/2010/main" val="799355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92" y="-32767"/>
            <a:ext cx="9820583" cy="7029400"/>
          </a:xfrm>
          <a:prstGeom prst="rect">
            <a:avLst/>
          </a:prstGeom>
        </p:spPr>
      </p:pic>
      <p:sp>
        <p:nvSpPr>
          <p:cNvPr id="2" name="Pravokotnik 1">
            <a:extLst>
              <a:ext uri="{FF2B5EF4-FFF2-40B4-BE49-F238E27FC236}">
                <a16:creationId xmlns:a16="http://schemas.microsoft.com/office/drawing/2014/main" id="{5B79F87A-3E3C-41D8-BFD0-AC02BDBB4B1D}"/>
              </a:ext>
            </a:extLst>
          </p:cNvPr>
          <p:cNvSpPr/>
          <p:nvPr/>
        </p:nvSpPr>
        <p:spPr>
          <a:xfrm>
            <a:off x="-338291" y="4797152"/>
            <a:ext cx="9820582" cy="1870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3" name="PoljeZBesedilom 2">
            <a:extLst>
              <a:ext uri="{FF2B5EF4-FFF2-40B4-BE49-F238E27FC236}">
                <a16:creationId xmlns:a16="http://schemas.microsoft.com/office/drawing/2014/main" id="{4028DC0B-62E1-4072-83C3-B1FD522CD27D}"/>
              </a:ext>
            </a:extLst>
          </p:cNvPr>
          <p:cNvSpPr txBox="1"/>
          <p:nvPr/>
        </p:nvSpPr>
        <p:spPr>
          <a:xfrm>
            <a:off x="2519770" y="4962573"/>
            <a:ext cx="4104457" cy="646331"/>
          </a:xfrm>
          <a:prstGeom prst="rect">
            <a:avLst/>
          </a:prstGeom>
          <a:noFill/>
        </p:spPr>
        <p:txBody>
          <a:bodyPr wrap="square" rtlCol="0">
            <a:spAutoFit/>
          </a:bodyPr>
          <a:lstStyle/>
          <a:p>
            <a:pPr algn="ctr"/>
            <a:r>
              <a:rPr lang="sl-SI" dirty="0" err="1"/>
              <a:t>Prepared</a:t>
            </a:r>
            <a:r>
              <a:rPr lang="sl-SI" dirty="0"/>
              <a:t> </a:t>
            </a:r>
            <a:r>
              <a:rPr lang="sl-SI" dirty="0" err="1"/>
              <a:t>by</a:t>
            </a:r>
            <a:r>
              <a:rPr lang="sl-SI" dirty="0"/>
              <a:t> </a:t>
            </a:r>
          </a:p>
          <a:p>
            <a:pPr algn="ctr"/>
            <a:r>
              <a:rPr lang="sl-SI" b="1" dirty="0" err="1"/>
              <a:t>Farileandro</a:t>
            </a:r>
            <a:r>
              <a:rPr lang="sl-SI" b="1" dirty="0"/>
              <a:t> </a:t>
            </a:r>
            <a:r>
              <a:rPr lang="sl-SI" b="1" dirty="0" err="1"/>
              <a:t>Londoño</a:t>
            </a:r>
            <a:r>
              <a:rPr lang="sl-SI" b="1" dirty="0"/>
              <a:t>, </a:t>
            </a:r>
            <a:r>
              <a:rPr lang="sl-SI" b="1" dirty="0" err="1"/>
              <a:t>Utopia</a:t>
            </a:r>
            <a:r>
              <a:rPr lang="sl-SI" b="1" dirty="0"/>
              <a:t> 500</a:t>
            </a:r>
          </a:p>
        </p:txBody>
      </p:sp>
      <p:pic>
        <p:nvPicPr>
          <p:cNvPr id="6" name="Slika 5">
            <a:extLst>
              <a:ext uri="{FF2B5EF4-FFF2-40B4-BE49-F238E27FC236}">
                <a16:creationId xmlns:a16="http://schemas.microsoft.com/office/drawing/2014/main" id="{26D19336-4E96-4E5B-927A-58B37D331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758" y="5889846"/>
            <a:ext cx="1662906" cy="548109"/>
          </a:xfrm>
          <a:prstGeom prst="rect">
            <a:avLst/>
          </a:prstGeom>
        </p:spPr>
      </p:pic>
      <p:pic>
        <p:nvPicPr>
          <p:cNvPr id="8" name="Slika 7" descr="Slika, ki vsebuje besede risba&#10;&#10;Opis je samodejno ustvarjen">
            <a:extLst>
              <a:ext uri="{FF2B5EF4-FFF2-40B4-BE49-F238E27FC236}">
                <a16:creationId xmlns:a16="http://schemas.microsoft.com/office/drawing/2014/main" id="{ACFC97E0-5967-4374-83BA-04A95F02E4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95608" y="5938896"/>
            <a:ext cx="1343626" cy="450007"/>
          </a:xfrm>
          <a:prstGeom prst="rect">
            <a:avLst/>
          </a:prstGeom>
        </p:spPr>
      </p:pic>
      <p:pic>
        <p:nvPicPr>
          <p:cNvPr id="12" name="Slika 11">
            <a:extLst>
              <a:ext uri="{FF2B5EF4-FFF2-40B4-BE49-F238E27FC236}">
                <a16:creationId xmlns:a16="http://schemas.microsoft.com/office/drawing/2014/main" id="{7BBCC60C-3F35-4C00-9702-0E8601FCDF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1690" y="5733256"/>
            <a:ext cx="1137788" cy="764062"/>
          </a:xfrm>
          <a:prstGeom prst="rect">
            <a:avLst/>
          </a:prstGeom>
        </p:spPr>
      </p:pic>
      <p:pic>
        <p:nvPicPr>
          <p:cNvPr id="14" name="Slika 13" descr="Slika, ki vsebuje besede hrana&#10;&#10;Opis je samodejno ustvarjen">
            <a:extLst>
              <a:ext uri="{FF2B5EF4-FFF2-40B4-BE49-F238E27FC236}">
                <a16:creationId xmlns:a16="http://schemas.microsoft.com/office/drawing/2014/main" id="{DE54ABF3-7C4A-47EE-B647-C5CF8988A0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873" y="5781869"/>
            <a:ext cx="2781530" cy="764062"/>
          </a:xfrm>
          <a:prstGeom prst="rect">
            <a:avLst/>
          </a:prstGeom>
        </p:spPr>
      </p:pic>
      <p:pic>
        <p:nvPicPr>
          <p:cNvPr id="16" name="Slika 15">
            <a:extLst>
              <a:ext uri="{FF2B5EF4-FFF2-40B4-BE49-F238E27FC236}">
                <a16:creationId xmlns:a16="http://schemas.microsoft.com/office/drawing/2014/main" id="{1F0B0D11-3DDC-4376-ADE0-2D3947423D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4098" b="24097"/>
          <a:stretch/>
        </p:blipFill>
        <p:spPr>
          <a:xfrm>
            <a:off x="-210244" y="5720970"/>
            <a:ext cx="1637955" cy="848527"/>
          </a:xfrm>
          <a:prstGeom prst="rect">
            <a:avLst/>
          </a:prstGeom>
        </p:spPr>
      </p:pic>
      <p:sp>
        <p:nvSpPr>
          <p:cNvPr id="17" name="PoljeZBesedilom 16">
            <a:extLst>
              <a:ext uri="{FF2B5EF4-FFF2-40B4-BE49-F238E27FC236}">
                <a16:creationId xmlns:a16="http://schemas.microsoft.com/office/drawing/2014/main" id="{1EC3ED03-68BF-4143-B52F-D2044C327D3B}"/>
              </a:ext>
            </a:extLst>
          </p:cNvPr>
          <p:cNvSpPr txBox="1"/>
          <p:nvPr/>
        </p:nvSpPr>
        <p:spPr>
          <a:xfrm>
            <a:off x="3510785" y="6353354"/>
            <a:ext cx="1296144" cy="200055"/>
          </a:xfrm>
          <a:prstGeom prst="rect">
            <a:avLst/>
          </a:prstGeom>
          <a:noFill/>
        </p:spPr>
        <p:txBody>
          <a:bodyPr wrap="square" rtlCol="0">
            <a:spAutoFit/>
          </a:bodyPr>
          <a:lstStyle/>
          <a:p>
            <a:r>
              <a:rPr lang="sl-SI" sz="700" dirty="0"/>
              <a:t>UIDB/04097/2020</a:t>
            </a:r>
          </a:p>
        </p:txBody>
      </p:sp>
    </p:spTree>
    <p:extLst>
      <p:ext uri="{BB962C8B-B14F-4D97-AF65-F5344CB8AC3E}">
        <p14:creationId xmlns:p14="http://schemas.microsoft.com/office/powerpoint/2010/main" val="189981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2567" y="0"/>
            <a:ext cx="3771433" cy="2531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29204"/>
            <a:ext cx="3560763"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7962" y="627227"/>
            <a:ext cx="3744416" cy="2677656"/>
          </a:xfrm>
          <a:prstGeom prst="rect">
            <a:avLst/>
          </a:prstGeom>
          <a:noFill/>
        </p:spPr>
        <p:txBody>
          <a:bodyPr wrap="square" rtlCol="0">
            <a:spAutoFit/>
          </a:bodyPr>
          <a:lstStyle/>
          <a:p>
            <a:pPr algn="ctr"/>
            <a:r>
              <a:rPr lang="en-US" sz="2400" b="1" dirty="0"/>
              <a:t>The current gender system is characterized by an inequality that is expressed in phenomena such as wage gap, sexual violence, workload at home ...</a:t>
            </a:r>
            <a:endParaRPr lang="es-ES" sz="2400" b="1"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466510"/>
            <a:ext cx="4067158" cy="239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20602" y="2398205"/>
            <a:ext cx="4173488" cy="2261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143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137938701"/>
              </p:ext>
            </p:extLst>
          </p:nvPr>
        </p:nvGraphicFramePr>
        <p:xfrm>
          <a:off x="683568" y="2708919"/>
          <a:ext cx="7715199" cy="3412977"/>
        </p:xfrm>
        <a:graphic>
          <a:graphicData uri="http://schemas.openxmlformats.org/drawingml/2006/table">
            <a:tbl>
              <a:tblPr firstRow="1" bandRow="1">
                <a:tableStyleId>{5C22544A-7EE6-4342-B048-85BDC9FD1C3A}</a:tableStyleId>
              </a:tblPr>
              <a:tblGrid>
                <a:gridCol w="2571733">
                  <a:extLst>
                    <a:ext uri="{9D8B030D-6E8A-4147-A177-3AD203B41FA5}">
                      <a16:colId xmlns:a16="http://schemas.microsoft.com/office/drawing/2014/main" val="20000"/>
                    </a:ext>
                  </a:extLst>
                </a:gridCol>
                <a:gridCol w="2571733">
                  <a:extLst>
                    <a:ext uri="{9D8B030D-6E8A-4147-A177-3AD203B41FA5}">
                      <a16:colId xmlns:a16="http://schemas.microsoft.com/office/drawing/2014/main" val="20001"/>
                    </a:ext>
                  </a:extLst>
                </a:gridCol>
                <a:gridCol w="2571733">
                  <a:extLst>
                    <a:ext uri="{9D8B030D-6E8A-4147-A177-3AD203B41FA5}">
                      <a16:colId xmlns:a16="http://schemas.microsoft.com/office/drawing/2014/main" val="20002"/>
                    </a:ext>
                  </a:extLst>
                </a:gridCol>
              </a:tblGrid>
              <a:tr h="915983">
                <a:tc>
                  <a:txBody>
                    <a:bodyPr/>
                    <a:lstStyle/>
                    <a:p>
                      <a:pPr algn="ctr"/>
                      <a:r>
                        <a:rPr lang="es-ES" dirty="0"/>
                        <a:t>SEX</a:t>
                      </a:r>
                    </a:p>
                  </a:txBody>
                  <a:tcPr anchor="ctr"/>
                </a:tc>
                <a:tc>
                  <a:txBody>
                    <a:bodyPr/>
                    <a:lstStyle/>
                    <a:p>
                      <a:pPr algn="ctr"/>
                      <a:r>
                        <a:rPr lang="es-ES" b="0" dirty="0"/>
                        <a:t>XY</a:t>
                      </a:r>
                    </a:p>
                  </a:txBody>
                  <a:tcPr anchor="ctr"/>
                </a:tc>
                <a:tc>
                  <a:txBody>
                    <a:bodyPr/>
                    <a:lstStyle/>
                    <a:p>
                      <a:pPr algn="ctr"/>
                      <a:r>
                        <a:rPr lang="es-ES" b="0" dirty="0"/>
                        <a:t>XX</a:t>
                      </a:r>
                    </a:p>
                  </a:txBody>
                  <a:tcPr anchor="ctr"/>
                </a:tc>
                <a:extLst>
                  <a:ext uri="{0D108BD9-81ED-4DB2-BD59-A6C34878D82A}">
                    <a16:rowId xmlns:a16="http://schemas.microsoft.com/office/drawing/2014/main" val="10000"/>
                  </a:ext>
                </a:extLst>
              </a:tr>
              <a:tr h="915983">
                <a:tc>
                  <a:txBody>
                    <a:bodyPr/>
                    <a:lstStyle/>
                    <a:p>
                      <a:pPr algn="ctr"/>
                      <a:r>
                        <a:rPr lang="es-ES" b="1" dirty="0"/>
                        <a:t>GENDER</a:t>
                      </a:r>
                      <a:endParaRPr lang="es-ES" dirty="0"/>
                    </a:p>
                  </a:txBody>
                  <a:tcPr anchor="ctr"/>
                </a:tc>
                <a:tc>
                  <a:txBody>
                    <a:bodyPr/>
                    <a:lstStyle/>
                    <a:p>
                      <a:pPr algn="ctr"/>
                      <a:r>
                        <a:rPr lang="es-ES" dirty="0" err="1"/>
                        <a:t>Male</a:t>
                      </a:r>
                      <a:endParaRPr lang="es-ES" dirty="0"/>
                    </a:p>
                  </a:txBody>
                  <a:tcPr anchor="ctr"/>
                </a:tc>
                <a:tc>
                  <a:txBody>
                    <a:bodyPr/>
                    <a:lstStyle/>
                    <a:p>
                      <a:pPr algn="ctr"/>
                      <a:r>
                        <a:rPr lang="es-ES" dirty="0" err="1"/>
                        <a:t>Female</a:t>
                      </a:r>
                      <a:endParaRPr lang="es-ES" dirty="0"/>
                    </a:p>
                  </a:txBody>
                  <a:tcPr anchor="ctr"/>
                </a:tc>
                <a:extLst>
                  <a:ext uri="{0D108BD9-81ED-4DB2-BD59-A6C34878D82A}">
                    <a16:rowId xmlns:a16="http://schemas.microsoft.com/office/drawing/2014/main" val="10001"/>
                  </a:ext>
                </a:extLst>
              </a:tr>
              <a:tr h="1581011">
                <a:tc>
                  <a:txBody>
                    <a:bodyPr/>
                    <a:lstStyle/>
                    <a:p>
                      <a:pPr algn="ctr"/>
                      <a:r>
                        <a:rPr lang="es-ES" b="1" dirty="0"/>
                        <a:t>SEXUAL</a:t>
                      </a:r>
                      <a:r>
                        <a:rPr lang="es-ES" b="1" baseline="0" dirty="0"/>
                        <a:t> ORIENTATION</a:t>
                      </a:r>
                      <a:endParaRPr lang="es-ES" b="1" dirty="0"/>
                    </a:p>
                  </a:txBody>
                  <a:tcPr anchor="ctr"/>
                </a:tc>
                <a:tc>
                  <a:txBody>
                    <a:bodyPr/>
                    <a:lstStyle/>
                    <a:p>
                      <a:pPr algn="ctr"/>
                      <a:r>
                        <a:rPr lang="es-ES" dirty="0" err="1"/>
                        <a:t>Attracted</a:t>
                      </a:r>
                      <a:r>
                        <a:rPr lang="es-ES" baseline="0" dirty="0"/>
                        <a:t> to </a:t>
                      </a:r>
                      <a:r>
                        <a:rPr lang="es-ES" baseline="0" dirty="0" err="1"/>
                        <a:t>women</a:t>
                      </a:r>
                      <a:endParaRPr lang="es-ES" dirty="0"/>
                    </a:p>
                  </a:txBody>
                  <a:tcPr anchor="ctr"/>
                </a:tc>
                <a:tc>
                  <a:txBody>
                    <a:bodyPr/>
                    <a:lstStyle/>
                    <a:p>
                      <a:pPr algn="ctr"/>
                      <a:r>
                        <a:rPr lang="es-ES" dirty="0" err="1"/>
                        <a:t>Attracted</a:t>
                      </a:r>
                      <a:r>
                        <a:rPr lang="es-ES" dirty="0"/>
                        <a:t> to</a:t>
                      </a:r>
                      <a:r>
                        <a:rPr lang="es-ES" baseline="0" dirty="0"/>
                        <a:t> </a:t>
                      </a:r>
                      <a:r>
                        <a:rPr lang="es-ES" dirty="0" err="1"/>
                        <a:t>men</a:t>
                      </a:r>
                      <a:endParaRPr lang="es-ES" dirty="0"/>
                    </a:p>
                  </a:txBody>
                  <a:tcPr anchor="ct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p:txBody>
          <a:bodyPr/>
          <a:lstStyle/>
          <a:p>
            <a:r>
              <a:rPr lang="es-ES" dirty="0" err="1"/>
              <a:t>Gender</a:t>
            </a:r>
            <a:r>
              <a:rPr lang="es-ES" dirty="0"/>
              <a:t> </a:t>
            </a:r>
            <a:r>
              <a:rPr lang="es-ES" dirty="0" err="1"/>
              <a:t>system</a:t>
            </a:r>
            <a:endParaRPr lang="es-ES" dirty="0"/>
          </a:p>
        </p:txBody>
      </p:sp>
      <p:sp>
        <p:nvSpPr>
          <p:cNvPr id="3" name="TextBox 2"/>
          <p:cNvSpPr txBox="1"/>
          <p:nvPr/>
        </p:nvSpPr>
        <p:spPr>
          <a:xfrm>
            <a:off x="827584" y="2179327"/>
            <a:ext cx="7564891" cy="369332"/>
          </a:xfrm>
          <a:prstGeom prst="rect">
            <a:avLst/>
          </a:prstGeom>
          <a:noFill/>
        </p:spPr>
        <p:txBody>
          <a:bodyPr wrap="none" rtlCol="0">
            <a:spAutoFit/>
          </a:bodyPr>
          <a:lstStyle/>
          <a:p>
            <a:r>
              <a:rPr lang="en-US" b="1" dirty="0"/>
              <a:t>Also, what has prevailed in the gender system has been the following:</a:t>
            </a:r>
            <a:endParaRPr lang="es-ES" b="1" dirty="0"/>
          </a:p>
        </p:txBody>
      </p:sp>
    </p:spTree>
    <p:extLst>
      <p:ext uri="{BB962C8B-B14F-4D97-AF65-F5344CB8AC3E}">
        <p14:creationId xmlns:p14="http://schemas.microsoft.com/office/powerpoint/2010/main" val="146337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72" y="947481"/>
            <a:ext cx="5195608" cy="5195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47664" y="6501312"/>
            <a:ext cx="7740352" cy="369332"/>
          </a:xfrm>
          <a:prstGeom prst="rect">
            <a:avLst/>
          </a:prstGeom>
          <a:noFill/>
        </p:spPr>
        <p:txBody>
          <a:bodyPr wrap="square" rtlCol="0">
            <a:spAutoFit/>
          </a:bodyPr>
          <a:lstStyle/>
          <a:p>
            <a:r>
              <a:rPr lang="es-ES" b="1" dirty="0" err="1"/>
              <a:t>Also</a:t>
            </a:r>
            <a:r>
              <a:rPr lang="es-ES" b="1" dirty="0"/>
              <a:t> </a:t>
            </a:r>
            <a:r>
              <a:rPr lang="es-ES" b="1" dirty="0" err="1"/>
              <a:t>check</a:t>
            </a:r>
            <a:r>
              <a:rPr lang="es-ES" b="1" dirty="0"/>
              <a:t> </a:t>
            </a:r>
            <a:r>
              <a:rPr lang="es-ES" b="1" dirty="0" err="1"/>
              <a:t>this</a:t>
            </a:r>
            <a:r>
              <a:rPr lang="es-ES" b="1" dirty="0"/>
              <a:t> </a:t>
            </a:r>
            <a:r>
              <a:rPr lang="es-ES" b="1" dirty="0" err="1"/>
              <a:t>out</a:t>
            </a:r>
            <a:r>
              <a:rPr lang="es-ES" b="1" dirty="0"/>
              <a:t>: </a:t>
            </a:r>
            <a:r>
              <a:rPr lang="es-ES" b="1" dirty="0">
                <a:hlinkClick r:id="rId3"/>
              </a:rPr>
              <a:t>https://www.youtube.com/watch?v=tp7v3JQna6U</a:t>
            </a:r>
            <a:endParaRPr lang="es-ES" b="1" dirty="0"/>
          </a:p>
        </p:txBody>
      </p:sp>
      <p:sp>
        <p:nvSpPr>
          <p:cNvPr id="5" name="TextBox 4"/>
          <p:cNvSpPr txBox="1"/>
          <p:nvPr/>
        </p:nvSpPr>
        <p:spPr>
          <a:xfrm>
            <a:off x="2040688" y="547371"/>
            <a:ext cx="5174815" cy="400110"/>
          </a:xfrm>
          <a:prstGeom prst="rect">
            <a:avLst/>
          </a:prstGeom>
          <a:noFill/>
        </p:spPr>
        <p:txBody>
          <a:bodyPr wrap="none" rtlCol="0">
            <a:spAutoFit/>
          </a:bodyPr>
          <a:lstStyle/>
          <a:p>
            <a:r>
              <a:rPr lang="es-ES" sz="2000" b="1" dirty="0"/>
              <a:t>And </a:t>
            </a:r>
            <a:r>
              <a:rPr lang="es-ES" sz="2000" b="1" dirty="0" err="1"/>
              <a:t>this</a:t>
            </a:r>
            <a:r>
              <a:rPr lang="es-ES" sz="2000" b="1" dirty="0"/>
              <a:t> has </a:t>
            </a:r>
            <a:r>
              <a:rPr lang="es-ES" sz="2000" b="1" dirty="0" err="1"/>
              <a:t>effects</a:t>
            </a:r>
            <a:r>
              <a:rPr lang="es-ES" sz="2000" b="1" dirty="0"/>
              <a:t> in </a:t>
            </a:r>
            <a:r>
              <a:rPr lang="es-ES" sz="2000" b="1" dirty="0" err="1"/>
              <a:t>our</a:t>
            </a:r>
            <a:r>
              <a:rPr lang="es-ES" sz="2000" b="1" dirty="0"/>
              <a:t> </a:t>
            </a:r>
            <a:r>
              <a:rPr lang="es-ES" sz="2000" b="1" dirty="0" err="1"/>
              <a:t>day</a:t>
            </a:r>
            <a:r>
              <a:rPr lang="es-ES" sz="2000" b="1" dirty="0"/>
              <a:t>-to-</a:t>
            </a:r>
            <a:r>
              <a:rPr lang="es-ES" sz="2000" b="1" dirty="0" err="1"/>
              <a:t>day</a:t>
            </a:r>
            <a:r>
              <a:rPr lang="es-ES" sz="2000" b="1" dirty="0"/>
              <a:t> </a:t>
            </a:r>
            <a:r>
              <a:rPr lang="es-ES" sz="2000" b="1" dirty="0" err="1"/>
              <a:t>life</a:t>
            </a:r>
            <a:r>
              <a:rPr lang="es-ES" sz="2000" b="1" dirty="0"/>
              <a:t>: </a:t>
            </a:r>
          </a:p>
        </p:txBody>
      </p:sp>
      <p:sp>
        <p:nvSpPr>
          <p:cNvPr id="9" name="Down Arrow 8"/>
          <p:cNvSpPr/>
          <p:nvPr/>
        </p:nvSpPr>
        <p:spPr>
          <a:xfrm>
            <a:off x="0" y="2077466"/>
            <a:ext cx="2088232" cy="46085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866" y="2042270"/>
            <a:ext cx="2146300" cy="463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071608" y="1698625"/>
            <a:ext cx="3024335" cy="369331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b="1" dirty="0"/>
              <a:t>(CIS) HETERONORMATIVITY: Michael Warner refers to "the set of power relationships, through which sexuality is normalized and regulated in our culture, and idealized heterosexual relationships are institutionalized and equated with what it means to be human"</a:t>
            </a:r>
            <a:endParaRPr lang="es-ES" b="1" dirty="0"/>
          </a:p>
        </p:txBody>
      </p:sp>
      <p:sp>
        <p:nvSpPr>
          <p:cNvPr id="12" name="TextBox 11"/>
          <p:cNvSpPr txBox="1"/>
          <p:nvPr/>
        </p:nvSpPr>
        <p:spPr>
          <a:xfrm>
            <a:off x="468052" y="2348880"/>
            <a:ext cx="1152128" cy="3323987"/>
          </a:xfrm>
          <a:prstGeom prst="rect">
            <a:avLst/>
          </a:prstGeom>
          <a:noFill/>
        </p:spPr>
        <p:txBody>
          <a:bodyPr wrap="square" rtlCol="0">
            <a:spAutoFit/>
          </a:bodyPr>
          <a:lstStyle/>
          <a:p>
            <a:pPr algn="ctr"/>
            <a:r>
              <a:rPr lang="en-US" sz="1400" b="1" i="1" dirty="0"/>
              <a:t>All men must play with cars and wear blue clothing</a:t>
            </a:r>
          </a:p>
          <a:p>
            <a:pPr algn="ctr"/>
            <a:endParaRPr lang="en-US" sz="1400" b="1" i="1" dirty="0"/>
          </a:p>
          <a:p>
            <a:pPr algn="ctr"/>
            <a:r>
              <a:rPr lang="es-ES" sz="1400" b="1" i="1" dirty="0" err="1"/>
              <a:t>They</a:t>
            </a:r>
            <a:r>
              <a:rPr lang="es-ES" sz="1400" b="1" i="1" dirty="0"/>
              <a:t> </a:t>
            </a:r>
            <a:r>
              <a:rPr lang="es-ES" sz="1400" b="1" i="1" dirty="0" err="1"/>
              <a:t>must</a:t>
            </a:r>
            <a:r>
              <a:rPr lang="es-ES" sz="1400" b="1" i="1" dirty="0"/>
              <a:t> </a:t>
            </a:r>
            <a:r>
              <a:rPr lang="es-ES" sz="1400" b="1" i="1" dirty="0" err="1"/>
              <a:t>like</a:t>
            </a:r>
            <a:r>
              <a:rPr lang="es-ES" sz="1400" b="1" i="1" dirty="0"/>
              <a:t> soccer</a:t>
            </a:r>
          </a:p>
          <a:p>
            <a:pPr algn="ctr"/>
            <a:endParaRPr lang="es-ES" sz="1400" b="1" i="1" dirty="0"/>
          </a:p>
          <a:p>
            <a:pPr algn="ctr"/>
            <a:r>
              <a:rPr lang="en-US" sz="1400" b="1" i="1" dirty="0"/>
              <a:t>Crying is a sign of weakness</a:t>
            </a:r>
          </a:p>
          <a:p>
            <a:pPr algn="ctr"/>
            <a:endParaRPr lang="en-US" sz="1400" b="1" i="1" dirty="0"/>
          </a:p>
          <a:p>
            <a:pPr algn="ctr"/>
            <a:r>
              <a:rPr lang="en-US" sz="1400" b="1" i="1" dirty="0"/>
              <a:t>(…</a:t>
            </a:r>
            <a:r>
              <a:rPr lang="en-US" sz="1400" i="1" dirty="0"/>
              <a:t>)</a:t>
            </a:r>
            <a:endParaRPr lang="es-ES" sz="1400" i="1" dirty="0"/>
          </a:p>
        </p:txBody>
      </p:sp>
      <p:sp>
        <p:nvSpPr>
          <p:cNvPr id="13" name="TextBox 12"/>
          <p:cNvSpPr txBox="1"/>
          <p:nvPr/>
        </p:nvSpPr>
        <p:spPr>
          <a:xfrm>
            <a:off x="7459952" y="2348880"/>
            <a:ext cx="1152128" cy="3385542"/>
          </a:xfrm>
          <a:prstGeom prst="rect">
            <a:avLst/>
          </a:prstGeom>
          <a:noFill/>
        </p:spPr>
        <p:txBody>
          <a:bodyPr wrap="square" rtlCol="0">
            <a:spAutoFit/>
          </a:bodyPr>
          <a:lstStyle/>
          <a:p>
            <a:pPr algn="ctr"/>
            <a:r>
              <a:rPr lang="en-US" sz="1400" b="1" i="1" dirty="0"/>
              <a:t>All women must play with dolls and wear pink clothes</a:t>
            </a:r>
          </a:p>
          <a:p>
            <a:pPr algn="ctr"/>
            <a:endParaRPr lang="en-US" sz="1400" b="1" i="1" dirty="0"/>
          </a:p>
          <a:p>
            <a:pPr algn="ctr"/>
            <a:r>
              <a:rPr lang="en-US" sz="1400" b="1" i="1" dirty="0"/>
              <a:t>They might practice ballet</a:t>
            </a:r>
          </a:p>
          <a:p>
            <a:pPr algn="ctr"/>
            <a:endParaRPr lang="en-US" sz="1400" b="1" i="1" dirty="0"/>
          </a:p>
          <a:p>
            <a:pPr algn="ctr"/>
            <a:r>
              <a:rPr lang="en-US" sz="1400" b="1" i="1" dirty="0"/>
              <a:t>Waxing their legs</a:t>
            </a:r>
          </a:p>
          <a:p>
            <a:pPr algn="ctr"/>
            <a:endParaRPr lang="en-US" sz="1400" b="1" i="1" dirty="0"/>
          </a:p>
          <a:p>
            <a:pPr algn="ctr"/>
            <a:r>
              <a:rPr lang="en-US" sz="1400" b="1" i="1" dirty="0"/>
              <a:t>(…)</a:t>
            </a:r>
          </a:p>
          <a:p>
            <a:endParaRPr lang="es-ES" dirty="0"/>
          </a:p>
        </p:txBody>
      </p:sp>
    </p:spTree>
    <p:extLst>
      <p:ext uri="{BB962C8B-B14F-4D97-AF65-F5344CB8AC3E}">
        <p14:creationId xmlns:p14="http://schemas.microsoft.com/office/powerpoint/2010/main" val="414831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1" grpId="0" animBg="1"/>
      <p:bldP spid="12" grpId="0" build="p"/>
      <p:bldP spid="1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247" y="2248347"/>
            <a:ext cx="8265241" cy="4276997"/>
          </a:xfrm>
        </p:spPr>
        <p:txBody>
          <a:bodyPr>
            <a:normAutofit/>
          </a:bodyPr>
          <a:lstStyle/>
          <a:p>
            <a:r>
              <a:rPr lang="es-ES" b="1" dirty="0" err="1"/>
              <a:t>Inequality</a:t>
            </a:r>
            <a:r>
              <a:rPr lang="es-ES" b="1" dirty="0"/>
              <a:t> in </a:t>
            </a:r>
            <a:r>
              <a:rPr lang="es-ES" b="1" dirty="0" err="1"/>
              <a:t>all</a:t>
            </a:r>
            <a:r>
              <a:rPr lang="es-ES" b="1" dirty="0"/>
              <a:t> </a:t>
            </a:r>
            <a:r>
              <a:rPr lang="es-ES" b="1" dirty="0" err="1"/>
              <a:t>its</a:t>
            </a:r>
            <a:r>
              <a:rPr lang="es-ES" b="1" dirty="0"/>
              <a:t> </a:t>
            </a:r>
            <a:r>
              <a:rPr lang="es-ES" b="1" dirty="0" err="1"/>
              <a:t>dimensions</a:t>
            </a:r>
            <a:r>
              <a:rPr lang="es-ES" b="1" dirty="0"/>
              <a:t>:</a:t>
            </a:r>
            <a:endParaRPr lang="es-ES" sz="3500" b="1" dirty="0"/>
          </a:p>
          <a:p>
            <a:pPr lvl="1"/>
            <a:r>
              <a:rPr lang="es-ES" sz="1900" b="1" dirty="0"/>
              <a:t>SEX / BODY: </a:t>
            </a:r>
            <a:r>
              <a:rPr lang="es-ES" sz="1900" b="1" dirty="0" err="1"/>
              <a:t>two</a:t>
            </a:r>
            <a:r>
              <a:rPr lang="es-ES" sz="1900" b="1" dirty="0"/>
              <a:t> </a:t>
            </a:r>
            <a:r>
              <a:rPr lang="es-ES" sz="1900" b="1" dirty="0" err="1"/>
              <a:t>only</a:t>
            </a:r>
            <a:r>
              <a:rPr lang="es-ES" sz="1900" b="1" dirty="0"/>
              <a:t> </a:t>
            </a:r>
            <a:r>
              <a:rPr lang="es-ES" sz="1900" b="1" dirty="0" err="1"/>
              <a:t>valid</a:t>
            </a:r>
            <a:r>
              <a:rPr lang="es-ES" sz="1900" b="1" dirty="0"/>
              <a:t> </a:t>
            </a:r>
            <a:r>
              <a:rPr lang="es-ES" sz="1900" b="1" dirty="0" err="1"/>
              <a:t>options</a:t>
            </a:r>
            <a:r>
              <a:rPr lang="es-ES" sz="1900" b="1" dirty="0"/>
              <a:t> in </a:t>
            </a:r>
            <a:r>
              <a:rPr lang="es-ES" sz="1900" b="1" dirty="0" err="1"/>
              <a:t>genitality</a:t>
            </a:r>
            <a:endParaRPr lang="es-ES" sz="1900" b="1" dirty="0"/>
          </a:p>
          <a:p>
            <a:pPr marL="914400" lvl="2" indent="0">
              <a:buNone/>
            </a:pPr>
            <a:endParaRPr lang="es-ES" sz="1900" b="1" dirty="0"/>
          </a:p>
          <a:p>
            <a:pPr lvl="2"/>
            <a:r>
              <a:rPr lang="es-ES" sz="1900" b="1" dirty="0"/>
              <a:t>GENDER IDENTITY: </a:t>
            </a:r>
            <a:r>
              <a:rPr lang="es-ES" sz="1900" b="1" dirty="0" err="1"/>
              <a:t>two</a:t>
            </a:r>
            <a:r>
              <a:rPr lang="es-ES" sz="1900" b="1" dirty="0"/>
              <a:t> </a:t>
            </a:r>
            <a:r>
              <a:rPr lang="es-ES" sz="1900" b="1" dirty="0" err="1"/>
              <a:t>unique</a:t>
            </a:r>
            <a:r>
              <a:rPr lang="es-ES" sz="1900" b="1" dirty="0"/>
              <a:t> </a:t>
            </a:r>
            <a:r>
              <a:rPr lang="es-ES" sz="1900" b="1" dirty="0" err="1"/>
              <a:t>gender</a:t>
            </a:r>
            <a:r>
              <a:rPr lang="es-ES" sz="1900" b="1" dirty="0"/>
              <a:t> </a:t>
            </a:r>
            <a:r>
              <a:rPr lang="es-ES" sz="1900" b="1" dirty="0" err="1"/>
              <a:t>categories</a:t>
            </a:r>
            <a:r>
              <a:rPr lang="es-ES" sz="1900" b="1" dirty="0"/>
              <a:t> </a:t>
            </a:r>
            <a:r>
              <a:rPr lang="es-ES" sz="1900" b="1" dirty="0" err="1"/>
              <a:t>opposed</a:t>
            </a:r>
            <a:r>
              <a:rPr lang="es-ES" sz="1900" b="1" dirty="0"/>
              <a:t> to </a:t>
            </a:r>
            <a:r>
              <a:rPr lang="es-ES" sz="1900" b="1" dirty="0" err="1"/>
              <a:t>each</a:t>
            </a:r>
            <a:r>
              <a:rPr lang="es-ES" sz="1900" b="1" dirty="0"/>
              <a:t> </a:t>
            </a:r>
            <a:r>
              <a:rPr lang="es-ES" sz="1900" b="1" dirty="0" err="1"/>
              <a:t>other</a:t>
            </a:r>
            <a:r>
              <a:rPr lang="es-ES" sz="1900" b="1" dirty="0"/>
              <a:t> (</a:t>
            </a:r>
            <a:r>
              <a:rPr lang="es-ES" sz="1900" b="1" dirty="0" err="1"/>
              <a:t>Gender</a:t>
            </a:r>
            <a:r>
              <a:rPr lang="es-ES" sz="1900" b="1" dirty="0"/>
              <a:t> </a:t>
            </a:r>
            <a:r>
              <a:rPr lang="es-ES" sz="1900" b="1" dirty="0" err="1"/>
              <a:t>Binarism</a:t>
            </a:r>
            <a:r>
              <a:rPr lang="es-ES" sz="1900" b="1" dirty="0"/>
              <a:t>) </a:t>
            </a:r>
          </a:p>
          <a:p>
            <a:pPr marL="400050" lvl="1" indent="0">
              <a:buNone/>
            </a:pPr>
            <a:endParaRPr lang="es-ES" sz="2600" b="1" dirty="0"/>
          </a:p>
          <a:p>
            <a:pPr lvl="2"/>
            <a:r>
              <a:rPr lang="es-ES" sz="1900" b="1" dirty="0"/>
              <a:t>GENDER EXPRESSION: </a:t>
            </a:r>
            <a:r>
              <a:rPr lang="es-ES" sz="1900" b="1" dirty="0" err="1"/>
              <a:t>two</a:t>
            </a:r>
            <a:r>
              <a:rPr lang="es-ES" sz="1900" b="1" dirty="0"/>
              <a:t> </a:t>
            </a:r>
            <a:r>
              <a:rPr lang="es-ES" sz="1900" b="1" dirty="0" err="1"/>
              <a:t>unique</a:t>
            </a:r>
            <a:r>
              <a:rPr lang="es-ES" sz="1900" b="1" dirty="0"/>
              <a:t> </a:t>
            </a:r>
            <a:r>
              <a:rPr lang="es-ES" sz="1900" b="1" dirty="0" err="1"/>
              <a:t>expression</a:t>
            </a:r>
            <a:r>
              <a:rPr lang="es-ES" sz="1900" b="1" dirty="0"/>
              <a:t> </a:t>
            </a:r>
            <a:r>
              <a:rPr lang="es-ES" sz="1900" b="1" dirty="0" err="1"/>
              <a:t>options</a:t>
            </a:r>
            <a:endParaRPr lang="es-ES" sz="1900" b="1" dirty="0"/>
          </a:p>
          <a:p>
            <a:pPr lvl="2"/>
            <a:endParaRPr lang="es-ES" sz="1900" b="1" dirty="0"/>
          </a:p>
          <a:p>
            <a:pPr marL="914400" lvl="2" indent="0">
              <a:buNone/>
            </a:pPr>
            <a:endParaRPr lang="en-US" sz="1900" b="1" dirty="0"/>
          </a:p>
          <a:p>
            <a:pPr marL="422910" indent="-285750"/>
            <a:r>
              <a:rPr lang="es-ES" sz="2600" b="1" dirty="0"/>
              <a:t> Sexual </a:t>
            </a:r>
            <a:r>
              <a:rPr lang="es-ES" sz="2600" b="1" dirty="0" err="1"/>
              <a:t>orientation</a:t>
            </a:r>
            <a:r>
              <a:rPr lang="es-ES" sz="2600" b="1" dirty="0"/>
              <a:t>: </a:t>
            </a:r>
            <a:r>
              <a:rPr lang="es-ES" sz="2600" b="1" dirty="0" err="1"/>
              <a:t>monogamous</a:t>
            </a:r>
            <a:r>
              <a:rPr lang="es-ES" sz="2600" b="1" dirty="0"/>
              <a:t> </a:t>
            </a:r>
            <a:r>
              <a:rPr lang="es-ES" sz="2600" b="1" dirty="0" err="1"/>
              <a:t>heterosexuality</a:t>
            </a:r>
            <a:endParaRPr lang="es-ES" sz="2600" b="1" dirty="0"/>
          </a:p>
          <a:p>
            <a:endParaRPr lang="es-ES" sz="3200" dirty="0"/>
          </a:p>
        </p:txBody>
      </p:sp>
      <p:sp>
        <p:nvSpPr>
          <p:cNvPr id="2" name="Title 1"/>
          <p:cNvSpPr>
            <a:spLocks noGrp="1"/>
          </p:cNvSpPr>
          <p:nvPr>
            <p:ph type="title"/>
          </p:nvPr>
        </p:nvSpPr>
        <p:spPr/>
        <p:txBody>
          <a:bodyPr/>
          <a:lstStyle/>
          <a:p>
            <a:r>
              <a:rPr lang="es-ES" sz="4000" dirty="0"/>
              <a:t>CURRENT GENDER SYSTEM</a:t>
            </a:r>
          </a:p>
        </p:txBody>
      </p:sp>
      <p:sp>
        <p:nvSpPr>
          <p:cNvPr id="4" name="TextBox 3"/>
          <p:cNvSpPr txBox="1"/>
          <p:nvPr/>
        </p:nvSpPr>
        <p:spPr>
          <a:xfrm>
            <a:off x="68552" y="3964414"/>
            <a:ext cx="1210588" cy="369332"/>
          </a:xfrm>
          <a:prstGeom prst="rect">
            <a:avLst/>
          </a:prstGeom>
          <a:noFill/>
        </p:spPr>
        <p:txBody>
          <a:bodyPr wrap="none" rtlCol="0">
            <a:spAutoFit/>
          </a:bodyPr>
          <a:lstStyle/>
          <a:p>
            <a:r>
              <a:rPr lang="es-ES" b="1" dirty="0"/>
              <a:t>GENDER</a:t>
            </a:r>
          </a:p>
        </p:txBody>
      </p:sp>
      <p:sp>
        <p:nvSpPr>
          <p:cNvPr id="5" name="Left Brace 4"/>
          <p:cNvSpPr/>
          <p:nvPr/>
        </p:nvSpPr>
        <p:spPr>
          <a:xfrm>
            <a:off x="1259632" y="3356992"/>
            <a:ext cx="216024" cy="1584176"/>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b="1" dirty="0"/>
          </a:p>
        </p:txBody>
      </p:sp>
    </p:spTree>
    <p:extLst>
      <p:ext uri="{BB962C8B-B14F-4D97-AF65-F5344CB8AC3E}">
        <p14:creationId xmlns:p14="http://schemas.microsoft.com/office/powerpoint/2010/main" val="1239992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7000"/>
            <a:lum/>
          </a:blip>
          <a:srcRect/>
          <a:stretch>
            <a:fillRect l="-25000" r="-25000"/>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5301208"/>
            <a:ext cx="8820519" cy="189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139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19955"/>
            <a:ext cx="5400600" cy="303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p:cNvSpPr>
            <a:spLocks noGrp="1"/>
          </p:cNvSpPr>
          <p:nvPr>
            <p:ph type="title"/>
          </p:nvPr>
        </p:nvSpPr>
        <p:spPr/>
        <p:txBody>
          <a:bodyPr/>
          <a:lstStyle/>
          <a:p>
            <a:endParaRPr lang="es-ES"/>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541722851"/>
              </p:ext>
            </p:extLst>
          </p:nvPr>
        </p:nvGraphicFramePr>
        <p:xfrm>
          <a:off x="5292080" y="332656"/>
          <a:ext cx="3743400" cy="6525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568" y="3225873"/>
            <a:ext cx="5582394" cy="3150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72899" y="6404759"/>
            <a:ext cx="6445995" cy="276999"/>
          </a:xfrm>
          <a:prstGeom prst="rect">
            <a:avLst/>
          </a:prstGeom>
          <a:noFill/>
        </p:spPr>
        <p:txBody>
          <a:bodyPr wrap="none" rtlCol="0">
            <a:spAutoFit/>
          </a:bodyPr>
          <a:lstStyle/>
          <a:p>
            <a:r>
              <a:rPr lang="en-US" sz="1200" b="1" dirty="0"/>
              <a:t>Helena and Teresa, the first homosexual couple to marry in Portugal after its legalization.</a:t>
            </a:r>
            <a:endParaRPr lang="es-ES" sz="1200" b="1" dirty="0"/>
          </a:p>
        </p:txBody>
      </p:sp>
    </p:spTree>
    <p:extLst>
      <p:ext uri="{BB962C8B-B14F-4D97-AF65-F5344CB8AC3E}">
        <p14:creationId xmlns:p14="http://schemas.microsoft.com/office/powerpoint/2010/main" val="160882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graphicEl>
                                              <a:dgm id="{4E87055A-D42F-45B7-A583-78AA86B3BE3D}"/>
                                            </p:graphicEl>
                                          </p:spTgt>
                                        </p:tgtEl>
                                        <p:attrNameLst>
                                          <p:attrName>style.visibility</p:attrName>
                                        </p:attrNameLst>
                                      </p:cBhvr>
                                      <p:to>
                                        <p:strVal val="visible"/>
                                      </p:to>
                                    </p:set>
                                    <p:anim calcmode="lin" valueType="num">
                                      <p:cBhvr additive="base">
                                        <p:cTn id="7" dur="500" fill="hold"/>
                                        <p:tgtEl>
                                          <p:spTgt spid="12">
                                            <p:graphicEl>
                                              <a:dgm id="{4E87055A-D42F-45B7-A583-78AA86B3BE3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graphicEl>
                                              <a:dgm id="{4E87055A-D42F-45B7-A583-78AA86B3BE3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graphicEl>
                                              <a:dgm id="{7029CE37-6B75-43B3-A4FE-81C1570C2190}"/>
                                            </p:graphicEl>
                                          </p:spTgt>
                                        </p:tgtEl>
                                        <p:attrNameLst>
                                          <p:attrName>style.visibility</p:attrName>
                                        </p:attrNameLst>
                                      </p:cBhvr>
                                      <p:to>
                                        <p:strVal val="visible"/>
                                      </p:to>
                                    </p:set>
                                    <p:anim calcmode="lin" valueType="num">
                                      <p:cBhvr additive="base">
                                        <p:cTn id="13" dur="500" fill="hold"/>
                                        <p:tgtEl>
                                          <p:spTgt spid="12">
                                            <p:graphicEl>
                                              <a:dgm id="{7029CE37-6B75-43B3-A4FE-81C1570C2190}"/>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graphicEl>
                                              <a:dgm id="{7029CE37-6B75-43B3-A4FE-81C1570C2190}"/>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graphicEl>
                                              <a:dgm id="{5A23B1CA-3CAD-408D-BAF5-FBD95D0950BC}"/>
                                            </p:graphicEl>
                                          </p:spTgt>
                                        </p:tgtEl>
                                        <p:attrNameLst>
                                          <p:attrName>style.visibility</p:attrName>
                                        </p:attrNameLst>
                                      </p:cBhvr>
                                      <p:to>
                                        <p:strVal val="visible"/>
                                      </p:to>
                                    </p:set>
                                    <p:anim calcmode="lin" valueType="num">
                                      <p:cBhvr additive="base">
                                        <p:cTn id="19" dur="500" fill="hold"/>
                                        <p:tgtEl>
                                          <p:spTgt spid="12">
                                            <p:graphicEl>
                                              <a:dgm id="{5A23B1CA-3CAD-408D-BAF5-FBD95D0950BC}"/>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graphicEl>
                                              <a:dgm id="{5A23B1CA-3CAD-408D-BAF5-FBD95D0950BC}"/>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additive="base">
                                        <p:cTn id="25" dur="500" fill="hold"/>
                                        <p:tgtEl>
                                          <p:spTgt spid="4100"/>
                                        </p:tgtEl>
                                        <p:attrNameLst>
                                          <p:attrName>ppt_x</p:attrName>
                                        </p:attrNameLst>
                                      </p:cBhvr>
                                      <p:tavLst>
                                        <p:tav tm="0">
                                          <p:val>
                                            <p:strVal val="#ppt_x"/>
                                          </p:val>
                                        </p:tav>
                                        <p:tav tm="100000">
                                          <p:val>
                                            <p:strVal val="#ppt_x"/>
                                          </p:val>
                                        </p:tav>
                                      </p:tavLst>
                                    </p:anim>
                                    <p:anim calcmode="lin" valueType="num">
                                      <p:cBhvr additive="base">
                                        <p:cTn id="26" dur="500" fill="hold"/>
                                        <p:tgtEl>
                                          <p:spTgt spid="410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6" name="Rectangle 5"/>
          <p:cNvSpPr/>
          <p:nvPr/>
        </p:nvSpPr>
        <p:spPr>
          <a:xfrm>
            <a:off x="467544" y="4653136"/>
            <a:ext cx="4062331" cy="523220"/>
          </a:xfrm>
          <a:prstGeom prst="rect">
            <a:avLst/>
          </a:prstGeom>
        </p:spPr>
        <p:txBody>
          <a:bodyPr wrap="none">
            <a:spAutoFit/>
          </a:bodyPr>
          <a:lstStyle/>
          <a:p>
            <a:r>
              <a:rPr lang="es-ES" sz="2800" b="1" dirty="0" err="1"/>
              <a:t>Dimension</a:t>
            </a:r>
            <a:r>
              <a:rPr lang="es-ES" sz="2800" b="1" dirty="0"/>
              <a:t>: SEX/BODY</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39" y="2664494"/>
            <a:ext cx="8801943" cy="261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492789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Hardcover</Template>
  <TotalTime>3488</TotalTime>
  <Words>1331</Words>
  <Application>Microsoft Office PowerPoint</Application>
  <PresentationFormat>Diaprojekcija na zaslonu (4:3)</PresentationFormat>
  <Paragraphs>136</Paragraphs>
  <Slides>26</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26</vt:i4>
      </vt:variant>
    </vt:vector>
  </HeadingPairs>
  <TitlesOfParts>
    <vt:vector size="32" baseType="lpstr">
      <vt:lpstr>Abadi</vt:lpstr>
      <vt:lpstr>-apple-system</vt:lpstr>
      <vt:lpstr>Book Antiqua</vt:lpstr>
      <vt:lpstr>Calibri</vt:lpstr>
      <vt:lpstr>Wingdings</vt:lpstr>
      <vt:lpstr>Hardcover</vt:lpstr>
      <vt:lpstr>PowerPointova predstavitev</vt:lpstr>
      <vt:lpstr>Concepts</vt:lpstr>
      <vt:lpstr>PowerPointova predstavitev</vt:lpstr>
      <vt:lpstr>Gender system</vt:lpstr>
      <vt:lpstr>PowerPointova predstavitev</vt:lpstr>
      <vt:lpstr>CURRENT GENDER SYSTEM</vt:lpstr>
      <vt:lpstr>PowerPointova predstavitev</vt:lpstr>
      <vt:lpstr>PowerPointova predstavitev</vt:lpstr>
      <vt:lpstr>PowerPointova predstavitev</vt:lpstr>
      <vt:lpstr>Curious fact:</vt:lpstr>
      <vt:lpstr>PowerPointova predstavitev</vt:lpstr>
      <vt:lpstr>PowerPointova predstavitev</vt:lpstr>
      <vt:lpstr>PowerPointova predstavitev</vt:lpstr>
      <vt:lpstr>Reality of transsexual people</vt:lpstr>
      <vt:lpstr>Non-binary cultural references</vt:lpstr>
      <vt:lpstr>PowerPointova predstavitev</vt:lpstr>
      <vt:lpstr>PowerPointova predstavitev</vt:lpstr>
      <vt:lpstr>Queer model</vt:lpstr>
      <vt:lpstr>PowerPointova predstavitev</vt:lpstr>
      <vt:lpstr>PowerPointova predstavitev</vt:lpstr>
      <vt:lpstr>PowerPointova predstavitev</vt:lpstr>
      <vt:lpstr>PowerPointova predstavitev</vt:lpstr>
      <vt:lpstr>PowerPointova predstavitev</vt:lpstr>
      <vt:lpstr>How can we help?</vt:lpstr>
      <vt:lpstr>What if I need help?</vt:lpstr>
      <vt:lpstr>PowerPointova predstavitev</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Fari</dc:creator>
  <cp:lastModifiedBy>Klara Avsec</cp:lastModifiedBy>
  <cp:revision>133</cp:revision>
  <dcterms:created xsi:type="dcterms:W3CDTF">2020-01-28T09:59:55Z</dcterms:created>
  <dcterms:modified xsi:type="dcterms:W3CDTF">2020-05-09T23:05:15Z</dcterms:modified>
</cp:coreProperties>
</file>