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3"/>
  </p:notesMasterIdLst>
  <p:sldIdLst>
    <p:sldId id="256" r:id="rId2"/>
    <p:sldId id="263" r:id="rId3"/>
    <p:sldId id="283" r:id="rId4"/>
    <p:sldId id="264" r:id="rId5"/>
    <p:sldId id="265" r:id="rId6"/>
    <p:sldId id="266" r:id="rId7"/>
    <p:sldId id="268" r:id="rId8"/>
    <p:sldId id="269" r:id="rId9"/>
    <p:sldId id="270" r:id="rId10"/>
    <p:sldId id="271" r:id="rId11"/>
    <p:sldId id="272" r:id="rId12"/>
    <p:sldId id="273" r:id="rId13"/>
    <p:sldId id="274" r:id="rId14"/>
    <p:sldId id="284" r:id="rId15"/>
    <p:sldId id="275" r:id="rId16"/>
    <p:sldId id="276" r:id="rId17"/>
    <p:sldId id="277" r:id="rId18"/>
    <p:sldId id="279" r:id="rId19"/>
    <p:sldId id="280" r:id="rId20"/>
    <p:sldId id="281" r:id="rId21"/>
    <p:sldId id="282"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Century Gothic" panose="020B0502020202020204" pitchFamily="34" charset="0"/>
      <p:regular r:id="rId28"/>
      <p:bold r:id="rId29"/>
      <p:italic r:id="rId30"/>
      <p:boldItalic r:id="rId31"/>
    </p:embeddedFont>
    <p:embeddedFont>
      <p:font typeface="Georgia" panose="02040502050405020303" pitchFamily="18" charset="0"/>
      <p:regular r:id="rId32"/>
      <p:bold r:id="rId33"/>
      <p:italic r:id="rId34"/>
      <p:boldItalic r:id="rId35"/>
    </p:embeddedFont>
    <p:embeddedFont>
      <p:font typeface="IBM Plex Sans" panose="020B0604020202020204" charset="0"/>
      <p:regular r:id="rId36"/>
      <p:bold r:id="rId37"/>
      <p:italic r:id="rId38"/>
      <p:boldItalic r:id="rId39"/>
    </p:embeddedFont>
    <p:embeddedFont>
      <p:font typeface="IBM Plex Serif" panose="020B0604020202020204" charset="-18"/>
      <p:regular r:id="rId40"/>
      <p:bold r:id="rId41"/>
      <p:italic r:id="rId42"/>
      <p:boldItalic r:id="rId43"/>
    </p:embeddedFont>
    <p:embeddedFont>
      <p:font typeface="IBM Plex Serif Medium" panose="020B0604020202020204" charset="-18"/>
      <p:regular r:id="rId44"/>
      <p:bold r:id="rId45"/>
      <p:italic r:id="rId46"/>
      <p:boldItalic r:id="rId47"/>
    </p:embeddedFont>
    <p:embeddedFont>
      <p:font typeface="IBM Plex Serif SemiBold" panose="020B0604020202020204" charset="-18"/>
      <p:regular r:id="rId48"/>
      <p:bold r:id="rId49"/>
      <p:italic r:id="rId50"/>
      <p:boldItalic r:id="rId51"/>
    </p:embeddedFont>
    <p:embeddedFont>
      <p:font typeface="Lora" panose="020B0604020202020204" charset="-18"/>
      <p:regular r:id="rId52"/>
      <p:bold r:id="rId53"/>
      <p:italic r:id="rId54"/>
      <p:boldItalic r:id="rId55"/>
    </p:embeddedFont>
    <p:embeddedFont>
      <p:font typeface="Merriweather" panose="020B0604020202020204" charset="-18"/>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23" autoAdjust="0"/>
  </p:normalViewPr>
  <p:slideViewPr>
    <p:cSldViewPr snapToGrid="0">
      <p:cViewPr varScale="1">
        <p:scale>
          <a:sx n="108" d="100"/>
          <a:sy n="108" d="100"/>
        </p:scale>
        <p:origin x="730" y="62"/>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font" Target="fonts/font3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8" Type="http://schemas.openxmlformats.org/officeDocument/2006/relationships/slide" Target="slides/slide7.xml"/><Relationship Id="rId51"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font" Target="fonts/font3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reakthecycle.org/sites/default/files/Break%20the%20Cycle%20Activity%20Guides.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poehealth.org/wp-content/uploads/2014/07/Healthy-Relationships-Session-Outline.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https://www.breakthecycle.org/sites/default/files/Break%20the%20Cycle%20Activity%20Guides.pdf</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http://www.poehealth.org/wp-content/uploads/2014/07/Healthy-Relationships-Session-Outline.pdf</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6f2b5d000a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6f2b5d000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f2b5d000a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f2b5d000a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Just like ‘real-life’ stalking and harassment, all this abusive behavior can also take place in the digital world. </a:t>
            </a:r>
            <a:r>
              <a:rPr lang="en" dirty="0">
                <a:solidFill>
                  <a:srgbClr val="58595B"/>
                </a:solidFill>
                <a:highlight>
                  <a:srgbClr val="FFFFFF"/>
                </a:highlight>
              </a:rPr>
              <a:t>New technologies–social networking sites, texts, cell phones, and emails – have given abusers another way to control, degrade, and frighten their partners. </a:t>
            </a:r>
            <a:endParaRPr sz="12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Wh</a:t>
            </a:r>
            <a:r>
              <a:rPr lang="fi-FI" sz="1200" dirty="0" err="1"/>
              <a:t>ile</a:t>
            </a:r>
            <a:r>
              <a:rPr lang="en" sz="1200" dirty="0"/>
              <a:t> in a relationship, we tend to share personal things with our partner. </a:t>
            </a:r>
            <a:r>
              <a:rPr lang="en" sz="1200" dirty="0">
                <a:solidFill>
                  <a:srgbClr val="111111"/>
                </a:solidFill>
                <a:latin typeface="Georgia"/>
                <a:ea typeface="Georgia"/>
                <a:cs typeface="Georgia"/>
                <a:sym typeface="Georgia"/>
              </a:rPr>
              <a:t>Unfortunately, because of how modern technology works, </a:t>
            </a:r>
            <a:r>
              <a:rPr lang="en" dirty="0">
                <a:solidFill>
                  <a:srgbClr val="080808"/>
                </a:solidFill>
              </a:rPr>
              <a:t>you lose control of any electronic message once your partner receives it. </a:t>
            </a:r>
            <a:r>
              <a:rPr lang="en" sz="1000" dirty="0">
                <a:solidFill>
                  <a:srgbClr val="080808"/>
                </a:solidFill>
              </a:rPr>
              <a:t>They may forward it or use it to control you </a:t>
            </a:r>
            <a:r>
              <a:rPr lang="en" sz="1200" dirty="0"/>
              <a:t>even after the relationship ends. </a:t>
            </a:r>
            <a:r>
              <a:rPr lang="en" sz="1200" dirty="0">
                <a:solidFill>
                  <a:srgbClr val="111111"/>
                </a:solidFill>
                <a:latin typeface="Georgia"/>
                <a:ea typeface="Georgia"/>
                <a:cs typeface="Georgia"/>
                <a:sym typeface="Georgia"/>
              </a:rPr>
              <a:t>That’s why it's important to know exactly what to do in case someone share</a:t>
            </a:r>
            <a:r>
              <a:rPr lang="fi-FI" sz="1200" dirty="0">
                <a:solidFill>
                  <a:srgbClr val="111111"/>
                </a:solidFill>
                <a:latin typeface="Georgia"/>
                <a:ea typeface="Georgia"/>
                <a:cs typeface="Georgia"/>
                <a:sym typeface="Georgia"/>
              </a:rPr>
              <a:t>s</a:t>
            </a:r>
            <a:r>
              <a:rPr lang="en" sz="1200" dirty="0">
                <a:solidFill>
                  <a:srgbClr val="111111"/>
                </a:solidFill>
                <a:latin typeface="Georgia"/>
                <a:ea typeface="Georgia"/>
                <a:cs typeface="Georgia"/>
                <a:sym typeface="Georgia"/>
              </a:rPr>
              <a:t> something without your permission. </a:t>
            </a:r>
            <a:endParaRPr sz="1200" dirty="0">
              <a:solidFill>
                <a:srgbClr val="111111"/>
              </a:solidFill>
              <a:latin typeface="Georgia"/>
              <a:ea typeface="Georgia"/>
              <a:cs typeface="Georgia"/>
              <a:sym typeface="Georgia"/>
            </a:endParaRPr>
          </a:p>
          <a:p>
            <a:pPr marL="0" lvl="0" indent="0" algn="l" rtl="0">
              <a:spcBef>
                <a:spcPts val="0"/>
              </a:spcBef>
              <a:spcAft>
                <a:spcPts val="0"/>
              </a:spcAft>
              <a:buNone/>
            </a:pPr>
            <a:endParaRPr sz="1200" dirty="0">
              <a:solidFill>
                <a:srgbClr val="111111"/>
              </a:solidFill>
              <a:latin typeface="Georgia"/>
              <a:ea typeface="Georgia"/>
              <a:cs typeface="Georgia"/>
              <a:sym typeface="Georgia"/>
            </a:endParaRPr>
          </a:p>
          <a:p>
            <a:pPr marL="457200" lvl="0" indent="-304800" algn="l" rtl="0">
              <a:spcBef>
                <a:spcPts val="0"/>
              </a:spcBef>
              <a:spcAft>
                <a:spcPts val="0"/>
              </a:spcAft>
              <a:buClr>
                <a:srgbClr val="111111"/>
              </a:buClr>
              <a:buSzPts val="1200"/>
              <a:buFont typeface="Georgia"/>
              <a:buAutoNum type="arabicPeriod"/>
            </a:pPr>
            <a:r>
              <a:rPr lang="en" sz="1200" dirty="0">
                <a:solidFill>
                  <a:srgbClr val="111111"/>
                </a:solidFill>
                <a:latin typeface="Georgia"/>
                <a:ea typeface="Georgia"/>
                <a:cs typeface="Georgia"/>
                <a:sym typeface="Georgia"/>
              </a:rPr>
              <a:t>Evidence is </a:t>
            </a:r>
            <a:r>
              <a:rPr lang="fi-FI" sz="1200" dirty="0" err="1">
                <a:solidFill>
                  <a:srgbClr val="111111"/>
                </a:solidFill>
                <a:latin typeface="Georgia"/>
                <a:ea typeface="Georgia"/>
                <a:cs typeface="Georgia"/>
                <a:sym typeface="Georgia"/>
              </a:rPr>
              <a:t>really</a:t>
            </a:r>
            <a:r>
              <a:rPr lang="en" sz="1200" dirty="0">
                <a:solidFill>
                  <a:srgbClr val="111111"/>
                </a:solidFill>
                <a:latin typeface="Georgia"/>
                <a:ea typeface="Georgia"/>
                <a:cs typeface="Georgia"/>
                <a:sym typeface="Georgia"/>
              </a:rPr>
              <a:t> important from the legal aspect.</a:t>
            </a:r>
            <a:endParaRPr sz="1200" dirty="0">
              <a:solidFill>
                <a:srgbClr val="111111"/>
              </a:solidFill>
              <a:latin typeface="Georgia"/>
              <a:ea typeface="Georgia"/>
              <a:cs typeface="Georgia"/>
              <a:sym typeface="Georgia"/>
            </a:endParaRPr>
          </a:p>
          <a:p>
            <a:pPr marL="457200" lvl="0" indent="-304800" algn="l" rtl="0">
              <a:spcBef>
                <a:spcPts val="0"/>
              </a:spcBef>
              <a:spcAft>
                <a:spcPts val="0"/>
              </a:spcAft>
              <a:buClr>
                <a:srgbClr val="111111"/>
              </a:buClr>
              <a:buSzPts val="1200"/>
              <a:buFont typeface="Georgia"/>
              <a:buAutoNum type="arabicPeriod"/>
            </a:pPr>
            <a:r>
              <a:rPr lang="en" sz="1200" dirty="0">
                <a:solidFill>
                  <a:srgbClr val="111111"/>
                </a:solidFill>
                <a:latin typeface="Georgia"/>
                <a:ea typeface="Georgia"/>
                <a:cs typeface="Georgia"/>
                <a:sym typeface="Georgia"/>
              </a:rPr>
              <a:t>Especially if you are still a minor (</a:t>
            </a:r>
            <a:r>
              <a:rPr lang="fi-FI" sz="1200" dirty="0" err="1">
                <a:solidFill>
                  <a:srgbClr val="111111"/>
                </a:solidFill>
                <a:latin typeface="Georgia"/>
                <a:ea typeface="Georgia"/>
                <a:cs typeface="Georgia"/>
                <a:sym typeface="Georgia"/>
              </a:rPr>
              <a:t>under</a:t>
            </a:r>
            <a:r>
              <a:rPr lang="fi-FI" sz="1200" dirty="0">
                <a:solidFill>
                  <a:srgbClr val="111111"/>
                </a:solidFill>
                <a:latin typeface="Georgia"/>
                <a:ea typeface="Georgia"/>
                <a:cs typeface="Georgia"/>
                <a:sym typeface="Georgia"/>
              </a:rPr>
              <a:t> 18 </a:t>
            </a:r>
            <a:r>
              <a:rPr lang="fi-FI" sz="1200" dirty="0" err="1">
                <a:solidFill>
                  <a:srgbClr val="111111"/>
                </a:solidFill>
                <a:latin typeface="Georgia"/>
                <a:ea typeface="Georgia"/>
                <a:cs typeface="Georgia"/>
                <a:sym typeface="Georgia"/>
              </a:rPr>
              <a:t>years</a:t>
            </a:r>
            <a:r>
              <a:rPr lang="fi-FI" sz="1200" dirty="0">
                <a:solidFill>
                  <a:srgbClr val="111111"/>
                </a:solidFill>
                <a:latin typeface="Georgia"/>
                <a:ea typeface="Georgia"/>
                <a:cs typeface="Georgia"/>
                <a:sym typeface="Georgia"/>
              </a:rPr>
              <a:t> </a:t>
            </a:r>
            <a:r>
              <a:rPr lang="fi-FI" sz="1200" dirty="0" err="1">
                <a:solidFill>
                  <a:srgbClr val="111111"/>
                </a:solidFill>
                <a:latin typeface="Georgia"/>
                <a:ea typeface="Georgia"/>
                <a:cs typeface="Georgia"/>
                <a:sym typeface="Georgia"/>
              </a:rPr>
              <a:t>old</a:t>
            </a:r>
            <a:r>
              <a:rPr lang="fi-FI" sz="1200" dirty="0">
                <a:solidFill>
                  <a:srgbClr val="111111"/>
                </a:solidFill>
                <a:latin typeface="Georgia"/>
                <a:ea typeface="Georgia"/>
                <a:cs typeface="Georgia"/>
                <a:sym typeface="Georgia"/>
              </a:rPr>
              <a:t>)</a:t>
            </a:r>
            <a:r>
              <a:rPr lang="en" sz="1200" dirty="0">
                <a:solidFill>
                  <a:srgbClr val="111111"/>
                </a:solidFill>
                <a:latin typeface="Georgia"/>
                <a:ea typeface="Georgia"/>
                <a:cs typeface="Georgia"/>
                <a:sym typeface="Georgia"/>
              </a:rPr>
              <a:t>, social media platforms and even porn sites will take your photos off in a manner of minutes to avoid potential lawsuits. </a:t>
            </a:r>
            <a:endParaRPr sz="1200" dirty="0">
              <a:solidFill>
                <a:srgbClr val="111111"/>
              </a:solidFill>
              <a:latin typeface="Georgia"/>
              <a:ea typeface="Georgia"/>
              <a:cs typeface="Georgia"/>
              <a:sym typeface="Georgia"/>
            </a:endParaRPr>
          </a:p>
          <a:p>
            <a:pPr marL="457200" lvl="0" indent="-304800" algn="l" rtl="0">
              <a:spcBef>
                <a:spcPts val="0"/>
              </a:spcBef>
              <a:spcAft>
                <a:spcPts val="0"/>
              </a:spcAft>
              <a:buClr>
                <a:srgbClr val="111111"/>
              </a:buClr>
              <a:buSzPts val="1200"/>
              <a:buFont typeface="Georgia"/>
              <a:buAutoNum type="arabicPeriod"/>
            </a:pPr>
            <a:r>
              <a:rPr lang="en" sz="1200" dirty="0">
                <a:solidFill>
                  <a:srgbClr val="111111"/>
                </a:solidFill>
                <a:latin typeface="Georgia"/>
                <a:ea typeface="Georgia"/>
                <a:cs typeface="Georgia"/>
                <a:sym typeface="Georgia"/>
              </a:rPr>
              <a:t>After taking these two steps to minimize damage, report the incident to the authorities. Give them all the evidence you collected. </a:t>
            </a:r>
            <a:endParaRPr sz="1200" dirty="0">
              <a:solidFill>
                <a:srgbClr val="111111"/>
              </a:solidFill>
              <a:latin typeface="Georgia"/>
              <a:ea typeface="Georgia"/>
              <a:cs typeface="Georgia"/>
              <a:sym typeface="Georgia"/>
            </a:endParaRPr>
          </a:p>
          <a:p>
            <a:pPr marL="0" lvl="0" indent="0" algn="l" rtl="0">
              <a:spcBef>
                <a:spcPts val="0"/>
              </a:spcBef>
              <a:spcAft>
                <a:spcPts val="0"/>
              </a:spcAft>
              <a:buNone/>
            </a:pPr>
            <a:endParaRPr sz="1200" dirty="0">
              <a:solidFill>
                <a:srgbClr val="111111"/>
              </a:solidFill>
              <a:latin typeface="Georgia"/>
              <a:ea typeface="Georgia"/>
              <a:cs typeface="Georgia"/>
              <a:sym typeface="Georgi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7d613ad50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7d613ad50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7142"/>
              </a:lnSpc>
              <a:spcBef>
                <a:spcPts val="0"/>
              </a:spcBef>
              <a:spcAft>
                <a:spcPts val="0"/>
              </a:spcAft>
              <a:buNone/>
            </a:pPr>
            <a:r>
              <a:rPr lang="en" sz="1050" dirty="0">
                <a:solidFill>
                  <a:srgbClr val="474747"/>
                </a:solidFill>
                <a:highlight>
                  <a:srgbClr val="FFFFFF"/>
                </a:highlight>
                <a:latin typeface="Lora"/>
                <a:ea typeface="Lora"/>
                <a:cs typeface="Lora"/>
                <a:sym typeface="Lora"/>
              </a:rPr>
              <a:t>It’s important to know that the main goal of any stalker is to try to make the person they’re stalking feel intimidated and scared </a:t>
            </a:r>
            <a:r>
              <a:rPr lang="fi-FI" sz="1050" dirty="0" err="1">
                <a:solidFill>
                  <a:srgbClr val="474747"/>
                </a:solidFill>
                <a:highlight>
                  <a:srgbClr val="FFFFFF"/>
                </a:highlight>
                <a:latin typeface="Lora"/>
                <a:ea typeface="Lora"/>
                <a:cs typeface="Lora"/>
                <a:sym typeface="Lora"/>
              </a:rPr>
              <a:t>by</a:t>
            </a:r>
            <a:r>
              <a:rPr lang="fi-FI" sz="1050" dirty="0">
                <a:solidFill>
                  <a:srgbClr val="474747"/>
                </a:solidFill>
                <a:highlight>
                  <a:srgbClr val="FFFFFF"/>
                </a:highlight>
                <a:latin typeface="Lora"/>
                <a:ea typeface="Lora"/>
                <a:cs typeface="Lora"/>
                <a:sym typeface="Lora"/>
              </a:rPr>
              <a:t> for </a:t>
            </a:r>
            <a:r>
              <a:rPr lang="fi-FI" sz="1050" dirty="0" err="1">
                <a:solidFill>
                  <a:srgbClr val="474747"/>
                </a:solidFill>
                <a:highlight>
                  <a:srgbClr val="FFFFFF"/>
                </a:highlight>
                <a:latin typeface="Lora"/>
                <a:ea typeface="Lora"/>
                <a:cs typeface="Lora"/>
                <a:sym typeface="Lora"/>
              </a:rPr>
              <a:t>example</a:t>
            </a:r>
            <a:r>
              <a:rPr lang="fi-FI" sz="1050" dirty="0">
                <a:solidFill>
                  <a:srgbClr val="474747"/>
                </a:solidFill>
                <a:highlight>
                  <a:srgbClr val="FFFFFF"/>
                </a:highlight>
                <a:latin typeface="Lora"/>
                <a:ea typeface="Lora"/>
                <a:cs typeface="Lora"/>
                <a:sym typeface="Lora"/>
              </a:rPr>
              <a:t>:</a:t>
            </a:r>
            <a:endParaRPr sz="1050" dirty="0">
              <a:solidFill>
                <a:srgbClr val="474747"/>
              </a:solidFill>
              <a:highlight>
                <a:srgbClr val="FFFFFF"/>
              </a:highlight>
              <a:latin typeface="Lora"/>
              <a:ea typeface="Lora"/>
              <a:cs typeface="Lora"/>
              <a:sym typeface="Lora"/>
            </a:endParaRPr>
          </a:p>
          <a:p>
            <a:pPr marL="457200" lvl="0" indent="-295275" algn="l" rtl="0">
              <a:lnSpc>
                <a:spcPct val="157142"/>
              </a:lnSpc>
              <a:spcBef>
                <a:spcPts val="3000"/>
              </a:spcBef>
              <a:spcAft>
                <a:spcPts val="0"/>
              </a:spcAft>
              <a:buClr>
                <a:srgbClr val="474747"/>
              </a:buClr>
              <a:buSzPts val="1050"/>
              <a:buFont typeface="Lora"/>
              <a:buChar char="●"/>
            </a:pPr>
            <a:r>
              <a:rPr lang="en" sz="1050" dirty="0">
                <a:solidFill>
                  <a:srgbClr val="474747"/>
                </a:solidFill>
                <a:highlight>
                  <a:srgbClr val="FFFFFF"/>
                </a:highlight>
                <a:latin typeface="Lora"/>
                <a:ea typeface="Lora"/>
                <a:cs typeface="Lora"/>
                <a:sym typeface="Lora"/>
              </a:rPr>
              <a:t>False rumours </a:t>
            </a:r>
          </a:p>
          <a:p>
            <a:pPr marL="457200" lvl="0" indent="-295275" algn="l" rtl="0">
              <a:lnSpc>
                <a:spcPct val="157142"/>
              </a:lnSpc>
              <a:spcBef>
                <a:spcPts val="3000"/>
              </a:spcBef>
              <a:spcAft>
                <a:spcPts val="0"/>
              </a:spcAft>
              <a:buClr>
                <a:srgbClr val="474747"/>
              </a:buClr>
              <a:buSzPts val="1050"/>
              <a:buFont typeface="Lora"/>
              <a:buChar char="●"/>
            </a:pPr>
            <a:r>
              <a:rPr lang="en" sz="1050" dirty="0">
                <a:solidFill>
                  <a:srgbClr val="474747"/>
                </a:solidFill>
                <a:highlight>
                  <a:srgbClr val="FFFFFF"/>
                </a:highlight>
                <a:latin typeface="Lora"/>
                <a:ea typeface="Lora"/>
                <a:cs typeface="Lora"/>
                <a:sym typeface="Lora"/>
              </a:rPr>
              <a:t>Co</a:t>
            </a:r>
            <a:r>
              <a:rPr lang="fi-FI" sz="1050" dirty="0" err="1">
                <a:solidFill>
                  <a:srgbClr val="474747"/>
                </a:solidFill>
                <a:highlight>
                  <a:srgbClr val="FFFFFF"/>
                </a:highlight>
                <a:latin typeface="Lora"/>
                <a:ea typeface="Lora"/>
                <a:cs typeface="Lora"/>
                <a:sym typeface="Lora"/>
              </a:rPr>
              <a:t>ntinually</a:t>
            </a:r>
            <a:r>
              <a:rPr lang="en" sz="1050" dirty="0">
                <a:solidFill>
                  <a:srgbClr val="474747"/>
                </a:solidFill>
                <a:highlight>
                  <a:srgbClr val="FFFFFF"/>
                </a:highlight>
                <a:latin typeface="Lora"/>
                <a:ea typeface="Lora"/>
                <a:cs typeface="Lora"/>
                <a:sym typeface="Lora"/>
              </a:rPr>
              <a:t> messaging or emailing, sending sexual comments or even threats</a:t>
            </a:r>
            <a:endParaRPr sz="1050" dirty="0">
              <a:solidFill>
                <a:srgbClr val="474747"/>
              </a:solidFill>
              <a:highlight>
                <a:srgbClr val="FFFFFF"/>
              </a:highlight>
              <a:latin typeface="Lora"/>
              <a:ea typeface="Lora"/>
              <a:cs typeface="Lora"/>
              <a:sym typeface="Lora"/>
            </a:endParaRPr>
          </a:p>
          <a:p>
            <a:pPr marL="457200" marR="0" lvl="0" indent="-295275" algn="l" defTabSz="914400" rtl="0" eaLnBrk="1" fontAlgn="auto" latinLnBrk="0" hangingPunct="1">
              <a:lnSpc>
                <a:spcPct val="157142"/>
              </a:lnSpc>
              <a:spcBef>
                <a:spcPts val="0"/>
              </a:spcBef>
              <a:spcAft>
                <a:spcPts val="0"/>
              </a:spcAft>
              <a:buClr>
                <a:srgbClr val="474747"/>
              </a:buClr>
              <a:buSzPts val="1050"/>
              <a:buFont typeface="Lora"/>
              <a:buChar char="●"/>
              <a:tabLst/>
              <a:defRPr/>
            </a:pPr>
            <a:r>
              <a:rPr lang="en-US" sz="1050" dirty="0">
                <a:solidFill>
                  <a:srgbClr val="474747"/>
                </a:solidFill>
                <a:highlight>
                  <a:srgbClr val="FFFFFF"/>
                </a:highlight>
                <a:latin typeface="Lora"/>
                <a:ea typeface="Lora"/>
                <a:cs typeface="Lora"/>
                <a:sym typeface="Lora"/>
              </a:rPr>
              <a:t>Pretending to be you on social media </a:t>
            </a:r>
            <a:r>
              <a:rPr lang="en" sz="1050" dirty="0">
                <a:solidFill>
                  <a:srgbClr val="474747"/>
                </a:solidFill>
                <a:highlight>
                  <a:schemeClr val="lt1"/>
                </a:highlight>
                <a:latin typeface="Lora"/>
                <a:ea typeface="Lora"/>
                <a:cs typeface="Lora"/>
                <a:sym typeface="Lora"/>
              </a:rPr>
              <a:t>or hacking into your online accounts. </a:t>
            </a:r>
          </a:p>
          <a:p>
            <a:pPr marL="161925" marR="0" lvl="0" indent="0" algn="l" defTabSz="914400" rtl="0" eaLnBrk="1" fontAlgn="auto" latinLnBrk="0" hangingPunct="1">
              <a:lnSpc>
                <a:spcPct val="157142"/>
              </a:lnSpc>
              <a:spcBef>
                <a:spcPts val="0"/>
              </a:spcBef>
              <a:spcAft>
                <a:spcPts val="0"/>
              </a:spcAft>
              <a:buClr>
                <a:srgbClr val="474747"/>
              </a:buClr>
              <a:buSzPts val="1050"/>
              <a:buFont typeface="Lora"/>
              <a:buNone/>
              <a:tabLst/>
              <a:defRPr/>
            </a:pPr>
            <a:endParaRPr lang="en" sz="1050" dirty="0">
              <a:solidFill>
                <a:srgbClr val="474747"/>
              </a:solidFill>
              <a:highlight>
                <a:schemeClr val="lt1"/>
              </a:highlight>
              <a:latin typeface="Lora"/>
              <a:ea typeface="Lora"/>
              <a:cs typeface="Lora"/>
              <a:sym typeface="Lora"/>
            </a:endParaRPr>
          </a:p>
          <a:p>
            <a:pPr marL="161925" marR="0" lvl="0" indent="0" algn="l" defTabSz="914400" rtl="0" eaLnBrk="1" fontAlgn="auto" latinLnBrk="0" hangingPunct="1">
              <a:lnSpc>
                <a:spcPct val="157142"/>
              </a:lnSpc>
              <a:spcBef>
                <a:spcPts val="0"/>
              </a:spcBef>
              <a:spcAft>
                <a:spcPts val="0"/>
              </a:spcAft>
              <a:buClr>
                <a:srgbClr val="474747"/>
              </a:buClr>
              <a:buSzPts val="1050"/>
              <a:buFont typeface="Lora"/>
              <a:buNone/>
              <a:tabLst/>
              <a:defRPr/>
            </a:pPr>
            <a:r>
              <a:rPr lang="en" sz="1050" dirty="0">
                <a:solidFill>
                  <a:srgbClr val="474747"/>
                </a:solidFill>
                <a:highlight>
                  <a:srgbClr val="FFFFFF"/>
                </a:highlight>
                <a:latin typeface="Lora"/>
                <a:ea typeface="Lora"/>
                <a:cs typeface="Lora"/>
                <a:sym typeface="Lora"/>
              </a:rPr>
              <a:t>If any of th</a:t>
            </a:r>
            <a:r>
              <a:rPr lang="fi-FI" sz="1050" dirty="0" err="1">
                <a:solidFill>
                  <a:srgbClr val="474747"/>
                </a:solidFill>
                <a:highlight>
                  <a:srgbClr val="FFFFFF"/>
                </a:highlight>
                <a:latin typeface="Lora"/>
                <a:ea typeface="Lora"/>
                <a:cs typeface="Lora"/>
                <a:sym typeface="Lora"/>
              </a:rPr>
              <a:t>ese</a:t>
            </a:r>
            <a:r>
              <a:rPr lang="en" sz="1050" dirty="0">
                <a:solidFill>
                  <a:srgbClr val="474747"/>
                </a:solidFill>
                <a:highlight>
                  <a:srgbClr val="FFFFFF"/>
                </a:highlight>
                <a:latin typeface="Lora"/>
                <a:ea typeface="Lora"/>
                <a:cs typeface="Lora"/>
                <a:sym typeface="Lora"/>
              </a:rPr>
              <a:t> things only happen once, you should make sure your social accounts are safe </a:t>
            </a:r>
            <a:r>
              <a:rPr lang="fi-FI" sz="1050" dirty="0">
                <a:solidFill>
                  <a:srgbClr val="474747"/>
                </a:solidFill>
                <a:highlight>
                  <a:srgbClr val="FFFFFF"/>
                </a:highlight>
                <a:latin typeface="Lora"/>
                <a:ea typeface="Lora"/>
                <a:cs typeface="Lora"/>
                <a:sym typeface="Lora"/>
              </a:rPr>
              <a:t>and</a:t>
            </a:r>
            <a:r>
              <a:rPr lang="en" sz="1050" dirty="0">
                <a:solidFill>
                  <a:srgbClr val="474747"/>
                </a:solidFill>
                <a:highlight>
                  <a:srgbClr val="FFFFFF"/>
                </a:highlight>
                <a:latin typeface="Lora"/>
                <a:ea typeface="Lora"/>
                <a:cs typeface="Lora"/>
                <a:sym typeface="Lora"/>
              </a:rPr>
              <a:t> tell your parents or friends. </a:t>
            </a:r>
            <a:r>
              <a:rPr lang="en" sz="1050" b="1" dirty="0">
                <a:solidFill>
                  <a:srgbClr val="474747"/>
                </a:solidFill>
                <a:highlight>
                  <a:srgbClr val="FFFFFF"/>
                </a:highlight>
                <a:latin typeface="Lora"/>
                <a:ea typeface="Lora"/>
                <a:cs typeface="Lora"/>
                <a:sym typeface="Lora"/>
              </a:rPr>
              <a:t>However, if it happens m</a:t>
            </a:r>
            <a:r>
              <a:rPr lang="fi-FI" sz="1050" b="1" dirty="0" err="1">
                <a:solidFill>
                  <a:srgbClr val="474747"/>
                </a:solidFill>
                <a:highlight>
                  <a:srgbClr val="FFFFFF"/>
                </a:highlight>
                <a:latin typeface="Lora"/>
                <a:ea typeface="Lora"/>
                <a:cs typeface="Lora"/>
                <a:sym typeface="Lora"/>
              </a:rPr>
              <a:t>any</a:t>
            </a:r>
            <a:r>
              <a:rPr lang="en" sz="1050" b="1" dirty="0">
                <a:solidFill>
                  <a:srgbClr val="474747"/>
                </a:solidFill>
                <a:highlight>
                  <a:srgbClr val="FFFFFF"/>
                </a:highlight>
                <a:latin typeface="Lora"/>
                <a:ea typeface="Lora"/>
                <a:cs typeface="Lora"/>
                <a:sym typeface="Lora"/>
              </a:rPr>
              <a:t> times, it becomes stalking, which is an illegal act</a:t>
            </a:r>
            <a:r>
              <a:rPr lang="en" sz="1050" dirty="0">
                <a:solidFill>
                  <a:srgbClr val="474747"/>
                </a:solidFill>
                <a:highlight>
                  <a:srgbClr val="FFFFFF"/>
                </a:highlight>
                <a:latin typeface="Lora"/>
                <a:ea typeface="Lora"/>
                <a:cs typeface="Lora"/>
                <a:sym typeface="Lora"/>
              </a:rPr>
              <a:t>, so you should contact the police and get their advice. Save any messages or emails, </a:t>
            </a:r>
            <a:r>
              <a:rPr lang="fi-FI" sz="1050" dirty="0" err="1">
                <a:solidFill>
                  <a:srgbClr val="474747"/>
                </a:solidFill>
                <a:highlight>
                  <a:srgbClr val="FFFFFF"/>
                </a:highlight>
                <a:latin typeface="Lora"/>
                <a:ea typeface="Lora"/>
                <a:cs typeface="Lora"/>
                <a:sym typeface="Lora"/>
              </a:rPr>
              <a:t>collect</a:t>
            </a:r>
            <a:r>
              <a:rPr lang="fi-FI" sz="1050" dirty="0">
                <a:solidFill>
                  <a:srgbClr val="474747"/>
                </a:solidFill>
                <a:highlight>
                  <a:srgbClr val="FFFFFF"/>
                </a:highlight>
                <a:latin typeface="Lora"/>
                <a:ea typeface="Lora"/>
                <a:cs typeface="Lora"/>
                <a:sym typeface="Lora"/>
              </a:rPr>
              <a:t> </a:t>
            </a:r>
            <a:r>
              <a:rPr lang="fi-FI" sz="1050" dirty="0" err="1">
                <a:solidFill>
                  <a:srgbClr val="474747"/>
                </a:solidFill>
                <a:highlight>
                  <a:srgbClr val="FFFFFF"/>
                </a:highlight>
                <a:latin typeface="Lora"/>
                <a:ea typeface="Lora"/>
                <a:cs typeface="Lora"/>
                <a:sym typeface="Lora"/>
              </a:rPr>
              <a:t>evidence</a:t>
            </a:r>
            <a:r>
              <a:rPr lang="fi-FI" sz="1050" dirty="0">
                <a:solidFill>
                  <a:srgbClr val="474747"/>
                </a:solidFill>
                <a:highlight>
                  <a:srgbClr val="FFFFFF"/>
                </a:highlight>
                <a:latin typeface="Lora"/>
                <a:ea typeface="Lora"/>
                <a:cs typeface="Lora"/>
                <a:sym typeface="Lora"/>
              </a:rPr>
              <a:t> </a:t>
            </a:r>
            <a:r>
              <a:rPr lang="en" sz="1050" dirty="0">
                <a:solidFill>
                  <a:srgbClr val="474747"/>
                </a:solidFill>
                <a:highlight>
                  <a:srgbClr val="FFFFFF"/>
                </a:highlight>
                <a:latin typeface="Lora"/>
                <a:ea typeface="Lora"/>
                <a:cs typeface="Lora"/>
                <a:sym typeface="Lora"/>
              </a:rPr>
              <a:t>to show the police if necessary. </a:t>
            </a:r>
            <a:endParaRPr sz="1050" dirty="0">
              <a:solidFill>
                <a:srgbClr val="474747"/>
              </a:solidFill>
              <a:highlight>
                <a:srgbClr val="FFFFFF"/>
              </a:highlight>
              <a:latin typeface="Lora"/>
              <a:ea typeface="Lora"/>
              <a:cs typeface="Lora"/>
              <a:sym typeface="Lor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7d613ad50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7d613ad50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212121"/>
                </a:solidFill>
                <a:highlight>
                  <a:srgbClr val="FFFFFF"/>
                </a:highlight>
                <a:latin typeface="IBM Plex Sans"/>
                <a:ea typeface="IBM Plex Sans"/>
                <a:cs typeface="IBM Plex Sans"/>
                <a:sym typeface="IBM Plex Sans"/>
              </a:rPr>
              <a:t>Some </a:t>
            </a:r>
            <a:r>
              <a:rPr lang="fi-FI" sz="1200" dirty="0" err="1">
                <a:solidFill>
                  <a:srgbClr val="212121"/>
                </a:solidFill>
                <a:highlight>
                  <a:srgbClr val="FFFFFF"/>
                </a:highlight>
                <a:latin typeface="IBM Plex Sans"/>
                <a:ea typeface="IBM Plex Sans"/>
                <a:cs typeface="IBM Plex Sans"/>
                <a:sym typeface="IBM Plex Sans"/>
              </a:rPr>
              <a:t>abusive</a:t>
            </a:r>
            <a:r>
              <a:rPr lang="fi-FI" sz="1200" dirty="0">
                <a:solidFill>
                  <a:srgbClr val="212121"/>
                </a:solidFill>
                <a:highlight>
                  <a:srgbClr val="FFFFFF"/>
                </a:highlight>
                <a:latin typeface="IBM Plex Sans"/>
                <a:ea typeface="IBM Plex Sans"/>
                <a:cs typeface="IBM Plex Sans"/>
                <a:sym typeface="IBM Plex Sans"/>
              </a:rPr>
              <a:t> </a:t>
            </a:r>
            <a:r>
              <a:rPr lang="fi-FI" sz="1200" dirty="0" err="1">
                <a:solidFill>
                  <a:srgbClr val="212121"/>
                </a:solidFill>
                <a:highlight>
                  <a:srgbClr val="FFFFFF"/>
                </a:highlight>
                <a:latin typeface="IBM Plex Sans"/>
                <a:ea typeface="IBM Plex Sans"/>
                <a:cs typeface="IBM Plex Sans"/>
                <a:sym typeface="IBM Plex Sans"/>
              </a:rPr>
              <a:t>partners</a:t>
            </a:r>
            <a:r>
              <a:rPr lang="fi-FI" sz="1200" dirty="0">
                <a:solidFill>
                  <a:srgbClr val="212121"/>
                </a:solidFill>
                <a:highlight>
                  <a:srgbClr val="FFFFFF"/>
                </a:highlight>
                <a:latin typeface="IBM Plex Sans"/>
                <a:ea typeface="IBM Plex Sans"/>
                <a:cs typeface="IBM Plex Sans"/>
                <a:sym typeface="IBM Plex Sans"/>
              </a:rPr>
              <a:t> </a:t>
            </a:r>
            <a:r>
              <a:rPr lang="en" sz="1200" dirty="0">
                <a:solidFill>
                  <a:srgbClr val="212121"/>
                </a:solidFill>
                <a:highlight>
                  <a:srgbClr val="FFFFFF"/>
                </a:highlight>
                <a:latin typeface="IBM Plex Sans"/>
                <a:ea typeface="IBM Plex Sans"/>
                <a:cs typeface="IBM Plex Sans"/>
                <a:sym typeface="IBM Plex Sans"/>
              </a:rPr>
              <a:t>might ask you to download a GPS tracking app (</a:t>
            </a:r>
            <a:r>
              <a:rPr lang="fi-FI" sz="1200" dirty="0">
                <a:solidFill>
                  <a:srgbClr val="212121"/>
                </a:solidFill>
                <a:highlight>
                  <a:srgbClr val="FFFFFF"/>
                </a:highlight>
                <a:latin typeface="IBM Plex Sans"/>
                <a:ea typeface="IBM Plex Sans"/>
                <a:cs typeface="IBM Plex Sans"/>
                <a:sym typeface="IBM Plex Sans"/>
              </a:rPr>
              <a:t>as </a:t>
            </a:r>
            <a:r>
              <a:rPr lang="fi-FI" sz="1200" dirty="0" err="1">
                <a:solidFill>
                  <a:srgbClr val="212121"/>
                </a:solidFill>
                <a:highlight>
                  <a:srgbClr val="FFFFFF"/>
                </a:highlight>
                <a:latin typeface="IBM Plex Sans"/>
                <a:ea typeface="IBM Plex Sans"/>
                <a:cs typeface="IBM Plex Sans"/>
                <a:sym typeface="IBM Plex Sans"/>
              </a:rPr>
              <a:t>well</a:t>
            </a:r>
            <a:r>
              <a:rPr lang="fi-FI" sz="1200" dirty="0">
                <a:solidFill>
                  <a:srgbClr val="212121"/>
                </a:solidFill>
                <a:highlight>
                  <a:srgbClr val="FFFFFF"/>
                </a:highlight>
                <a:latin typeface="IBM Plex Sans"/>
                <a:ea typeface="IBM Plex Sans"/>
                <a:cs typeface="IBM Plex Sans"/>
                <a:sym typeface="IBM Plex Sans"/>
              </a:rPr>
              <a:t> as </a:t>
            </a:r>
            <a:r>
              <a:rPr lang="fi-FI" sz="1200" dirty="0" err="1">
                <a:solidFill>
                  <a:srgbClr val="212121"/>
                </a:solidFill>
                <a:highlight>
                  <a:srgbClr val="FFFFFF"/>
                </a:highlight>
                <a:latin typeface="IBM Plex Sans"/>
                <a:ea typeface="IBM Plex Sans"/>
                <a:cs typeface="IBM Plex Sans"/>
                <a:sym typeface="IBM Plex Sans"/>
              </a:rPr>
              <a:t>your</a:t>
            </a:r>
            <a:r>
              <a:rPr lang="fi-FI" sz="1200" dirty="0">
                <a:solidFill>
                  <a:srgbClr val="212121"/>
                </a:solidFill>
                <a:highlight>
                  <a:srgbClr val="FFFFFF"/>
                </a:highlight>
                <a:latin typeface="IBM Plex Sans"/>
                <a:ea typeface="IBM Plex Sans"/>
                <a:cs typeface="IBM Plex Sans"/>
                <a:sym typeface="IBM Plex Sans"/>
              </a:rPr>
              <a:t> </a:t>
            </a:r>
            <a:r>
              <a:rPr lang="fi-FI" sz="1200" dirty="0" err="1">
                <a:solidFill>
                  <a:srgbClr val="212121"/>
                </a:solidFill>
                <a:highlight>
                  <a:srgbClr val="FFFFFF"/>
                </a:highlight>
                <a:latin typeface="IBM Plex Sans"/>
                <a:ea typeface="IBM Plex Sans"/>
                <a:cs typeface="IBM Plex Sans"/>
                <a:sym typeface="IBM Plex Sans"/>
              </a:rPr>
              <a:t>password</a:t>
            </a:r>
            <a:r>
              <a:rPr lang="fi-FI" sz="1200" dirty="0">
                <a:solidFill>
                  <a:srgbClr val="212121"/>
                </a:solidFill>
                <a:highlight>
                  <a:srgbClr val="FFFFFF"/>
                </a:highlight>
                <a:latin typeface="IBM Plex Sans"/>
                <a:ea typeface="IBM Plex Sans"/>
                <a:cs typeface="IBM Plex Sans"/>
                <a:sym typeface="IBM Plex Sans"/>
              </a:rPr>
              <a:t>)</a:t>
            </a:r>
            <a:r>
              <a:rPr lang="en" sz="1200" dirty="0">
                <a:solidFill>
                  <a:srgbClr val="212121"/>
                </a:solidFill>
                <a:highlight>
                  <a:srgbClr val="FFFFFF"/>
                </a:highlight>
                <a:latin typeface="IBM Plex Sans"/>
                <a:ea typeface="IBM Plex Sans"/>
                <a:cs typeface="IBM Plex Sans"/>
                <a:sym typeface="IBM Plex Sans"/>
              </a:rPr>
              <a:t> so that they know where you are at all times. Some might physically demand you give them your phone. It’s important to remember you are never obliged to </a:t>
            </a:r>
            <a:r>
              <a:rPr lang="fi-FI" sz="1200" dirty="0" err="1">
                <a:solidFill>
                  <a:srgbClr val="212121"/>
                </a:solidFill>
                <a:highlight>
                  <a:srgbClr val="FFFFFF"/>
                </a:highlight>
                <a:latin typeface="IBM Plex Sans"/>
                <a:ea typeface="IBM Plex Sans"/>
                <a:cs typeface="IBM Plex Sans"/>
                <a:sym typeface="IBM Plex Sans"/>
              </a:rPr>
              <a:t>give</a:t>
            </a:r>
            <a:r>
              <a:rPr lang="fi-FI" sz="1200" dirty="0">
                <a:solidFill>
                  <a:srgbClr val="212121"/>
                </a:solidFill>
                <a:highlight>
                  <a:srgbClr val="FFFFFF"/>
                </a:highlight>
                <a:latin typeface="IBM Plex Sans"/>
                <a:ea typeface="IBM Plex Sans"/>
                <a:cs typeface="IBM Plex Sans"/>
                <a:sym typeface="IBM Plex Sans"/>
              </a:rPr>
              <a:t> </a:t>
            </a:r>
            <a:r>
              <a:rPr lang="fi-FI" sz="1200" dirty="0" err="1">
                <a:solidFill>
                  <a:srgbClr val="212121"/>
                </a:solidFill>
                <a:highlight>
                  <a:srgbClr val="FFFFFF"/>
                </a:highlight>
                <a:latin typeface="IBM Plex Sans"/>
                <a:ea typeface="IBM Plex Sans"/>
                <a:cs typeface="IBM Plex Sans"/>
                <a:sym typeface="IBM Plex Sans"/>
              </a:rPr>
              <a:t>your</a:t>
            </a:r>
            <a:r>
              <a:rPr lang="fi-FI" sz="1200" dirty="0">
                <a:solidFill>
                  <a:srgbClr val="212121"/>
                </a:solidFill>
                <a:highlight>
                  <a:srgbClr val="FFFFFF"/>
                </a:highlight>
                <a:latin typeface="IBM Plex Sans"/>
                <a:ea typeface="IBM Plex Sans"/>
                <a:cs typeface="IBM Plex Sans"/>
                <a:sym typeface="IBM Plex Sans"/>
              </a:rPr>
              <a:t> </a:t>
            </a:r>
            <a:r>
              <a:rPr lang="fi-FI" sz="1200" dirty="0" err="1">
                <a:solidFill>
                  <a:srgbClr val="212121"/>
                </a:solidFill>
                <a:highlight>
                  <a:srgbClr val="FFFFFF"/>
                </a:highlight>
                <a:latin typeface="IBM Plex Sans"/>
                <a:ea typeface="IBM Plex Sans"/>
                <a:cs typeface="IBM Plex Sans"/>
                <a:sym typeface="IBM Plex Sans"/>
              </a:rPr>
              <a:t>passwords</a:t>
            </a:r>
            <a:r>
              <a:rPr lang="fi-FI" sz="1200" dirty="0">
                <a:solidFill>
                  <a:srgbClr val="212121"/>
                </a:solidFill>
                <a:highlight>
                  <a:srgbClr val="FFFFFF"/>
                </a:highlight>
                <a:latin typeface="IBM Plex Sans"/>
                <a:ea typeface="IBM Plex Sans"/>
                <a:cs typeface="IBM Plex Sans"/>
                <a:sym typeface="IBM Plex Sans"/>
              </a:rPr>
              <a:t> </a:t>
            </a:r>
            <a:r>
              <a:rPr lang="fi-FI" sz="1200" dirty="0" err="1">
                <a:solidFill>
                  <a:srgbClr val="212121"/>
                </a:solidFill>
                <a:highlight>
                  <a:srgbClr val="FFFFFF"/>
                </a:highlight>
                <a:latin typeface="IBM Plex Sans"/>
                <a:ea typeface="IBM Plex Sans"/>
                <a:cs typeface="IBM Plex Sans"/>
                <a:sym typeface="IBM Plex Sans"/>
              </a:rPr>
              <a:t>or</a:t>
            </a:r>
            <a:r>
              <a:rPr lang="fi-FI" sz="1200" dirty="0">
                <a:solidFill>
                  <a:srgbClr val="212121"/>
                </a:solidFill>
                <a:highlight>
                  <a:srgbClr val="FFFFFF"/>
                </a:highlight>
                <a:latin typeface="IBM Plex Sans"/>
                <a:ea typeface="IBM Plex Sans"/>
                <a:cs typeface="IBM Plex Sans"/>
                <a:sym typeface="IBM Plex Sans"/>
              </a:rPr>
              <a:t> </a:t>
            </a:r>
            <a:r>
              <a:rPr lang="fi-FI" sz="1200" dirty="0" err="1">
                <a:solidFill>
                  <a:srgbClr val="212121"/>
                </a:solidFill>
                <a:highlight>
                  <a:srgbClr val="FFFFFF"/>
                </a:highlight>
                <a:latin typeface="IBM Plex Sans"/>
                <a:ea typeface="IBM Plex Sans"/>
                <a:cs typeface="IBM Plex Sans"/>
                <a:sym typeface="IBM Plex Sans"/>
              </a:rPr>
              <a:t>your</a:t>
            </a:r>
            <a:r>
              <a:rPr lang="fi-FI" sz="1200" dirty="0">
                <a:solidFill>
                  <a:srgbClr val="212121"/>
                </a:solidFill>
                <a:highlight>
                  <a:srgbClr val="FFFFFF"/>
                </a:highlight>
                <a:latin typeface="IBM Plex Sans"/>
                <a:ea typeface="IBM Plex Sans"/>
                <a:cs typeface="IBM Plex Sans"/>
                <a:sym typeface="IBM Plex Sans"/>
              </a:rPr>
              <a:t> </a:t>
            </a:r>
            <a:r>
              <a:rPr lang="fi-FI" sz="1200" dirty="0" err="1">
                <a:solidFill>
                  <a:srgbClr val="212121"/>
                </a:solidFill>
                <a:highlight>
                  <a:srgbClr val="FFFFFF"/>
                </a:highlight>
                <a:latin typeface="IBM Plex Sans"/>
                <a:ea typeface="IBM Plex Sans"/>
                <a:cs typeface="IBM Plex Sans"/>
                <a:sym typeface="IBM Plex Sans"/>
              </a:rPr>
              <a:t>phone</a:t>
            </a:r>
            <a:r>
              <a:rPr lang="fi-FI" sz="1200" dirty="0">
                <a:solidFill>
                  <a:srgbClr val="212121"/>
                </a:solidFill>
                <a:highlight>
                  <a:srgbClr val="FFFFFF"/>
                </a:highlight>
                <a:latin typeface="IBM Plex Sans"/>
                <a:ea typeface="IBM Plex Sans"/>
                <a:cs typeface="IBM Plex Sans"/>
                <a:sym typeface="IBM Plex Sans"/>
              </a:rPr>
              <a:t> to </a:t>
            </a:r>
            <a:r>
              <a:rPr lang="fi-FI" sz="1200" dirty="0" err="1">
                <a:solidFill>
                  <a:srgbClr val="212121"/>
                </a:solidFill>
                <a:highlight>
                  <a:srgbClr val="FFFFFF"/>
                </a:highlight>
                <a:latin typeface="IBM Plex Sans"/>
                <a:ea typeface="IBM Plex Sans"/>
                <a:cs typeface="IBM Plex Sans"/>
                <a:sym typeface="IBM Plex Sans"/>
              </a:rPr>
              <a:t>anyone</a:t>
            </a:r>
            <a:r>
              <a:rPr lang="fi-FI" sz="1200" dirty="0">
                <a:solidFill>
                  <a:srgbClr val="212121"/>
                </a:solidFill>
                <a:highlight>
                  <a:srgbClr val="FFFFFF"/>
                </a:highlight>
                <a:latin typeface="IBM Plex Sans"/>
                <a:ea typeface="IBM Plex Sans"/>
                <a:cs typeface="IBM Plex Sans"/>
                <a:sym typeface="IBM Plex Sans"/>
              </a:rPr>
              <a:t>.</a:t>
            </a:r>
            <a:endParaRPr sz="1200" dirty="0">
              <a:solidFill>
                <a:srgbClr val="212121"/>
              </a:solidFill>
              <a:highlight>
                <a:srgbClr val="FFFFFF"/>
              </a:highlight>
              <a:latin typeface="IBM Plex Sans"/>
              <a:ea typeface="IBM Plex Sans"/>
              <a:cs typeface="IBM Plex Sans"/>
              <a:sym typeface="IBM Plex Sans"/>
            </a:endParaRPr>
          </a:p>
          <a:p>
            <a:pPr marL="0" lvl="0" indent="0" algn="l" rtl="0">
              <a:spcBef>
                <a:spcPts val="0"/>
              </a:spcBef>
              <a:spcAft>
                <a:spcPts val="0"/>
              </a:spcAft>
              <a:buNone/>
            </a:pPr>
            <a:endParaRPr sz="1200" dirty="0">
              <a:solidFill>
                <a:srgbClr val="212121"/>
              </a:solidFill>
              <a:highlight>
                <a:srgbClr val="FFFFFF"/>
              </a:highlight>
              <a:latin typeface="IBM Plex Sans"/>
              <a:ea typeface="IBM Plex Sans"/>
              <a:cs typeface="IBM Plex Sans"/>
              <a:sym typeface="IBM Plex Sans"/>
            </a:endParaRPr>
          </a:p>
          <a:p>
            <a:pPr marL="0" lvl="0" indent="0" algn="l" rtl="0">
              <a:spcBef>
                <a:spcPts val="0"/>
              </a:spcBef>
              <a:spcAft>
                <a:spcPts val="0"/>
              </a:spcAft>
              <a:buNone/>
            </a:pPr>
            <a:r>
              <a:rPr lang="en" sz="1200" dirty="0">
                <a:solidFill>
                  <a:srgbClr val="212121"/>
                </a:solidFill>
                <a:highlight>
                  <a:srgbClr val="FFFFFF"/>
                </a:highlight>
                <a:latin typeface="IBM Plex Sans"/>
                <a:ea typeface="IBM Plex Sans"/>
                <a:cs typeface="IBM Plex Sans"/>
                <a:sym typeface="IBM Plex Sans"/>
              </a:rPr>
              <a:t>Do not share your passwords with anyone. Do not hand your phone over to anyone including your dating partner, this is private property and you do not have to share it. Know your privacy settings, </a:t>
            </a:r>
            <a:r>
              <a:rPr lang="fi-FI" sz="1200" dirty="0" err="1">
                <a:solidFill>
                  <a:srgbClr val="212121"/>
                </a:solidFill>
                <a:highlight>
                  <a:srgbClr val="FFFFFF"/>
                </a:highlight>
                <a:latin typeface="IBM Plex Sans"/>
                <a:ea typeface="IBM Plex Sans"/>
                <a:cs typeface="IBM Plex Sans"/>
                <a:sym typeface="IBM Plex Sans"/>
              </a:rPr>
              <a:t>such</a:t>
            </a:r>
            <a:r>
              <a:rPr lang="fi-FI" sz="1200" dirty="0">
                <a:solidFill>
                  <a:srgbClr val="212121"/>
                </a:solidFill>
                <a:highlight>
                  <a:srgbClr val="FFFFFF"/>
                </a:highlight>
                <a:latin typeface="IBM Plex Sans"/>
                <a:ea typeface="IBM Plex Sans"/>
                <a:cs typeface="IBM Plex Sans"/>
                <a:sym typeface="IBM Plex Sans"/>
              </a:rPr>
              <a:t> as </a:t>
            </a:r>
            <a:r>
              <a:rPr lang="fi-FI" sz="1200" dirty="0" err="1">
                <a:solidFill>
                  <a:srgbClr val="212121"/>
                </a:solidFill>
                <a:highlight>
                  <a:srgbClr val="FFFFFF"/>
                </a:highlight>
                <a:latin typeface="IBM Plex Sans"/>
                <a:ea typeface="IBM Plex Sans"/>
                <a:cs typeface="IBM Plex Sans"/>
                <a:sym typeface="IBM Plex Sans"/>
              </a:rPr>
              <a:t>passwords</a:t>
            </a:r>
            <a:r>
              <a:rPr lang="fi-FI" sz="1200" dirty="0">
                <a:solidFill>
                  <a:srgbClr val="212121"/>
                </a:solidFill>
                <a:highlight>
                  <a:srgbClr val="FFFFFF"/>
                </a:highlight>
                <a:latin typeface="IBM Plex Sans"/>
                <a:ea typeface="IBM Plex Sans"/>
                <a:cs typeface="IBM Plex Sans"/>
                <a:sym typeface="IBM Plex Sans"/>
              </a:rPr>
              <a:t>,</a:t>
            </a:r>
            <a:r>
              <a:rPr lang="en" sz="1200" dirty="0">
                <a:solidFill>
                  <a:srgbClr val="212121"/>
                </a:solidFill>
                <a:highlight>
                  <a:srgbClr val="FFFFFF"/>
                </a:highlight>
                <a:latin typeface="IBM Plex Sans"/>
                <a:ea typeface="IBM Plex Sans"/>
                <a:cs typeface="IBM Plex Sans"/>
                <a:sym typeface="IBM Plex Sans"/>
              </a:rPr>
              <a:t> and keep your ph</a:t>
            </a:r>
            <a:r>
              <a:rPr lang="fi-FI" sz="1200" dirty="0" err="1">
                <a:solidFill>
                  <a:srgbClr val="212121"/>
                </a:solidFill>
                <a:highlight>
                  <a:srgbClr val="FFFFFF"/>
                </a:highlight>
                <a:latin typeface="IBM Plex Sans"/>
                <a:ea typeface="IBM Plex Sans"/>
                <a:cs typeface="IBM Plex Sans"/>
                <a:sym typeface="IBM Plex Sans"/>
              </a:rPr>
              <a:t>one</a:t>
            </a:r>
            <a:r>
              <a:rPr lang="en" sz="1200" dirty="0">
                <a:solidFill>
                  <a:srgbClr val="212121"/>
                </a:solidFill>
                <a:highlight>
                  <a:srgbClr val="FFFFFF"/>
                </a:highlight>
                <a:latin typeface="IBM Plex Sans"/>
                <a:ea typeface="IBM Plex Sans"/>
                <a:cs typeface="IBM Plex Sans"/>
                <a:sym typeface="IBM Plex Sans"/>
              </a:rPr>
              <a:t>, online accounts and social media accounts as secure as possible. </a:t>
            </a:r>
            <a:r>
              <a:rPr lang="en" sz="1200" dirty="0">
                <a:latin typeface="IBM Plex Sans"/>
                <a:ea typeface="IBM Plex Sans"/>
                <a:cs typeface="IBM Plex Sans"/>
                <a:sym typeface="IBM Plex Sans"/>
              </a:rPr>
              <a:t>On social media sites, such as Whatsapp, Facebook, Instagram you can check </a:t>
            </a:r>
            <a:r>
              <a:rPr lang="fi-FI" sz="1200" dirty="0" err="1">
                <a:latin typeface="IBM Plex Sans"/>
                <a:ea typeface="IBM Plex Sans"/>
                <a:cs typeface="IBM Plex Sans"/>
                <a:sym typeface="IBM Plex Sans"/>
              </a:rPr>
              <a:t>the</a:t>
            </a:r>
            <a:r>
              <a:rPr lang="fi-FI" sz="1200" dirty="0">
                <a:latin typeface="IBM Plex Sans"/>
                <a:ea typeface="IBM Plex Sans"/>
                <a:cs typeface="IBM Plex Sans"/>
                <a:sym typeface="IBM Plex Sans"/>
              </a:rPr>
              <a:t> </a:t>
            </a:r>
            <a:r>
              <a:rPr lang="en" sz="1200" dirty="0">
                <a:latin typeface="IBM Plex Sans"/>
                <a:ea typeface="IBM Plex Sans"/>
                <a:cs typeface="IBM Plex Sans"/>
                <a:sym typeface="IBM Plex Sans"/>
              </a:rPr>
              <a:t>list of all past logins. Use anti spyware program or a phone app to check if your phone is safe. </a:t>
            </a:r>
            <a:endParaRPr sz="1200" dirty="0">
              <a:latin typeface="IBM Plex Sans"/>
              <a:ea typeface="IBM Plex Sans"/>
              <a:cs typeface="IBM Plex Sans"/>
              <a:sym typeface="IBM Plex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266700" algn="l" rtl="0">
              <a:spcBef>
                <a:spcPts val="0"/>
              </a:spcBef>
              <a:spcAft>
                <a:spcPts val="0"/>
              </a:spcAft>
              <a:buClr>
                <a:srgbClr val="000000"/>
              </a:buClr>
              <a:buSzPts val="1200"/>
              <a:buChar char="•"/>
            </a:pPr>
            <a:r>
              <a:rPr lang="en" sz="1200" dirty="0">
                <a:latin typeface="Century Gothic"/>
                <a:ea typeface="Century Gothic"/>
                <a:cs typeface="Century Gothic"/>
                <a:sym typeface="Century Gothic"/>
              </a:rPr>
              <a:t>In 2018, 26.483 cases of domestic violence were reported in Portugal, both from men and women, according to the Annual Domestic Violence Monitoring Report. There were 28 deaths in 2018, 11 in 2019.</a:t>
            </a:r>
            <a:endParaRPr sz="1200" dirty="0">
              <a:latin typeface="IBM Plex Sans"/>
              <a:ea typeface="IBM Plex Sans"/>
              <a:cs typeface="IBM Plex Sans"/>
              <a:sym typeface="IBM Plex Sans"/>
            </a:endParaRPr>
          </a:p>
          <a:p>
            <a:pPr marL="0" lvl="0" indent="0" algn="l" rtl="0">
              <a:spcBef>
                <a:spcPts val="0"/>
              </a:spcBef>
              <a:spcAft>
                <a:spcPts val="0"/>
              </a:spcAft>
              <a:buNone/>
            </a:pPr>
            <a:endParaRPr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App VD - APPoio Against Domestic Violence, developed by CIG - Commission for Citizenship and Gender Equality. Victims can check how they can make a complaint or request information and which entities can give legal or psychological advice in this area.  This is an application for mobile phones that is available on the App Store and Google Play.</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f480697b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f480697b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Statistics taken from “Estudo Nacional sobre a Violência no Namoro 2019” done by UMAR - União de Mulheres Alternativa e Resposta, feminist organization that, since 1976, fights for the rights of women. As a non-profit non-governmental organization that has the defense and promotion of Women's Rights and Gender Equality as a beacon, and it is a member of the Consultative Council of CIG - Comissão para a Cidadania e Igualdade de Género.</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f3b1159c4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f3b1159c4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6f3b1159c4_7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6f3b1159c4_7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d613ad504_4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7d613ad504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d613ad504_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d613ad504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76200" lvl="0" indent="0" algn="l" rtl="0">
              <a:spcBef>
                <a:spcPts val="480"/>
              </a:spcBef>
              <a:spcAft>
                <a:spcPts val="0"/>
              </a:spcAft>
              <a:buClr>
                <a:schemeClr val="lt1"/>
              </a:buClr>
              <a:buSzPts val="1200"/>
              <a:buFont typeface="Century Gothic"/>
              <a:buNone/>
            </a:pPr>
            <a:endParaRPr sz="1200" dirty="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 dirty="0"/>
              <a:t>In general, rape, sexual assault, and sexual abuse are forms of violence in which there is sexual contact without consent.</a:t>
            </a:r>
            <a:endParaRPr dirty="0"/>
          </a:p>
          <a:p>
            <a:pPr marL="0" lvl="0" indent="0" algn="l" rtl="0">
              <a:lnSpc>
                <a:spcPct val="120000"/>
              </a:lnSpc>
              <a:spcBef>
                <a:spcPts val="0"/>
              </a:spcBef>
              <a:spcAft>
                <a:spcPts val="0"/>
              </a:spcAft>
              <a:buNone/>
            </a:pPr>
            <a:endParaRPr dirty="0"/>
          </a:p>
          <a:p>
            <a:pPr marL="0" lvl="0" indent="0" algn="l" rtl="0">
              <a:lnSpc>
                <a:spcPct val="120000"/>
              </a:lnSpc>
              <a:spcBef>
                <a:spcPts val="0"/>
              </a:spcBef>
              <a:spcAft>
                <a:spcPts val="0"/>
              </a:spcAft>
              <a:buNone/>
            </a:pPr>
            <a:r>
              <a:rPr lang="en" dirty="0"/>
              <a:t>Most sexual assaults don’t happen by strangers. Often, it’s someone the victim knows or happens in a relationship.</a:t>
            </a:r>
            <a:endParaRPr dirty="0"/>
          </a:p>
          <a:p>
            <a:pPr marL="0" lvl="0" indent="0" algn="l" rtl="0">
              <a:lnSpc>
                <a:spcPct val="120000"/>
              </a:lnSpc>
              <a:spcBef>
                <a:spcPts val="0"/>
              </a:spcBef>
              <a:spcAft>
                <a:spcPts val="0"/>
              </a:spcAft>
              <a:buNone/>
            </a:pPr>
            <a:endParaRPr dirty="0"/>
          </a:p>
          <a:p>
            <a:pPr marL="0" lvl="0" indent="0" algn="l" rtl="0">
              <a:lnSpc>
                <a:spcPct val="120000"/>
              </a:lnSpc>
              <a:spcBef>
                <a:spcPts val="0"/>
              </a:spcBef>
              <a:spcAft>
                <a:spcPts val="0"/>
              </a:spcAft>
              <a:buNone/>
            </a:pPr>
            <a:r>
              <a:rPr lang="en" b="1" dirty="0"/>
              <a:t>Consent means</a:t>
            </a:r>
            <a:r>
              <a:rPr lang="en" dirty="0"/>
              <a:t> agreeing to be</a:t>
            </a:r>
            <a:r>
              <a:rPr lang="fi-FI" dirty="0" err="1"/>
              <a:t>ing</a:t>
            </a:r>
            <a:r>
              <a:rPr lang="en" dirty="0"/>
              <a:t> </a:t>
            </a:r>
            <a:r>
              <a:rPr lang="en" b="1" dirty="0"/>
              <a:t>sexual/physical</a:t>
            </a:r>
            <a:r>
              <a:rPr lang="en" dirty="0"/>
              <a:t> with someone. </a:t>
            </a:r>
            <a:r>
              <a:rPr lang="en" b="1" dirty="0"/>
              <a:t>Consent</a:t>
            </a:r>
            <a:r>
              <a:rPr lang="en" dirty="0"/>
              <a:t> lets someone know </a:t>
            </a:r>
            <a:r>
              <a:rPr lang="fi-FI" dirty="0"/>
              <a:t>in </a:t>
            </a:r>
            <a:r>
              <a:rPr lang="fi-FI" dirty="0" err="1"/>
              <a:t>verbal</a:t>
            </a:r>
            <a:r>
              <a:rPr lang="fi-FI" dirty="0"/>
              <a:t> </a:t>
            </a:r>
            <a:r>
              <a:rPr lang="fi-FI" dirty="0" err="1"/>
              <a:t>or</a:t>
            </a:r>
            <a:r>
              <a:rPr lang="fi-FI" dirty="0"/>
              <a:t> </a:t>
            </a:r>
            <a:r>
              <a:rPr lang="fi-FI" dirty="0" err="1"/>
              <a:t>nonverbal</a:t>
            </a:r>
            <a:r>
              <a:rPr lang="fi-FI" dirty="0"/>
              <a:t> </a:t>
            </a:r>
            <a:r>
              <a:rPr lang="fi-FI" dirty="0" err="1"/>
              <a:t>ways</a:t>
            </a:r>
            <a:r>
              <a:rPr lang="fi-FI" dirty="0"/>
              <a:t> </a:t>
            </a:r>
            <a:r>
              <a:rPr lang="en" dirty="0"/>
              <a:t>that kissing/touching/sex is wanted. </a:t>
            </a:r>
            <a:endParaRPr dirty="0"/>
          </a:p>
          <a:p>
            <a:pPr marL="0" lvl="0" indent="0" algn="l" rtl="0">
              <a:lnSpc>
                <a:spcPct val="120000"/>
              </a:lnSpc>
              <a:spcBef>
                <a:spcPts val="0"/>
              </a:spcBef>
              <a:spcAft>
                <a:spcPts val="0"/>
              </a:spcAft>
              <a:buNone/>
            </a:pPr>
            <a:r>
              <a:rPr lang="en" b="1" dirty="0"/>
              <a:t>Consent can be taken back at any time</a:t>
            </a:r>
            <a:r>
              <a:rPr lang="en" dirty="0"/>
              <a:t>. Even if you’re in the middle of something, if you start feeling uncomfortable, you always have the right to stop.</a:t>
            </a:r>
            <a:endParaRPr dirty="0"/>
          </a:p>
          <a:p>
            <a:pPr marL="0" lvl="0" indent="0" algn="l" rtl="0">
              <a:lnSpc>
                <a:spcPct val="115000"/>
              </a:lnSpc>
              <a:spcBef>
                <a:spcPts val="0"/>
              </a:spcBef>
              <a:spcAft>
                <a:spcPts val="0"/>
              </a:spcAft>
              <a:buNone/>
            </a:pPr>
            <a:endParaRPr sz="1200" dirty="0">
              <a:latin typeface="Calibri"/>
              <a:ea typeface="Calibri"/>
              <a:cs typeface="Calibri"/>
              <a:sym typeface="Calibri"/>
            </a:endParaRPr>
          </a:p>
          <a:p>
            <a:pPr marL="0" lvl="0" indent="0" algn="l" rtl="0">
              <a:lnSpc>
                <a:spcPct val="120000"/>
              </a:lnSpc>
              <a:spcBef>
                <a:spcPts val="0"/>
              </a:spcBef>
              <a:spcAft>
                <a:spcPts val="0"/>
              </a:spcAft>
              <a:buNone/>
            </a:pPr>
            <a:r>
              <a:rPr lang="en" dirty="0"/>
              <a:t>You may say yes to kissing but no to touching for example, consent is not a freepass!</a:t>
            </a:r>
            <a:endParaRPr dirty="0"/>
          </a:p>
          <a:p>
            <a:pPr marL="0" lvl="0" indent="0" algn="l" rtl="0">
              <a:lnSpc>
                <a:spcPct val="120000"/>
              </a:lnSpc>
              <a:spcBef>
                <a:spcPts val="0"/>
              </a:spcBef>
              <a:spcAft>
                <a:spcPts val="0"/>
              </a:spcAft>
              <a:buNone/>
            </a:pPr>
            <a:endParaRPr dirty="0"/>
          </a:p>
          <a:p>
            <a:pPr marL="0" lvl="0" indent="0" algn="l" rtl="0">
              <a:lnSpc>
                <a:spcPct val="120000"/>
              </a:lnSpc>
              <a:spcBef>
                <a:spcPts val="0"/>
              </a:spcBef>
              <a:spcAft>
                <a:spcPts val="0"/>
              </a:spcAft>
              <a:buNone/>
            </a:pPr>
            <a:r>
              <a:rPr lang="en" b="1" dirty="0"/>
              <a:t>Be sincere with your partner if you don’t want to do something.</a:t>
            </a:r>
            <a:r>
              <a:rPr lang="en" dirty="0"/>
              <a:t> Don’t be embarrassed to say that you don’t want to get physical. Be honest and make sure that you are heard. If the other person is not listening to you </a:t>
            </a:r>
            <a:r>
              <a:rPr lang="fi-FI" dirty="0" err="1"/>
              <a:t>or</a:t>
            </a:r>
            <a:r>
              <a:rPr lang="fi-FI" dirty="0"/>
              <a:t> </a:t>
            </a:r>
            <a:r>
              <a:rPr lang="fi-FI" dirty="0" err="1"/>
              <a:t>still</a:t>
            </a:r>
            <a:r>
              <a:rPr lang="fi-FI" dirty="0"/>
              <a:t> </a:t>
            </a:r>
            <a:r>
              <a:rPr lang="fi-FI" dirty="0" err="1"/>
              <a:t>acts</a:t>
            </a:r>
            <a:r>
              <a:rPr lang="fi-FI" dirty="0"/>
              <a:t> in a </a:t>
            </a:r>
            <a:r>
              <a:rPr lang="fi-FI" dirty="0" err="1"/>
              <a:t>way</a:t>
            </a:r>
            <a:r>
              <a:rPr lang="fi-FI" dirty="0"/>
              <a:t> </a:t>
            </a:r>
            <a:r>
              <a:rPr lang="fi-FI" dirty="0" err="1"/>
              <a:t>you</a:t>
            </a:r>
            <a:r>
              <a:rPr lang="fi-FI" dirty="0"/>
              <a:t> </a:t>
            </a:r>
            <a:r>
              <a:rPr lang="fi-FI" dirty="0" err="1"/>
              <a:t>are</a:t>
            </a:r>
            <a:r>
              <a:rPr lang="fi-FI" dirty="0"/>
              <a:t> </a:t>
            </a:r>
            <a:r>
              <a:rPr lang="fi-FI" dirty="0" err="1"/>
              <a:t>not</a:t>
            </a:r>
            <a:r>
              <a:rPr lang="fi-FI" dirty="0"/>
              <a:t> </a:t>
            </a:r>
            <a:r>
              <a:rPr lang="fi-FI" dirty="0" err="1"/>
              <a:t>comfortable</a:t>
            </a:r>
            <a:r>
              <a:rPr lang="fi-FI" dirty="0"/>
              <a:t> </a:t>
            </a:r>
            <a:r>
              <a:rPr lang="fi-FI" dirty="0" err="1"/>
              <a:t>with</a:t>
            </a:r>
            <a:r>
              <a:rPr lang="en" dirty="0"/>
              <a:t>, then you can for example leave the situation. </a:t>
            </a:r>
            <a:r>
              <a:rPr lang="fi-FI" dirty="0" err="1"/>
              <a:t>Talking</a:t>
            </a:r>
            <a:r>
              <a:rPr lang="fi-FI" dirty="0"/>
              <a:t> </a:t>
            </a:r>
            <a:r>
              <a:rPr lang="fi-FI" dirty="0" err="1"/>
              <a:t>about</a:t>
            </a:r>
            <a:r>
              <a:rPr lang="fi-FI" dirty="0"/>
              <a:t> </a:t>
            </a:r>
            <a:r>
              <a:rPr lang="fi-FI" dirty="0" err="1"/>
              <a:t>consent</a:t>
            </a:r>
            <a:r>
              <a:rPr lang="fi-FI" dirty="0"/>
              <a:t> and </a:t>
            </a:r>
            <a:r>
              <a:rPr lang="fi-FI" dirty="0" err="1"/>
              <a:t>sex</a:t>
            </a:r>
            <a:r>
              <a:rPr lang="fi-FI" dirty="0"/>
              <a:t> </a:t>
            </a:r>
            <a:r>
              <a:rPr lang="fi-FI" dirty="0" err="1"/>
              <a:t>can</a:t>
            </a:r>
            <a:r>
              <a:rPr lang="fi-FI" dirty="0"/>
              <a:t> </a:t>
            </a:r>
            <a:r>
              <a:rPr lang="fi-FI" dirty="0" err="1"/>
              <a:t>be</a:t>
            </a:r>
            <a:r>
              <a:rPr lang="fi-FI" dirty="0"/>
              <a:t> </a:t>
            </a:r>
            <a:r>
              <a:rPr lang="fi-FI" dirty="0" err="1"/>
              <a:t>awkward</a:t>
            </a:r>
            <a:r>
              <a:rPr lang="fi-FI" dirty="0"/>
              <a:t> at </a:t>
            </a:r>
            <a:r>
              <a:rPr lang="fi-FI" dirty="0" err="1"/>
              <a:t>first</a:t>
            </a:r>
            <a:r>
              <a:rPr lang="fi-FI" dirty="0"/>
              <a:t>, </a:t>
            </a:r>
            <a:r>
              <a:rPr lang="fi-FI" dirty="0" err="1"/>
              <a:t>but</a:t>
            </a:r>
            <a:r>
              <a:rPr lang="fi-FI" dirty="0"/>
              <a:t> it </a:t>
            </a:r>
            <a:r>
              <a:rPr lang="fi-FI" dirty="0" err="1"/>
              <a:t>will</a:t>
            </a:r>
            <a:r>
              <a:rPr lang="fi-FI" dirty="0"/>
              <a:t> </a:t>
            </a:r>
            <a:r>
              <a:rPr lang="fi-FI" dirty="0" err="1"/>
              <a:t>get</a:t>
            </a:r>
            <a:r>
              <a:rPr lang="fi-FI" dirty="0"/>
              <a:t> </a:t>
            </a:r>
            <a:r>
              <a:rPr lang="fi-FI" dirty="0" err="1"/>
              <a:t>better</a:t>
            </a:r>
            <a:r>
              <a:rPr lang="fi-FI" dirty="0"/>
              <a:t> </a:t>
            </a:r>
            <a:r>
              <a:rPr lang="fi-FI" dirty="0" err="1"/>
              <a:t>the</a:t>
            </a:r>
            <a:r>
              <a:rPr lang="fi-FI" dirty="0"/>
              <a:t> </a:t>
            </a:r>
            <a:r>
              <a:rPr lang="fi-FI" dirty="0" err="1"/>
              <a:t>more</a:t>
            </a:r>
            <a:r>
              <a:rPr lang="fi-FI" dirty="0"/>
              <a:t> </a:t>
            </a:r>
            <a:r>
              <a:rPr lang="fi-FI" dirty="0" err="1"/>
              <a:t>you</a:t>
            </a:r>
            <a:r>
              <a:rPr lang="fi-FI" dirty="0"/>
              <a:t> </a:t>
            </a:r>
            <a:r>
              <a:rPr lang="fi-FI" dirty="0" err="1"/>
              <a:t>talk</a:t>
            </a:r>
            <a:r>
              <a:rPr lang="fi-FI" dirty="0"/>
              <a:t>!</a:t>
            </a:r>
            <a:endParaRPr dirty="0"/>
          </a:p>
          <a:p>
            <a:pPr marL="0" lvl="0" indent="0" algn="l" rtl="0">
              <a:lnSpc>
                <a:spcPct val="120000"/>
              </a:lnSpc>
              <a:spcBef>
                <a:spcPts val="0"/>
              </a:spcBef>
              <a:spcAft>
                <a:spcPts val="0"/>
              </a:spcAft>
              <a:buNone/>
            </a:pPr>
            <a:endParaRPr dirty="0"/>
          </a:p>
          <a:p>
            <a:pPr marL="0" lvl="0" indent="0" algn="l" rtl="0">
              <a:lnSpc>
                <a:spcPct val="120000"/>
              </a:lnSpc>
              <a:spcBef>
                <a:spcPts val="0"/>
              </a:spcBef>
              <a:spcAft>
                <a:spcPts val="0"/>
              </a:spcAft>
              <a:buNone/>
            </a:pPr>
            <a:r>
              <a:rPr lang="fi-FI" dirty="0" err="1"/>
              <a:t>Sexual</a:t>
            </a:r>
            <a:r>
              <a:rPr lang="fi-FI" dirty="0"/>
              <a:t> </a:t>
            </a:r>
            <a:r>
              <a:rPr lang="fi-FI" dirty="0" err="1"/>
              <a:t>coercion</a:t>
            </a:r>
            <a:r>
              <a:rPr lang="fi-FI" dirty="0"/>
              <a:t> is </a:t>
            </a:r>
            <a:r>
              <a:rPr lang="en" dirty="0"/>
              <a:t>persuading someone to have sex/do physical things when they don’t really want to. </a:t>
            </a:r>
            <a:r>
              <a:rPr lang="fi-FI" dirty="0" err="1"/>
              <a:t>This</a:t>
            </a:r>
            <a:r>
              <a:rPr lang="fi-FI" dirty="0"/>
              <a:t> </a:t>
            </a:r>
            <a:r>
              <a:rPr lang="fi-FI" dirty="0" err="1"/>
              <a:t>can</a:t>
            </a:r>
            <a:r>
              <a:rPr lang="fi-FI" dirty="0"/>
              <a:t> </a:t>
            </a:r>
            <a:r>
              <a:rPr lang="fi-FI" dirty="0" err="1"/>
              <a:t>happen</a:t>
            </a:r>
            <a:r>
              <a:rPr lang="fi-FI" dirty="0"/>
              <a:t> </a:t>
            </a:r>
            <a:r>
              <a:rPr lang="fi-FI" dirty="0" err="1"/>
              <a:t>through</a:t>
            </a:r>
            <a:r>
              <a:rPr lang="fi-FI" dirty="0"/>
              <a:t> </a:t>
            </a:r>
            <a:r>
              <a:rPr lang="fi-FI" dirty="0" err="1"/>
              <a:t>pressuring</a:t>
            </a:r>
            <a:r>
              <a:rPr lang="fi-FI" dirty="0"/>
              <a:t>, </a:t>
            </a:r>
            <a:r>
              <a:rPr lang="fi-FI" dirty="0" err="1"/>
              <a:t>threatening</a:t>
            </a:r>
            <a:r>
              <a:rPr lang="fi-FI" dirty="0"/>
              <a:t> </a:t>
            </a:r>
            <a:r>
              <a:rPr lang="fi-FI" dirty="0" err="1"/>
              <a:t>or</a:t>
            </a:r>
            <a:r>
              <a:rPr lang="fi-FI" dirty="0"/>
              <a:t> </a:t>
            </a:r>
            <a:r>
              <a:rPr lang="fi-FI" dirty="0" err="1"/>
              <a:t>forcing</a:t>
            </a:r>
            <a:r>
              <a:rPr lang="fi-FI" dirty="0"/>
              <a:t> in a </a:t>
            </a:r>
            <a:r>
              <a:rPr lang="fi-FI" dirty="0" err="1"/>
              <a:t>nonphysical</a:t>
            </a:r>
            <a:r>
              <a:rPr lang="fi-FI" dirty="0"/>
              <a:t> </a:t>
            </a:r>
            <a:r>
              <a:rPr lang="fi-FI" dirty="0" err="1"/>
              <a:t>way</a:t>
            </a:r>
            <a:r>
              <a:rPr lang="fi-FI" dirty="0"/>
              <a:t>. </a:t>
            </a:r>
            <a:r>
              <a:rPr lang="en" b="0" dirty="0"/>
              <a:t>Coercion can make you think you owe sex to someone. </a:t>
            </a:r>
            <a:r>
              <a:rPr lang="fi-FI" b="0" dirty="0" err="1"/>
              <a:t>Only</a:t>
            </a:r>
            <a:r>
              <a:rPr lang="fi-FI" b="0" dirty="0"/>
              <a:t> </a:t>
            </a:r>
            <a:r>
              <a:rPr lang="fi-FI" b="0" dirty="0" err="1"/>
              <a:t>agree</a:t>
            </a:r>
            <a:r>
              <a:rPr lang="fi-FI" b="0" dirty="0"/>
              <a:t> to </a:t>
            </a:r>
            <a:r>
              <a:rPr lang="fi-FI" b="0" dirty="0" err="1"/>
              <a:t>sex</a:t>
            </a:r>
            <a:r>
              <a:rPr lang="fi-FI" b="0" dirty="0"/>
              <a:t> and </a:t>
            </a:r>
            <a:r>
              <a:rPr lang="fi-FI" b="0" dirty="0" err="1"/>
              <a:t>physical</a:t>
            </a:r>
            <a:r>
              <a:rPr lang="fi-FI" b="0" dirty="0"/>
              <a:t> </a:t>
            </a:r>
            <a:r>
              <a:rPr lang="fi-FI" b="0" dirty="0" err="1"/>
              <a:t>things</a:t>
            </a:r>
            <a:r>
              <a:rPr lang="fi-FI" b="0" dirty="0"/>
              <a:t> </a:t>
            </a:r>
            <a:r>
              <a:rPr lang="fi-FI" b="0" dirty="0" err="1"/>
              <a:t>when</a:t>
            </a:r>
            <a:r>
              <a:rPr lang="fi-FI" b="0" dirty="0"/>
              <a:t> </a:t>
            </a:r>
            <a:r>
              <a:rPr lang="fi-FI" b="0" dirty="0" err="1"/>
              <a:t>you</a:t>
            </a:r>
            <a:r>
              <a:rPr lang="fi-FI" b="0" dirty="0"/>
              <a:t> </a:t>
            </a:r>
            <a:r>
              <a:rPr lang="fi-FI" b="0" dirty="0" err="1"/>
              <a:t>want</a:t>
            </a:r>
            <a:r>
              <a:rPr lang="fi-FI" b="0" dirty="0"/>
              <a:t> to!</a:t>
            </a:r>
            <a:endParaRPr b="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Physical violen</a:t>
            </a:r>
            <a:r>
              <a:rPr lang="fi-FI" dirty="0" err="1"/>
              <a:t>ce</a:t>
            </a:r>
            <a:r>
              <a:rPr lang="en" dirty="0"/>
              <a:t> can start with a slap or a push, but then become more intense over time.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00" cy="5143500"/>
          </a:xfrm>
          <a:prstGeom prst="rect">
            <a:avLst/>
          </a:prstGeom>
          <a:solidFill>
            <a:srgbClr val="040F20">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93600" y="393650"/>
            <a:ext cx="8356800" cy="4356300"/>
          </a:xfrm>
          <a:prstGeom prst="snip1Rect">
            <a:avLst>
              <a:gd name="adj" fmla="val 50000"/>
            </a:avLst>
          </a:prstGeom>
          <a:noFill/>
          <a:ln w="1143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787200" y="1494625"/>
            <a:ext cx="5754000" cy="2154300"/>
          </a:xfrm>
          <a:prstGeom prst="rect">
            <a:avLst/>
          </a:prstGeom>
        </p:spPr>
        <p:txBody>
          <a:bodyPr spcFirstLastPara="1" wrap="square" lIns="0" tIns="0" rIns="0" bIns="0" anchor="ctr" anchorCtr="0">
            <a:noAutofit/>
          </a:bodyPr>
          <a:lstStyle>
            <a:lvl1pPr lvl="0">
              <a:spcBef>
                <a:spcPts val="0"/>
              </a:spcBef>
              <a:spcAft>
                <a:spcPts val="0"/>
              </a:spcAft>
              <a:buSzPts val="5400"/>
              <a:buNone/>
              <a:defRPr sz="5400"/>
            </a:lvl1pPr>
            <a:lvl2pPr lvl="1">
              <a:spcBef>
                <a:spcPts val="0"/>
              </a:spcBef>
              <a:spcAft>
                <a:spcPts val="0"/>
              </a:spcAft>
              <a:buSzPts val="5400"/>
              <a:buNone/>
              <a:defRPr sz="5400"/>
            </a:lvl2pPr>
            <a:lvl3pPr lvl="2">
              <a:spcBef>
                <a:spcPts val="0"/>
              </a:spcBef>
              <a:spcAft>
                <a:spcPts val="0"/>
              </a:spcAft>
              <a:buSzPts val="5400"/>
              <a:buNone/>
              <a:defRPr sz="5400"/>
            </a:lvl3pPr>
            <a:lvl4pPr lvl="3">
              <a:spcBef>
                <a:spcPts val="0"/>
              </a:spcBef>
              <a:spcAft>
                <a:spcPts val="0"/>
              </a:spcAft>
              <a:buSzPts val="5400"/>
              <a:buNone/>
              <a:defRPr sz="5400"/>
            </a:lvl4pPr>
            <a:lvl5pPr lvl="4">
              <a:spcBef>
                <a:spcPts val="0"/>
              </a:spcBef>
              <a:spcAft>
                <a:spcPts val="0"/>
              </a:spcAft>
              <a:buSzPts val="5400"/>
              <a:buNone/>
              <a:defRPr sz="5400"/>
            </a:lvl5pPr>
            <a:lvl6pPr lvl="5">
              <a:spcBef>
                <a:spcPts val="0"/>
              </a:spcBef>
              <a:spcAft>
                <a:spcPts val="0"/>
              </a:spcAft>
              <a:buSzPts val="5400"/>
              <a:buNone/>
              <a:defRPr sz="5400"/>
            </a:lvl6pPr>
            <a:lvl7pPr lvl="6">
              <a:spcBef>
                <a:spcPts val="0"/>
              </a:spcBef>
              <a:spcAft>
                <a:spcPts val="0"/>
              </a:spcAft>
              <a:buSzPts val="5400"/>
              <a:buNone/>
              <a:defRPr sz="5400"/>
            </a:lvl7pPr>
            <a:lvl8pPr lvl="7">
              <a:spcBef>
                <a:spcPts val="0"/>
              </a:spcBef>
              <a:spcAft>
                <a:spcPts val="0"/>
              </a:spcAft>
              <a:buSzPts val="5400"/>
              <a:buNone/>
              <a:defRPr sz="5400"/>
            </a:lvl8pPr>
            <a:lvl9pPr lvl="8">
              <a:spcBef>
                <a:spcPts val="0"/>
              </a:spcBef>
              <a:spcAft>
                <a:spcPts val="0"/>
              </a:spcAft>
              <a:buSzPts val="5400"/>
              <a:buNone/>
              <a:defRPr sz="5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background">
  <p:cSld name="BLANK_1">
    <p:spTree>
      <p:nvGrpSpPr>
        <p:cNvPr id="1" name="Shape 59"/>
        <p:cNvGrpSpPr/>
        <p:nvPr/>
      </p:nvGrpSpPr>
      <p:grpSpPr>
        <a:xfrm>
          <a:off x="0" y="0"/>
          <a:ext cx="0" cy="0"/>
          <a:chOff x="0" y="0"/>
          <a:chExt cx="0" cy="0"/>
        </a:xfrm>
      </p:grpSpPr>
      <p:sp>
        <p:nvSpPr>
          <p:cNvPr id="60" name="Google Shape;60;p11"/>
          <p:cNvSpPr/>
          <p:nvPr/>
        </p:nvSpPr>
        <p:spPr>
          <a:xfrm rot="10800000">
            <a:off x="7539006" y="393650"/>
            <a:ext cx="1211400" cy="1211400"/>
          </a:xfrm>
          <a:prstGeom prst="rtTriangle">
            <a:avLst/>
          </a:prstGeom>
          <a:solidFill>
            <a:srgbClr val="040F20">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1"/>
          <p:cNvSpPr/>
          <p:nvPr/>
        </p:nvSpPr>
        <p:spPr>
          <a:xfrm flipH="1">
            <a:off x="0" y="0"/>
            <a:ext cx="9144000" cy="5143500"/>
          </a:xfrm>
          <a:prstGeom prst="frame">
            <a:avLst>
              <a:gd name="adj1" fmla="val 7684"/>
            </a:avLst>
          </a:prstGeom>
          <a:solidFill>
            <a:srgbClr val="040F20">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2" name="Google Shape;62;p11"/>
          <p:cNvSpPr/>
          <p:nvPr/>
        </p:nvSpPr>
        <p:spPr>
          <a:xfrm>
            <a:off x="393600" y="393650"/>
            <a:ext cx="8356800" cy="4356300"/>
          </a:xfrm>
          <a:prstGeom prst="snip1Rect">
            <a:avLst>
              <a:gd name="adj" fmla="val 27651"/>
            </a:avLst>
          </a:prstGeom>
          <a:noFill/>
          <a:ln w="1143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1"/>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0" y="0"/>
            <a:ext cx="9144000" cy="5143500"/>
          </a:xfrm>
          <a:prstGeom prst="rect">
            <a:avLst/>
          </a:prstGeom>
          <a:solidFill>
            <a:srgbClr val="040F20">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393600" y="393650"/>
            <a:ext cx="8356800" cy="4356300"/>
          </a:xfrm>
          <a:prstGeom prst="snip1Rect">
            <a:avLst>
              <a:gd name="adj" fmla="val 50000"/>
            </a:avLst>
          </a:prstGeom>
          <a:noFill/>
          <a:ln w="1143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787200" y="1494625"/>
            <a:ext cx="5727000" cy="1260600"/>
          </a:xfrm>
          <a:prstGeom prst="rect">
            <a:avLst/>
          </a:prstGeom>
        </p:spPr>
        <p:txBody>
          <a:bodyPr spcFirstLastPara="1" wrap="square" lIns="0" tIns="0" rIns="0" bIns="0" anchor="b"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ubTitle" idx="1"/>
          </p:nvPr>
        </p:nvSpPr>
        <p:spPr>
          <a:xfrm>
            <a:off x="787200" y="2860554"/>
            <a:ext cx="5727000" cy="852900"/>
          </a:xfrm>
          <a:prstGeom prst="rect">
            <a:avLst/>
          </a:prstGeom>
        </p:spPr>
        <p:txBody>
          <a:bodyPr spcFirstLastPara="1" wrap="square" lIns="0" tIns="0" rIns="0" bIns="0" anchor="t" anchorCtr="0">
            <a:noAutofit/>
          </a:bodyPr>
          <a:lstStyle>
            <a:lvl1pPr lvl="0" rtl="0">
              <a:spcBef>
                <a:spcPts val="0"/>
              </a:spcBef>
              <a:spcAft>
                <a:spcPts val="0"/>
              </a:spcAft>
              <a:buSzPts val="2400"/>
              <a:buNone/>
              <a:defRPr>
                <a:solidFill>
                  <a:schemeClr val="accent1"/>
                </a:solidFill>
              </a:defRPr>
            </a:lvl1pPr>
            <a:lvl2pPr lvl="1" rtl="0">
              <a:spcBef>
                <a:spcPts val="0"/>
              </a:spcBef>
              <a:spcAft>
                <a:spcPts val="0"/>
              </a:spcAft>
              <a:buSzPts val="3000"/>
              <a:buNone/>
              <a:defRPr sz="3000">
                <a:solidFill>
                  <a:schemeClr val="accent1"/>
                </a:solidFill>
              </a:defRPr>
            </a:lvl2pPr>
            <a:lvl3pPr lvl="2" rtl="0">
              <a:spcBef>
                <a:spcPts val="0"/>
              </a:spcBef>
              <a:spcAft>
                <a:spcPts val="0"/>
              </a:spcAft>
              <a:buSzPts val="3000"/>
              <a:buNone/>
              <a:defRPr sz="3000">
                <a:solidFill>
                  <a:schemeClr val="accent1"/>
                </a:solidFill>
              </a:defRPr>
            </a:lvl3pPr>
            <a:lvl4pPr lvl="3" rtl="0">
              <a:spcBef>
                <a:spcPts val="0"/>
              </a:spcBef>
              <a:spcAft>
                <a:spcPts val="0"/>
              </a:spcAft>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8"/>
        <p:cNvGrpSpPr/>
        <p:nvPr/>
      </p:nvGrpSpPr>
      <p:grpSpPr>
        <a:xfrm>
          <a:off x="0" y="0"/>
          <a:ext cx="0" cy="0"/>
          <a:chOff x="0" y="0"/>
          <a:chExt cx="0" cy="0"/>
        </a:xfrm>
      </p:grpSpPr>
      <p:sp>
        <p:nvSpPr>
          <p:cNvPr id="19" name="Google Shape;19;p4"/>
          <p:cNvSpPr/>
          <p:nvPr/>
        </p:nvSpPr>
        <p:spPr>
          <a:xfrm>
            <a:off x="0" y="0"/>
            <a:ext cx="9144000" cy="5143500"/>
          </a:xfrm>
          <a:prstGeom prst="rect">
            <a:avLst/>
          </a:prstGeom>
          <a:solidFill>
            <a:srgbClr val="040F20">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393600" y="393650"/>
            <a:ext cx="8356800" cy="4356300"/>
          </a:xfrm>
          <a:prstGeom prst="snip1Rect">
            <a:avLst>
              <a:gd name="adj" fmla="val 50000"/>
            </a:avLst>
          </a:prstGeom>
          <a:noFill/>
          <a:ln w="1143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body" idx="1"/>
          </p:nvPr>
        </p:nvSpPr>
        <p:spPr>
          <a:xfrm>
            <a:off x="787200" y="1494625"/>
            <a:ext cx="5754000" cy="2154300"/>
          </a:xfrm>
          <a:prstGeom prst="rect">
            <a:avLst/>
          </a:prstGeom>
        </p:spPr>
        <p:txBody>
          <a:bodyPr spcFirstLastPara="1" wrap="square" lIns="0" tIns="0" rIns="0" bIns="0" anchor="ctr" anchorCtr="0">
            <a:noAutofit/>
          </a:bodyPr>
          <a:lstStyle>
            <a:lvl1pPr marL="457200" lvl="0" indent="-419100" rtl="0">
              <a:spcBef>
                <a:spcPts val="600"/>
              </a:spcBef>
              <a:spcAft>
                <a:spcPts val="0"/>
              </a:spcAft>
              <a:buSzPts val="3000"/>
              <a:buFont typeface="IBM Plex Serif Medium"/>
              <a:buChar char="▫"/>
              <a:defRPr sz="3000" i="1">
                <a:latin typeface="IBM Plex Serif Medium"/>
                <a:ea typeface="IBM Plex Serif Medium"/>
                <a:cs typeface="IBM Plex Serif Medium"/>
                <a:sym typeface="IBM Plex Serif Medium"/>
              </a:defRPr>
            </a:lvl1pPr>
            <a:lvl2pPr marL="914400" lvl="1" indent="-419100" rtl="0">
              <a:spcBef>
                <a:spcPts val="0"/>
              </a:spcBef>
              <a:spcAft>
                <a:spcPts val="0"/>
              </a:spcAft>
              <a:buSzPts val="3000"/>
              <a:buFont typeface="IBM Plex Serif Medium"/>
              <a:buChar char="▫"/>
              <a:defRPr sz="3000" i="1">
                <a:latin typeface="IBM Plex Serif Medium"/>
                <a:ea typeface="IBM Plex Serif Medium"/>
                <a:cs typeface="IBM Plex Serif Medium"/>
                <a:sym typeface="IBM Plex Serif Medium"/>
              </a:defRPr>
            </a:lvl2pPr>
            <a:lvl3pPr marL="1371600" lvl="2" indent="-419100" rtl="0">
              <a:spcBef>
                <a:spcPts val="0"/>
              </a:spcBef>
              <a:spcAft>
                <a:spcPts val="0"/>
              </a:spcAft>
              <a:buSzPts val="3000"/>
              <a:buFont typeface="IBM Plex Serif Medium"/>
              <a:buChar char="▫"/>
              <a:defRPr sz="3000" i="1">
                <a:latin typeface="IBM Plex Serif Medium"/>
                <a:ea typeface="IBM Plex Serif Medium"/>
                <a:cs typeface="IBM Plex Serif Medium"/>
                <a:sym typeface="IBM Plex Serif Medium"/>
              </a:defRPr>
            </a:lvl3pPr>
            <a:lvl4pPr marL="1828800" lvl="3" indent="-419100" rtl="0">
              <a:spcBef>
                <a:spcPts val="0"/>
              </a:spcBef>
              <a:spcAft>
                <a:spcPts val="0"/>
              </a:spcAft>
              <a:buSzPts val="3000"/>
              <a:buFont typeface="IBM Plex Serif Medium"/>
              <a:buChar char="▫"/>
              <a:defRPr sz="3000" i="1">
                <a:latin typeface="IBM Plex Serif Medium"/>
                <a:ea typeface="IBM Plex Serif Medium"/>
                <a:cs typeface="IBM Plex Serif Medium"/>
                <a:sym typeface="IBM Plex Serif Medium"/>
              </a:defRPr>
            </a:lvl4pPr>
            <a:lvl5pPr marL="2286000" lvl="4" indent="-419100" rtl="0">
              <a:spcBef>
                <a:spcPts val="0"/>
              </a:spcBef>
              <a:spcAft>
                <a:spcPts val="0"/>
              </a:spcAft>
              <a:buSzPts val="3000"/>
              <a:buFont typeface="IBM Plex Serif Medium"/>
              <a:buChar char="○"/>
              <a:defRPr sz="3000" i="1">
                <a:latin typeface="IBM Plex Serif Medium"/>
                <a:ea typeface="IBM Plex Serif Medium"/>
                <a:cs typeface="IBM Plex Serif Medium"/>
                <a:sym typeface="IBM Plex Serif Medium"/>
              </a:defRPr>
            </a:lvl5pPr>
            <a:lvl6pPr marL="2743200" lvl="5" indent="-419100" rtl="0">
              <a:spcBef>
                <a:spcPts val="0"/>
              </a:spcBef>
              <a:spcAft>
                <a:spcPts val="0"/>
              </a:spcAft>
              <a:buSzPts val="3000"/>
              <a:buFont typeface="IBM Plex Serif Medium"/>
              <a:buChar char="■"/>
              <a:defRPr sz="3000" i="1">
                <a:latin typeface="IBM Plex Serif Medium"/>
                <a:ea typeface="IBM Plex Serif Medium"/>
                <a:cs typeface="IBM Plex Serif Medium"/>
                <a:sym typeface="IBM Plex Serif Medium"/>
              </a:defRPr>
            </a:lvl6pPr>
            <a:lvl7pPr marL="3200400" lvl="6" indent="-419100" rtl="0">
              <a:spcBef>
                <a:spcPts val="0"/>
              </a:spcBef>
              <a:spcAft>
                <a:spcPts val="0"/>
              </a:spcAft>
              <a:buSzPts val="3000"/>
              <a:buFont typeface="IBM Plex Serif Medium"/>
              <a:buChar char="●"/>
              <a:defRPr sz="3000" i="1">
                <a:latin typeface="IBM Plex Serif Medium"/>
                <a:ea typeface="IBM Plex Serif Medium"/>
                <a:cs typeface="IBM Plex Serif Medium"/>
                <a:sym typeface="IBM Plex Serif Medium"/>
              </a:defRPr>
            </a:lvl7pPr>
            <a:lvl8pPr marL="3657600" lvl="7" indent="-419100" rtl="0">
              <a:spcBef>
                <a:spcPts val="0"/>
              </a:spcBef>
              <a:spcAft>
                <a:spcPts val="0"/>
              </a:spcAft>
              <a:buSzPts val="3000"/>
              <a:buFont typeface="IBM Plex Serif Medium"/>
              <a:buChar char="○"/>
              <a:defRPr sz="3000" i="1">
                <a:latin typeface="IBM Plex Serif Medium"/>
                <a:ea typeface="IBM Plex Serif Medium"/>
                <a:cs typeface="IBM Plex Serif Medium"/>
                <a:sym typeface="IBM Plex Serif Medium"/>
              </a:defRPr>
            </a:lvl8pPr>
            <a:lvl9pPr marL="4114800" lvl="8" indent="-419100">
              <a:spcBef>
                <a:spcPts val="0"/>
              </a:spcBef>
              <a:spcAft>
                <a:spcPts val="0"/>
              </a:spcAft>
              <a:buSzPts val="3000"/>
              <a:buFont typeface="IBM Plex Serif Medium"/>
              <a:buChar char="■"/>
              <a:defRPr sz="3000" i="1">
                <a:latin typeface="IBM Plex Serif Medium"/>
                <a:ea typeface="IBM Plex Serif Medium"/>
                <a:cs typeface="IBM Plex Serif Medium"/>
                <a:sym typeface="IBM Plex Serif Medium"/>
              </a:defRPr>
            </a:lvl9pPr>
          </a:lstStyle>
          <a:p>
            <a:endParaRPr/>
          </a:p>
        </p:txBody>
      </p:sp>
      <p:sp>
        <p:nvSpPr>
          <p:cNvPr id="22" name="Google Shape;22;p4"/>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4"/>
          <p:cNvSpPr/>
          <p:nvPr/>
        </p:nvSpPr>
        <p:spPr>
          <a:xfrm>
            <a:off x="7805074" y="343750"/>
            <a:ext cx="1046975" cy="714950"/>
          </a:xfrm>
          <a:prstGeom prst="rect">
            <a:avLst/>
          </a:prstGeom>
        </p:spPr>
        <p:txBody>
          <a:bodyPr>
            <a:prstTxWarp prst="textPlain">
              <a:avLst/>
            </a:prstTxWarp>
          </a:bodyPr>
          <a:lstStyle/>
          <a:p>
            <a:pPr lvl="0" algn="ctr"/>
            <a:r>
              <a:rPr b="1" i="0">
                <a:ln>
                  <a:noFill/>
                </a:ln>
                <a:solidFill>
                  <a:schemeClr val="accent1"/>
                </a:solidFill>
                <a:latin typeface="IBM Plex Serif"/>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p:nvPr/>
        </p:nvSpPr>
        <p:spPr>
          <a:xfrm>
            <a:off x="0" y="0"/>
            <a:ext cx="9144000" cy="5143500"/>
          </a:xfrm>
          <a:prstGeom prst="rect">
            <a:avLst/>
          </a:prstGeom>
          <a:solidFill>
            <a:srgbClr val="040F20">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393600" y="393650"/>
            <a:ext cx="8356800" cy="4356300"/>
          </a:xfrm>
          <a:prstGeom prst="snip1Rect">
            <a:avLst>
              <a:gd name="adj" fmla="val 27651"/>
            </a:avLst>
          </a:prstGeom>
          <a:noFill/>
          <a:ln w="1143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787200" y="714800"/>
            <a:ext cx="6718200" cy="4854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787200" y="1494625"/>
            <a:ext cx="6718200" cy="28548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9" name="Google Shape;29;p5"/>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
        <p:cNvGrpSpPr/>
        <p:nvPr/>
      </p:nvGrpSpPr>
      <p:grpSpPr>
        <a:xfrm>
          <a:off x="0" y="0"/>
          <a:ext cx="0" cy="0"/>
          <a:chOff x="0" y="0"/>
          <a:chExt cx="0" cy="0"/>
        </a:xfrm>
      </p:grpSpPr>
      <p:sp>
        <p:nvSpPr>
          <p:cNvPr id="31" name="Google Shape;31;p6"/>
          <p:cNvSpPr/>
          <p:nvPr/>
        </p:nvSpPr>
        <p:spPr>
          <a:xfrm>
            <a:off x="0" y="0"/>
            <a:ext cx="9144000" cy="5143500"/>
          </a:xfrm>
          <a:prstGeom prst="rect">
            <a:avLst/>
          </a:prstGeom>
          <a:solidFill>
            <a:srgbClr val="040F20">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p:nvPr/>
        </p:nvSpPr>
        <p:spPr>
          <a:xfrm>
            <a:off x="393600" y="393650"/>
            <a:ext cx="8356800" cy="4356300"/>
          </a:xfrm>
          <a:prstGeom prst="snip1Rect">
            <a:avLst>
              <a:gd name="adj" fmla="val 27651"/>
            </a:avLst>
          </a:prstGeom>
          <a:noFill/>
          <a:ln w="1143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787200" y="714800"/>
            <a:ext cx="6718200" cy="4854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6"/>
          <p:cNvSpPr txBox="1">
            <a:spLocks noGrp="1"/>
          </p:cNvSpPr>
          <p:nvPr>
            <p:ph type="body" idx="1"/>
          </p:nvPr>
        </p:nvSpPr>
        <p:spPr>
          <a:xfrm>
            <a:off x="787200" y="1494625"/>
            <a:ext cx="3060000" cy="28437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5" name="Google Shape;35;p6"/>
          <p:cNvSpPr txBox="1">
            <a:spLocks noGrp="1"/>
          </p:cNvSpPr>
          <p:nvPr>
            <p:ph type="body" idx="2"/>
          </p:nvPr>
        </p:nvSpPr>
        <p:spPr>
          <a:xfrm>
            <a:off x="4445379" y="1494625"/>
            <a:ext cx="3060000" cy="28437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6" name="Google Shape;36;p6"/>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7"/>
        <p:cNvGrpSpPr/>
        <p:nvPr/>
      </p:nvGrpSpPr>
      <p:grpSpPr>
        <a:xfrm>
          <a:off x="0" y="0"/>
          <a:ext cx="0" cy="0"/>
          <a:chOff x="0" y="0"/>
          <a:chExt cx="0" cy="0"/>
        </a:xfrm>
      </p:grpSpPr>
      <p:sp>
        <p:nvSpPr>
          <p:cNvPr id="38" name="Google Shape;38;p7"/>
          <p:cNvSpPr/>
          <p:nvPr/>
        </p:nvSpPr>
        <p:spPr>
          <a:xfrm>
            <a:off x="0" y="0"/>
            <a:ext cx="9144000" cy="5143500"/>
          </a:xfrm>
          <a:prstGeom prst="rect">
            <a:avLst/>
          </a:prstGeom>
          <a:solidFill>
            <a:srgbClr val="040F20">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p:nvPr/>
        </p:nvSpPr>
        <p:spPr>
          <a:xfrm>
            <a:off x="393600" y="393650"/>
            <a:ext cx="8356800" cy="4356300"/>
          </a:xfrm>
          <a:prstGeom prst="snip1Rect">
            <a:avLst>
              <a:gd name="adj" fmla="val 27651"/>
            </a:avLst>
          </a:prstGeom>
          <a:noFill/>
          <a:ln w="1143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title"/>
          </p:nvPr>
        </p:nvSpPr>
        <p:spPr>
          <a:xfrm>
            <a:off x="787200" y="714800"/>
            <a:ext cx="6718200" cy="4854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7"/>
          <p:cNvSpPr txBox="1">
            <a:spLocks noGrp="1"/>
          </p:cNvSpPr>
          <p:nvPr>
            <p:ph type="body" idx="1"/>
          </p:nvPr>
        </p:nvSpPr>
        <p:spPr>
          <a:xfrm>
            <a:off x="787200" y="1494625"/>
            <a:ext cx="2024100" cy="2843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2" name="Google Shape;42;p7"/>
          <p:cNvSpPr txBox="1">
            <a:spLocks noGrp="1"/>
          </p:cNvSpPr>
          <p:nvPr>
            <p:ph type="body" idx="2"/>
          </p:nvPr>
        </p:nvSpPr>
        <p:spPr>
          <a:xfrm>
            <a:off x="3134250" y="1494625"/>
            <a:ext cx="2024100" cy="2843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3" name="Google Shape;43;p7"/>
          <p:cNvSpPr txBox="1">
            <a:spLocks noGrp="1"/>
          </p:cNvSpPr>
          <p:nvPr>
            <p:ph type="body" idx="3"/>
          </p:nvPr>
        </p:nvSpPr>
        <p:spPr>
          <a:xfrm>
            <a:off x="5481300" y="1494625"/>
            <a:ext cx="2024100" cy="2843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44" name="Google Shape;44;p7"/>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p:nvPr/>
        </p:nvSpPr>
        <p:spPr>
          <a:xfrm>
            <a:off x="0" y="0"/>
            <a:ext cx="9144000" cy="5143500"/>
          </a:xfrm>
          <a:prstGeom prst="rect">
            <a:avLst/>
          </a:prstGeom>
          <a:solidFill>
            <a:srgbClr val="040F20">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8"/>
          <p:cNvSpPr/>
          <p:nvPr/>
        </p:nvSpPr>
        <p:spPr>
          <a:xfrm>
            <a:off x="393600" y="393650"/>
            <a:ext cx="8356800" cy="4356300"/>
          </a:xfrm>
          <a:prstGeom prst="snip1Rect">
            <a:avLst>
              <a:gd name="adj" fmla="val 27651"/>
            </a:avLst>
          </a:prstGeom>
          <a:noFill/>
          <a:ln w="1143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title"/>
          </p:nvPr>
        </p:nvSpPr>
        <p:spPr>
          <a:xfrm>
            <a:off x="787200" y="714800"/>
            <a:ext cx="6718200" cy="4854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8"/>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9"/>
          <p:cNvSpPr/>
          <p:nvPr/>
        </p:nvSpPr>
        <p:spPr>
          <a:xfrm>
            <a:off x="0" y="0"/>
            <a:ext cx="9144000" cy="5143500"/>
          </a:xfrm>
          <a:prstGeom prst="rect">
            <a:avLst/>
          </a:prstGeom>
          <a:solidFill>
            <a:srgbClr val="040F20">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9"/>
          <p:cNvSpPr/>
          <p:nvPr/>
        </p:nvSpPr>
        <p:spPr>
          <a:xfrm>
            <a:off x="393600" y="393650"/>
            <a:ext cx="8356800" cy="4356300"/>
          </a:xfrm>
          <a:prstGeom prst="snip1Rect">
            <a:avLst>
              <a:gd name="adj" fmla="val 27651"/>
            </a:avLst>
          </a:prstGeom>
          <a:noFill/>
          <a:ln w="1143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txBox="1">
            <a:spLocks noGrp="1"/>
          </p:cNvSpPr>
          <p:nvPr>
            <p:ph type="body" idx="1"/>
          </p:nvPr>
        </p:nvSpPr>
        <p:spPr>
          <a:xfrm>
            <a:off x="787200" y="4101500"/>
            <a:ext cx="7569600" cy="3288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lvl1pPr>
          </a:lstStyle>
          <a:p>
            <a:endParaRPr/>
          </a:p>
        </p:txBody>
      </p:sp>
      <p:sp>
        <p:nvSpPr>
          <p:cNvPr id="54" name="Google Shape;54;p9"/>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0"/>
          <p:cNvSpPr/>
          <p:nvPr/>
        </p:nvSpPr>
        <p:spPr>
          <a:xfrm>
            <a:off x="0" y="0"/>
            <a:ext cx="9144000" cy="5143500"/>
          </a:xfrm>
          <a:prstGeom prst="rect">
            <a:avLst/>
          </a:prstGeom>
          <a:solidFill>
            <a:srgbClr val="040F20">
              <a:alpha val="67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p:nvPr/>
        </p:nvSpPr>
        <p:spPr>
          <a:xfrm>
            <a:off x="393600" y="393650"/>
            <a:ext cx="8356800" cy="4356300"/>
          </a:xfrm>
          <a:prstGeom prst="snip1Rect">
            <a:avLst>
              <a:gd name="adj" fmla="val 27651"/>
            </a:avLst>
          </a:prstGeom>
          <a:noFill/>
          <a:ln w="11430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7200" y="714800"/>
            <a:ext cx="6718200" cy="485400"/>
          </a:xfrm>
          <a:prstGeom prst="rect">
            <a:avLst/>
          </a:prstGeom>
          <a:noFill/>
          <a:ln>
            <a:noFill/>
          </a:ln>
          <a:effectLst>
            <a:outerShdw blurRad="42863" dist="9525" dir="5400000" algn="bl" rotWithShape="0">
              <a:srgbClr val="040F20">
                <a:alpha val="40000"/>
              </a:srgbClr>
            </a:outerShdw>
          </a:effectLst>
        </p:spPr>
        <p:txBody>
          <a:bodyPr spcFirstLastPara="1" wrap="square" lIns="0" tIns="0" rIns="0" bIns="0" anchor="b" anchorCtr="0">
            <a:noAutofit/>
          </a:bodyPr>
          <a:lstStyle>
            <a:lvl1pPr lvl="0">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1pPr>
            <a:lvl2pPr lvl="1">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2pPr>
            <a:lvl3pPr lvl="2">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3pPr>
            <a:lvl4pPr lvl="3">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4pPr>
            <a:lvl5pPr lvl="4">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5pPr>
            <a:lvl6pPr lvl="5">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6pPr>
            <a:lvl7pPr lvl="6">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7pPr>
            <a:lvl8pPr lvl="7">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8pPr>
            <a:lvl9pPr lvl="8">
              <a:spcBef>
                <a:spcPts val="0"/>
              </a:spcBef>
              <a:spcAft>
                <a:spcPts val="0"/>
              </a:spcAft>
              <a:buClr>
                <a:schemeClr val="lt1"/>
              </a:buClr>
              <a:buSzPts val="2800"/>
              <a:buFont typeface="IBM Plex Serif SemiBold"/>
              <a:buNone/>
              <a:defRPr sz="2800">
                <a:solidFill>
                  <a:schemeClr val="lt1"/>
                </a:solidFill>
                <a:latin typeface="IBM Plex Serif SemiBold"/>
                <a:ea typeface="IBM Plex Serif SemiBold"/>
                <a:cs typeface="IBM Plex Serif SemiBold"/>
                <a:sym typeface="IBM Plex Serif SemiBold"/>
              </a:defRPr>
            </a:lvl9pPr>
          </a:lstStyle>
          <a:p>
            <a:endParaRPr/>
          </a:p>
        </p:txBody>
      </p:sp>
      <p:sp>
        <p:nvSpPr>
          <p:cNvPr id="7" name="Google Shape;7;p1"/>
          <p:cNvSpPr txBox="1">
            <a:spLocks noGrp="1"/>
          </p:cNvSpPr>
          <p:nvPr>
            <p:ph type="body" idx="1"/>
          </p:nvPr>
        </p:nvSpPr>
        <p:spPr>
          <a:xfrm>
            <a:off x="787200" y="1494625"/>
            <a:ext cx="6718200" cy="2854800"/>
          </a:xfrm>
          <a:prstGeom prst="rect">
            <a:avLst/>
          </a:prstGeom>
          <a:noFill/>
          <a:ln>
            <a:noFill/>
          </a:ln>
        </p:spPr>
        <p:txBody>
          <a:bodyPr spcFirstLastPara="1" wrap="square" lIns="0" tIns="0" rIns="0" bIns="0" anchor="t" anchorCtr="0">
            <a:noAutofit/>
          </a:bodyPr>
          <a:lstStyle>
            <a:lvl1pPr marL="457200" lvl="0" indent="-381000">
              <a:lnSpc>
                <a:spcPct val="115000"/>
              </a:lnSpc>
              <a:spcBef>
                <a:spcPts val="600"/>
              </a:spcBef>
              <a:spcAft>
                <a:spcPts val="0"/>
              </a:spcAft>
              <a:buClr>
                <a:schemeClr val="accent1"/>
              </a:buClr>
              <a:buSzPts val="2400"/>
              <a:buFont typeface="IBM Plex Sans"/>
              <a:buChar char="▫"/>
              <a:defRPr sz="2400">
                <a:solidFill>
                  <a:schemeClr val="lt1"/>
                </a:solidFill>
                <a:latin typeface="IBM Plex Sans"/>
                <a:ea typeface="IBM Plex Sans"/>
                <a:cs typeface="IBM Plex Sans"/>
                <a:sym typeface="IBM Plex Sans"/>
              </a:defRPr>
            </a:lvl1pPr>
            <a:lvl2pPr marL="914400" lvl="1" indent="-381000">
              <a:lnSpc>
                <a:spcPct val="115000"/>
              </a:lnSpc>
              <a:spcBef>
                <a:spcPts val="0"/>
              </a:spcBef>
              <a:spcAft>
                <a:spcPts val="0"/>
              </a:spcAft>
              <a:buClr>
                <a:schemeClr val="accent1"/>
              </a:buClr>
              <a:buSzPts val="2400"/>
              <a:buFont typeface="IBM Plex Sans"/>
              <a:buChar char="▫"/>
              <a:defRPr sz="2400">
                <a:solidFill>
                  <a:schemeClr val="lt1"/>
                </a:solidFill>
                <a:latin typeface="IBM Plex Sans"/>
                <a:ea typeface="IBM Plex Sans"/>
                <a:cs typeface="IBM Plex Sans"/>
                <a:sym typeface="IBM Plex Sans"/>
              </a:defRPr>
            </a:lvl2pPr>
            <a:lvl3pPr marL="1371600" lvl="2" indent="-381000">
              <a:lnSpc>
                <a:spcPct val="115000"/>
              </a:lnSpc>
              <a:spcBef>
                <a:spcPts val="0"/>
              </a:spcBef>
              <a:spcAft>
                <a:spcPts val="0"/>
              </a:spcAft>
              <a:buClr>
                <a:schemeClr val="accent1"/>
              </a:buClr>
              <a:buSzPts val="2400"/>
              <a:buFont typeface="IBM Plex Sans"/>
              <a:buChar char="▫"/>
              <a:defRPr sz="2400">
                <a:solidFill>
                  <a:schemeClr val="lt1"/>
                </a:solidFill>
                <a:latin typeface="IBM Plex Sans"/>
                <a:ea typeface="IBM Plex Sans"/>
                <a:cs typeface="IBM Plex Sans"/>
                <a:sym typeface="IBM Plex Sans"/>
              </a:defRPr>
            </a:lvl3pPr>
            <a:lvl4pPr marL="1828800" lvl="3" indent="-381000">
              <a:lnSpc>
                <a:spcPct val="115000"/>
              </a:lnSpc>
              <a:spcBef>
                <a:spcPts val="0"/>
              </a:spcBef>
              <a:spcAft>
                <a:spcPts val="0"/>
              </a:spcAft>
              <a:buClr>
                <a:schemeClr val="accent1"/>
              </a:buClr>
              <a:buSzPts val="2400"/>
              <a:buFont typeface="IBM Plex Sans"/>
              <a:buChar char="▫"/>
              <a:defRPr sz="2400">
                <a:solidFill>
                  <a:schemeClr val="lt1"/>
                </a:solidFill>
                <a:latin typeface="IBM Plex Sans"/>
                <a:ea typeface="IBM Plex Sans"/>
                <a:cs typeface="IBM Plex Sans"/>
                <a:sym typeface="IBM Plex Sans"/>
              </a:defRPr>
            </a:lvl4pPr>
            <a:lvl5pPr marL="2286000" lvl="4" indent="-381000">
              <a:lnSpc>
                <a:spcPct val="115000"/>
              </a:lnSpc>
              <a:spcBef>
                <a:spcPts val="0"/>
              </a:spcBef>
              <a:spcAft>
                <a:spcPts val="0"/>
              </a:spcAft>
              <a:buClr>
                <a:schemeClr val="lt1"/>
              </a:buClr>
              <a:buSzPts val="2400"/>
              <a:buFont typeface="IBM Plex Sans"/>
              <a:buChar char="○"/>
              <a:defRPr sz="2400">
                <a:solidFill>
                  <a:schemeClr val="lt1"/>
                </a:solidFill>
                <a:latin typeface="IBM Plex Sans"/>
                <a:ea typeface="IBM Plex Sans"/>
                <a:cs typeface="IBM Plex Sans"/>
                <a:sym typeface="IBM Plex Sans"/>
              </a:defRPr>
            </a:lvl5pPr>
            <a:lvl6pPr marL="2743200" lvl="5" indent="-381000">
              <a:lnSpc>
                <a:spcPct val="115000"/>
              </a:lnSpc>
              <a:spcBef>
                <a:spcPts val="0"/>
              </a:spcBef>
              <a:spcAft>
                <a:spcPts val="0"/>
              </a:spcAft>
              <a:buClr>
                <a:schemeClr val="lt1"/>
              </a:buClr>
              <a:buSzPts val="2400"/>
              <a:buFont typeface="IBM Plex Sans"/>
              <a:buChar char="■"/>
              <a:defRPr sz="2400">
                <a:solidFill>
                  <a:schemeClr val="lt1"/>
                </a:solidFill>
                <a:latin typeface="IBM Plex Sans"/>
                <a:ea typeface="IBM Plex Sans"/>
                <a:cs typeface="IBM Plex Sans"/>
                <a:sym typeface="IBM Plex Sans"/>
              </a:defRPr>
            </a:lvl6pPr>
            <a:lvl7pPr marL="3200400" lvl="6" indent="-381000">
              <a:lnSpc>
                <a:spcPct val="115000"/>
              </a:lnSpc>
              <a:spcBef>
                <a:spcPts val="0"/>
              </a:spcBef>
              <a:spcAft>
                <a:spcPts val="0"/>
              </a:spcAft>
              <a:buClr>
                <a:schemeClr val="lt1"/>
              </a:buClr>
              <a:buSzPts val="2400"/>
              <a:buFont typeface="IBM Plex Sans"/>
              <a:buChar char="●"/>
              <a:defRPr sz="2400">
                <a:solidFill>
                  <a:schemeClr val="lt1"/>
                </a:solidFill>
                <a:latin typeface="IBM Plex Sans"/>
                <a:ea typeface="IBM Plex Sans"/>
                <a:cs typeface="IBM Plex Sans"/>
                <a:sym typeface="IBM Plex Sans"/>
              </a:defRPr>
            </a:lvl7pPr>
            <a:lvl8pPr marL="3657600" lvl="7" indent="-381000">
              <a:lnSpc>
                <a:spcPct val="115000"/>
              </a:lnSpc>
              <a:spcBef>
                <a:spcPts val="0"/>
              </a:spcBef>
              <a:spcAft>
                <a:spcPts val="0"/>
              </a:spcAft>
              <a:buClr>
                <a:schemeClr val="lt1"/>
              </a:buClr>
              <a:buSzPts val="2400"/>
              <a:buFont typeface="IBM Plex Sans"/>
              <a:buChar char="○"/>
              <a:defRPr sz="2400">
                <a:solidFill>
                  <a:schemeClr val="lt1"/>
                </a:solidFill>
                <a:latin typeface="IBM Plex Sans"/>
                <a:ea typeface="IBM Plex Sans"/>
                <a:cs typeface="IBM Plex Sans"/>
                <a:sym typeface="IBM Plex Sans"/>
              </a:defRPr>
            </a:lvl8pPr>
            <a:lvl9pPr marL="4114800" lvl="8" indent="-381000">
              <a:lnSpc>
                <a:spcPct val="115000"/>
              </a:lnSpc>
              <a:spcBef>
                <a:spcPts val="0"/>
              </a:spcBef>
              <a:spcAft>
                <a:spcPts val="0"/>
              </a:spcAft>
              <a:buClr>
                <a:schemeClr val="lt1"/>
              </a:buClr>
              <a:buSzPts val="2400"/>
              <a:buFont typeface="IBM Plex Sans"/>
              <a:buChar char="■"/>
              <a:defRPr sz="2400">
                <a:solidFill>
                  <a:schemeClr val="lt1"/>
                </a:solidFill>
                <a:latin typeface="IBM Plex Sans"/>
                <a:ea typeface="IBM Plex Sans"/>
                <a:cs typeface="IBM Plex Sans"/>
                <a:sym typeface="IBM Plex Sans"/>
              </a:defRPr>
            </a:lvl9pPr>
          </a:lstStyle>
          <a:p>
            <a:endParaRPr/>
          </a:p>
        </p:txBody>
      </p:sp>
      <p:sp>
        <p:nvSpPr>
          <p:cNvPr id="8" name="Google Shape;8;p1"/>
          <p:cNvSpPr txBox="1">
            <a:spLocks noGrp="1"/>
          </p:cNvSpPr>
          <p:nvPr>
            <p:ph type="sldNum" idx="12"/>
          </p:nvPr>
        </p:nvSpPr>
        <p:spPr>
          <a:xfrm>
            <a:off x="8328327" y="4338350"/>
            <a:ext cx="242700" cy="259200"/>
          </a:xfrm>
          <a:prstGeom prst="rect">
            <a:avLst/>
          </a:prstGeom>
          <a:noFill/>
          <a:ln>
            <a:noFill/>
          </a:ln>
        </p:spPr>
        <p:txBody>
          <a:bodyPr spcFirstLastPara="1" wrap="square" lIns="0" tIns="0" rIns="0" bIns="0" anchor="b" anchorCtr="0">
            <a:noAutofit/>
          </a:bodyPr>
          <a:lstStyle>
            <a:lvl1pPr lvl="0" algn="r">
              <a:buNone/>
              <a:defRPr sz="1000">
                <a:solidFill>
                  <a:schemeClr val="accent1"/>
                </a:solidFill>
                <a:latin typeface="Merriweather"/>
                <a:ea typeface="Merriweather"/>
                <a:cs typeface="Merriweather"/>
                <a:sym typeface="Merriweather"/>
              </a:defRPr>
            </a:lvl1pPr>
            <a:lvl2pPr lvl="1" algn="r">
              <a:buNone/>
              <a:defRPr sz="1000">
                <a:solidFill>
                  <a:schemeClr val="accent1"/>
                </a:solidFill>
                <a:latin typeface="Merriweather"/>
                <a:ea typeface="Merriweather"/>
                <a:cs typeface="Merriweather"/>
                <a:sym typeface="Merriweather"/>
              </a:defRPr>
            </a:lvl2pPr>
            <a:lvl3pPr lvl="2" algn="r">
              <a:buNone/>
              <a:defRPr sz="1000">
                <a:solidFill>
                  <a:schemeClr val="accent1"/>
                </a:solidFill>
                <a:latin typeface="Merriweather"/>
                <a:ea typeface="Merriweather"/>
                <a:cs typeface="Merriweather"/>
                <a:sym typeface="Merriweather"/>
              </a:defRPr>
            </a:lvl3pPr>
            <a:lvl4pPr lvl="3" algn="r">
              <a:buNone/>
              <a:defRPr sz="1000">
                <a:solidFill>
                  <a:schemeClr val="accent1"/>
                </a:solidFill>
                <a:latin typeface="Merriweather"/>
                <a:ea typeface="Merriweather"/>
                <a:cs typeface="Merriweather"/>
                <a:sym typeface="Merriweather"/>
              </a:defRPr>
            </a:lvl4pPr>
            <a:lvl5pPr lvl="4" algn="r">
              <a:buNone/>
              <a:defRPr sz="1000">
                <a:solidFill>
                  <a:schemeClr val="accent1"/>
                </a:solidFill>
                <a:latin typeface="Merriweather"/>
                <a:ea typeface="Merriweather"/>
                <a:cs typeface="Merriweather"/>
                <a:sym typeface="Merriweather"/>
              </a:defRPr>
            </a:lvl5pPr>
            <a:lvl6pPr lvl="5" algn="r">
              <a:buNone/>
              <a:defRPr sz="1000">
                <a:solidFill>
                  <a:schemeClr val="accent1"/>
                </a:solidFill>
                <a:latin typeface="Merriweather"/>
                <a:ea typeface="Merriweather"/>
                <a:cs typeface="Merriweather"/>
                <a:sym typeface="Merriweather"/>
              </a:defRPr>
            </a:lvl6pPr>
            <a:lvl7pPr lvl="6" algn="r">
              <a:buNone/>
              <a:defRPr sz="1000">
                <a:solidFill>
                  <a:schemeClr val="accent1"/>
                </a:solidFill>
                <a:latin typeface="Merriweather"/>
                <a:ea typeface="Merriweather"/>
                <a:cs typeface="Merriweather"/>
                <a:sym typeface="Merriweather"/>
              </a:defRPr>
            </a:lvl7pPr>
            <a:lvl8pPr lvl="7" algn="r">
              <a:buNone/>
              <a:defRPr sz="1000">
                <a:solidFill>
                  <a:schemeClr val="accent1"/>
                </a:solidFill>
                <a:latin typeface="Merriweather"/>
                <a:ea typeface="Merriweather"/>
                <a:cs typeface="Merriweather"/>
                <a:sym typeface="Merriweather"/>
              </a:defRPr>
            </a:lvl8pPr>
            <a:lvl9pPr lvl="8" algn="r">
              <a:buNone/>
              <a:defRPr sz="1000">
                <a:solidFill>
                  <a:schemeClr val="accent1"/>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youtu.be/8HBORu_6NUU"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68" name="Google Shape;68;p12"/>
          <p:cNvSpPr txBox="1">
            <a:spLocks noGrp="1"/>
          </p:cNvSpPr>
          <p:nvPr>
            <p:ph type="ctrTitle"/>
          </p:nvPr>
        </p:nvSpPr>
        <p:spPr>
          <a:xfrm>
            <a:off x="787200" y="1494625"/>
            <a:ext cx="5754000" cy="2154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Dating violence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
        <p:nvSpPr>
          <p:cNvPr id="274" name="Google Shape;274;p27"/>
          <p:cNvSpPr txBox="1">
            <a:spLocks noGrp="1"/>
          </p:cNvSpPr>
          <p:nvPr>
            <p:ph type="title"/>
          </p:nvPr>
        </p:nvSpPr>
        <p:spPr>
          <a:xfrm>
            <a:off x="787200" y="774200"/>
            <a:ext cx="3452700" cy="485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Physical Violence</a:t>
            </a:r>
            <a:endParaRPr/>
          </a:p>
        </p:txBody>
      </p:sp>
      <p:sp>
        <p:nvSpPr>
          <p:cNvPr id="275" name="Google Shape;275;p27"/>
          <p:cNvSpPr txBox="1">
            <a:spLocks noGrp="1"/>
          </p:cNvSpPr>
          <p:nvPr>
            <p:ph type="body" idx="1"/>
          </p:nvPr>
        </p:nvSpPr>
        <p:spPr>
          <a:xfrm>
            <a:off x="636675" y="1526500"/>
            <a:ext cx="3769800" cy="3797400"/>
          </a:xfrm>
          <a:prstGeom prst="rect">
            <a:avLst/>
          </a:prstGeom>
        </p:spPr>
        <p:txBody>
          <a:bodyPr spcFirstLastPara="1" wrap="square" lIns="0" tIns="0" rIns="0" bIns="0" anchor="t" anchorCtr="0">
            <a:noAutofit/>
          </a:bodyPr>
          <a:lstStyle/>
          <a:p>
            <a:pPr marL="342900" lvl="0" indent="-304800" algn="l" rtl="0">
              <a:lnSpc>
                <a:spcPct val="100000"/>
              </a:lnSpc>
              <a:spcBef>
                <a:spcPts val="0"/>
              </a:spcBef>
              <a:spcAft>
                <a:spcPts val="0"/>
              </a:spcAft>
              <a:buClr>
                <a:srgbClr val="FFFFFF"/>
              </a:buClr>
              <a:buSzPts val="1800"/>
              <a:buFont typeface="Arial"/>
              <a:buChar char="•"/>
            </a:pPr>
            <a:r>
              <a:rPr lang="en" sz="1800" b="1">
                <a:solidFill>
                  <a:srgbClr val="FFFFFF"/>
                </a:solidFill>
                <a:latin typeface="Century Gothic"/>
                <a:ea typeface="Century Gothic"/>
                <a:cs typeface="Century Gothic"/>
                <a:sym typeface="Century Gothic"/>
              </a:rPr>
              <a:t>Intentional</a:t>
            </a:r>
            <a:r>
              <a:rPr lang="en" sz="1800">
                <a:solidFill>
                  <a:srgbClr val="FFFFFF"/>
                </a:solidFill>
                <a:latin typeface="Century Gothic"/>
                <a:ea typeface="Century Gothic"/>
                <a:cs typeface="Century Gothic"/>
                <a:sym typeface="Century Gothic"/>
              </a:rPr>
              <a:t> bodily aggression that may leave marks or wounds</a:t>
            </a:r>
            <a:endParaRPr sz="1800">
              <a:solidFill>
                <a:srgbClr val="FFFFFF"/>
              </a:solidFill>
              <a:latin typeface="Century Gothic"/>
              <a:ea typeface="Century Gothic"/>
              <a:cs typeface="Century Gothic"/>
              <a:sym typeface="Century Gothic"/>
            </a:endParaRPr>
          </a:p>
          <a:p>
            <a:pPr marL="342900" lvl="0" indent="-342900" algn="l" rtl="0">
              <a:lnSpc>
                <a:spcPct val="100000"/>
              </a:lnSpc>
              <a:spcBef>
                <a:spcPts val="480"/>
              </a:spcBef>
              <a:spcAft>
                <a:spcPts val="0"/>
              </a:spcAft>
              <a:buClr>
                <a:schemeClr val="lt1"/>
              </a:buClr>
              <a:buSzPts val="1800"/>
              <a:buFont typeface="Arial"/>
              <a:buChar char="•"/>
            </a:pPr>
            <a:r>
              <a:rPr lang="en" sz="1800">
                <a:latin typeface="Century Gothic"/>
                <a:ea typeface="Century Gothic"/>
                <a:cs typeface="Century Gothic"/>
                <a:sym typeface="Century Gothic"/>
              </a:rPr>
              <a:t>9% of the young participants naturalized behaviors of this form of violence, especially if the violence did not lead to visible injuries or marks</a:t>
            </a:r>
            <a:endParaRPr sz="1800">
              <a:latin typeface="Century Gothic"/>
              <a:ea typeface="Century Gothic"/>
              <a:cs typeface="Century Gothic"/>
              <a:sym typeface="Century Gothic"/>
            </a:endParaRPr>
          </a:p>
          <a:p>
            <a:pPr marL="342900" lvl="0" indent="-342900" algn="l" rtl="0">
              <a:lnSpc>
                <a:spcPct val="100000"/>
              </a:lnSpc>
              <a:spcBef>
                <a:spcPts val="480"/>
              </a:spcBef>
              <a:spcAft>
                <a:spcPts val="0"/>
              </a:spcAft>
              <a:buClr>
                <a:schemeClr val="lt1"/>
              </a:buClr>
              <a:buSzPts val="1800"/>
              <a:buFont typeface="Arial"/>
              <a:buChar char="•"/>
            </a:pPr>
            <a:r>
              <a:rPr lang="en" sz="1800">
                <a:latin typeface="Century Gothic"/>
                <a:ea typeface="Century Gothic"/>
                <a:cs typeface="Century Gothic"/>
                <a:sym typeface="Century Gothic"/>
              </a:rPr>
              <a:t>more legitimized by boys (10%) than girls (4%)</a:t>
            </a:r>
            <a:endParaRPr sz="1800">
              <a:solidFill>
                <a:srgbClr val="FFFFFF"/>
              </a:solidFill>
              <a:latin typeface="Century Gothic"/>
              <a:ea typeface="Century Gothic"/>
              <a:cs typeface="Century Gothic"/>
              <a:sym typeface="Century Gothic"/>
            </a:endParaRPr>
          </a:p>
        </p:txBody>
      </p:sp>
      <p:sp>
        <p:nvSpPr>
          <p:cNvPr id="276" name="Google Shape;276;p27"/>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10</a:t>
            </a:fld>
            <a:endParaRPr/>
          </a:p>
        </p:txBody>
      </p:sp>
      <p:pic>
        <p:nvPicPr>
          <p:cNvPr id="277" name="Google Shape;277;p27"/>
          <p:cNvPicPr preferRelativeResize="0"/>
          <p:nvPr/>
        </p:nvPicPr>
        <p:blipFill rotWithShape="1">
          <a:blip r:embed="rId4">
            <a:alphaModFix/>
          </a:blip>
          <a:srcRect b="22714"/>
          <a:stretch/>
        </p:blipFill>
        <p:spPr>
          <a:xfrm>
            <a:off x="4572000" y="446675"/>
            <a:ext cx="4122600" cy="4248300"/>
          </a:xfrm>
          <a:prstGeom prst="snip1Rect">
            <a:avLst>
              <a:gd name="adj" fmla="val 28506"/>
            </a:avLst>
          </a:prstGeom>
          <a:noFill/>
          <a:ln>
            <a:noFill/>
          </a:ln>
        </p:spPr>
      </p:pic>
      <p:grpSp>
        <p:nvGrpSpPr>
          <p:cNvPr id="278" name="Google Shape;278;p27"/>
          <p:cNvGrpSpPr/>
          <p:nvPr/>
        </p:nvGrpSpPr>
        <p:grpSpPr>
          <a:xfrm>
            <a:off x="8268703" y="339348"/>
            <a:ext cx="539793" cy="474636"/>
            <a:chOff x="1928175" y="312600"/>
            <a:chExt cx="425000" cy="373700"/>
          </a:xfrm>
        </p:grpSpPr>
        <p:sp>
          <p:nvSpPr>
            <p:cNvPr id="279" name="Google Shape;279;p27"/>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8"/>
          <p:cNvSpPr txBox="1"/>
          <p:nvPr/>
        </p:nvSpPr>
        <p:spPr>
          <a:xfrm>
            <a:off x="1053350" y="1086975"/>
            <a:ext cx="6454500" cy="7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pic>
        <p:nvPicPr>
          <p:cNvPr id="286" name="Google Shape;286;p28"/>
          <p:cNvPicPr preferRelativeResize="0"/>
          <p:nvPr/>
        </p:nvPicPr>
        <p:blipFill>
          <a:blip r:embed="rId3">
            <a:alphaModFix/>
          </a:blip>
          <a:stretch>
            <a:fillRect/>
          </a:stretch>
        </p:blipFill>
        <p:spPr>
          <a:xfrm>
            <a:off x="791150" y="1402975"/>
            <a:ext cx="1519524" cy="1519524"/>
          </a:xfrm>
          <a:prstGeom prst="rect">
            <a:avLst/>
          </a:prstGeom>
          <a:noFill/>
          <a:ln>
            <a:noFill/>
          </a:ln>
        </p:spPr>
      </p:pic>
      <p:pic>
        <p:nvPicPr>
          <p:cNvPr id="287" name="Google Shape;287;p28"/>
          <p:cNvPicPr preferRelativeResize="0"/>
          <p:nvPr/>
        </p:nvPicPr>
        <p:blipFill rotWithShape="1">
          <a:blip r:embed="rId4">
            <a:alphaModFix/>
          </a:blip>
          <a:srcRect t="-22620" b="22619"/>
          <a:stretch/>
        </p:blipFill>
        <p:spPr>
          <a:xfrm>
            <a:off x="5627825" y="275250"/>
            <a:ext cx="2126650" cy="2700875"/>
          </a:xfrm>
          <a:prstGeom prst="rect">
            <a:avLst/>
          </a:prstGeom>
          <a:noFill/>
          <a:ln>
            <a:noFill/>
          </a:ln>
        </p:spPr>
      </p:pic>
      <p:pic>
        <p:nvPicPr>
          <p:cNvPr id="288" name="Google Shape;288;p28"/>
          <p:cNvPicPr preferRelativeResize="0"/>
          <p:nvPr/>
        </p:nvPicPr>
        <p:blipFill>
          <a:blip r:embed="rId5">
            <a:alphaModFix/>
          </a:blip>
          <a:stretch>
            <a:fillRect/>
          </a:stretch>
        </p:blipFill>
        <p:spPr>
          <a:xfrm>
            <a:off x="2401174" y="1077975"/>
            <a:ext cx="2583225" cy="2583225"/>
          </a:xfrm>
          <a:prstGeom prst="rect">
            <a:avLst/>
          </a:prstGeom>
          <a:noFill/>
          <a:ln>
            <a:noFill/>
          </a:ln>
        </p:spPr>
      </p:pic>
      <p:pic>
        <p:nvPicPr>
          <p:cNvPr id="289" name="Google Shape;289;p28"/>
          <p:cNvPicPr preferRelativeResize="0"/>
          <p:nvPr/>
        </p:nvPicPr>
        <p:blipFill>
          <a:blip r:embed="rId6">
            <a:alphaModFix/>
          </a:blip>
          <a:stretch>
            <a:fillRect/>
          </a:stretch>
        </p:blipFill>
        <p:spPr>
          <a:xfrm>
            <a:off x="3945525" y="2101948"/>
            <a:ext cx="535275" cy="535275"/>
          </a:xfrm>
          <a:prstGeom prst="rect">
            <a:avLst/>
          </a:prstGeom>
          <a:noFill/>
          <a:ln>
            <a:noFill/>
          </a:ln>
        </p:spPr>
      </p:pic>
      <p:pic>
        <p:nvPicPr>
          <p:cNvPr id="290" name="Google Shape;290;p28"/>
          <p:cNvPicPr preferRelativeResize="0"/>
          <p:nvPr/>
        </p:nvPicPr>
        <p:blipFill>
          <a:blip r:embed="rId6">
            <a:alphaModFix/>
          </a:blip>
          <a:stretch>
            <a:fillRect/>
          </a:stretch>
        </p:blipFill>
        <p:spPr>
          <a:xfrm rot="10800000">
            <a:off x="3997075" y="2110898"/>
            <a:ext cx="535275" cy="535275"/>
          </a:xfrm>
          <a:prstGeom prst="rect">
            <a:avLst/>
          </a:prstGeom>
          <a:noFill/>
          <a:ln>
            <a:noFill/>
          </a:ln>
        </p:spPr>
      </p:pic>
      <p:sp>
        <p:nvSpPr>
          <p:cNvPr id="291" name="Google Shape;291;p28"/>
          <p:cNvSpPr txBox="1">
            <a:spLocks noGrp="1"/>
          </p:cNvSpPr>
          <p:nvPr>
            <p:ph type="ctrTitle"/>
          </p:nvPr>
        </p:nvSpPr>
        <p:spPr>
          <a:xfrm>
            <a:off x="813513" y="337575"/>
            <a:ext cx="7359600" cy="1273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800" i="1">
                <a:solidFill>
                  <a:srgbClr val="FFFFFF"/>
                </a:solidFill>
              </a:rPr>
              <a:t>How does it occur?</a:t>
            </a:r>
            <a:endParaRPr sz="4800" i="1">
              <a:solidFill>
                <a:srgbClr val="FFFFFF"/>
              </a:solidFill>
            </a:endParaRPr>
          </a:p>
        </p:txBody>
      </p:sp>
      <p:sp>
        <p:nvSpPr>
          <p:cNvPr id="292" name="Google Shape;292;p28"/>
          <p:cNvSpPr txBox="1"/>
          <p:nvPr/>
        </p:nvSpPr>
        <p:spPr>
          <a:xfrm>
            <a:off x="716925" y="3090575"/>
            <a:ext cx="3000000" cy="618300"/>
          </a:xfrm>
          <a:prstGeom prst="rect">
            <a:avLst/>
          </a:prstGeom>
          <a:noFill/>
          <a:ln>
            <a:noFill/>
          </a:ln>
        </p:spPr>
        <p:txBody>
          <a:bodyPr spcFirstLastPara="1" wrap="square" lIns="91425" tIns="91425" rIns="91425" bIns="91425" anchor="t" anchorCtr="0">
            <a:noAutofit/>
          </a:bodyPr>
          <a:lstStyle/>
          <a:p>
            <a:pPr marL="342900" lvl="0" indent="-298450" algn="l" rtl="0">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Scratching</a:t>
            </a:r>
            <a:endParaRPr sz="1700">
              <a:solidFill>
                <a:schemeClr val="lt1"/>
              </a:solidFill>
              <a:latin typeface="Century Gothic"/>
              <a:ea typeface="Century Gothic"/>
              <a:cs typeface="Century Gothic"/>
              <a:sym typeface="Century Gothic"/>
            </a:endParaRPr>
          </a:p>
          <a:p>
            <a:pPr marL="342900" lvl="0" indent="-298450" algn="l" rtl="0">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Biting </a:t>
            </a:r>
            <a:endParaRPr sz="1700">
              <a:solidFill>
                <a:schemeClr val="lt1"/>
              </a:solidFill>
              <a:latin typeface="Century Gothic"/>
              <a:ea typeface="Century Gothic"/>
              <a:cs typeface="Century Gothic"/>
              <a:sym typeface="Century Gothic"/>
            </a:endParaRPr>
          </a:p>
          <a:p>
            <a:pPr marL="342900" lvl="0" indent="-298450" algn="l" rtl="0">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Pushing</a:t>
            </a:r>
            <a:endParaRPr sz="1700">
              <a:solidFill>
                <a:schemeClr val="lt1"/>
              </a:solidFill>
              <a:latin typeface="Century Gothic"/>
              <a:ea typeface="Century Gothic"/>
              <a:cs typeface="Century Gothic"/>
              <a:sym typeface="Century Gothic"/>
            </a:endParaRPr>
          </a:p>
          <a:p>
            <a:pPr marL="342900" lvl="0" indent="-298450" algn="l" rtl="0">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Shoving </a:t>
            </a:r>
            <a:endParaRPr sz="1700">
              <a:solidFill>
                <a:schemeClr val="lt1"/>
              </a:solidFill>
              <a:latin typeface="Century Gothic"/>
              <a:ea typeface="Century Gothic"/>
              <a:cs typeface="Century Gothic"/>
              <a:sym typeface="Century Gothic"/>
            </a:endParaRPr>
          </a:p>
        </p:txBody>
      </p:sp>
      <p:sp>
        <p:nvSpPr>
          <p:cNvPr id="293" name="Google Shape;293;p28"/>
          <p:cNvSpPr txBox="1"/>
          <p:nvPr/>
        </p:nvSpPr>
        <p:spPr>
          <a:xfrm>
            <a:off x="3072000" y="3054725"/>
            <a:ext cx="3000000" cy="3000000"/>
          </a:xfrm>
          <a:prstGeom prst="rect">
            <a:avLst/>
          </a:prstGeom>
          <a:noFill/>
          <a:ln>
            <a:noFill/>
          </a:ln>
        </p:spPr>
        <p:txBody>
          <a:bodyPr spcFirstLastPara="1" wrap="square" lIns="91425" tIns="91425" rIns="91425" bIns="91425" anchor="t" anchorCtr="0">
            <a:noAutofit/>
          </a:bodyPr>
          <a:lstStyle/>
          <a:p>
            <a:pPr marL="342900" lvl="0" indent="-298450" algn="l" rtl="0">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Slapping </a:t>
            </a:r>
            <a:endParaRPr sz="1700">
              <a:solidFill>
                <a:schemeClr val="lt1"/>
              </a:solidFill>
              <a:latin typeface="Century Gothic"/>
              <a:ea typeface="Century Gothic"/>
              <a:cs typeface="Century Gothic"/>
              <a:sym typeface="Century Gothic"/>
            </a:endParaRPr>
          </a:p>
          <a:p>
            <a:pPr marL="342900" lvl="0" indent="-298450" algn="l" rtl="0">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Kicking </a:t>
            </a:r>
            <a:endParaRPr sz="1700">
              <a:solidFill>
                <a:schemeClr val="lt1"/>
              </a:solidFill>
              <a:latin typeface="Century Gothic"/>
              <a:ea typeface="Century Gothic"/>
              <a:cs typeface="Century Gothic"/>
              <a:sym typeface="Century Gothic"/>
            </a:endParaRPr>
          </a:p>
          <a:p>
            <a:pPr marL="342900" lvl="0" indent="-298450" algn="l" rtl="0">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Choking </a:t>
            </a:r>
            <a:endParaRPr sz="1700">
              <a:solidFill>
                <a:schemeClr val="lt1"/>
              </a:solidFill>
              <a:latin typeface="Century Gothic"/>
              <a:ea typeface="Century Gothic"/>
              <a:cs typeface="Century Gothic"/>
              <a:sym typeface="Century Gothic"/>
            </a:endParaRPr>
          </a:p>
          <a:p>
            <a:pPr marL="342900" lvl="0" indent="-298450" algn="l" rtl="0">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Throwing things</a:t>
            </a:r>
            <a:endParaRPr sz="1700">
              <a:solidFill>
                <a:schemeClr val="lt1"/>
              </a:solidFill>
              <a:latin typeface="Century Gothic"/>
              <a:ea typeface="Century Gothic"/>
              <a:cs typeface="Century Gothic"/>
              <a:sym typeface="Century Gothic"/>
            </a:endParaRPr>
          </a:p>
          <a:p>
            <a:pPr marL="0" lvl="0" indent="0" algn="l" rtl="0">
              <a:spcBef>
                <a:spcPts val="480"/>
              </a:spcBef>
              <a:spcAft>
                <a:spcPts val="0"/>
              </a:spcAft>
              <a:buNone/>
            </a:pPr>
            <a:endParaRPr sz="1700">
              <a:solidFill>
                <a:schemeClr val="lt1"/>
              </a:solidFill>
              <a:latin typeface="Century Gothic"/>
              <a:ea typeface="Century Gothic"/>
              <a:cs typeface="Century Gothic"/>
              <a:sym typeface="Century Gothic"/>
            </a:endParaRPr>
          </a:p>
        </p:txBody>
      </p:sp>
      <p:sp>
        <p:nvSpPr>
          <p:cNvPr id="294" name="Google Shape;294;p28"/>
          <p:cNvSpPr txBox="1"/>
          <p:nvPr/>
        </p:nvSpPr>
        <p:spPr>
          <a:xfrm>
            <a:off x="5587250" y="3043525"/>
            <a:ext cx="3000000" cy="3000000"/>
          </a:xfrm>
          <a:prstGeom prst="rect">
            <a:avLst/>
          </a:prstGeom>
          <a:noFill/>
          <a:ln>
            <a:noFill/>
          </a:ln>
        </p:spPr>
        <p:txBody>
          <a:bodyPr spcFirstLastPara="1" wrap="square" lIns="91425" tIns="91425" rIns="91425" bIns="91425" anchor="t" anchorCtr="0">
            <a:noAutofit/>
          </a:bodyPr>
          <a:lstStyle/>
          <a:p>
            <a:pPr marL="342900" lvl="0" indent="-298450" algn="l" rtl="0">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Ruining or breaking one’s belongings</a:t>
            </a:r>
            <a:endParaRPr sz="1700">
              <a:solidFill>
                <a:schemeClr val="lt1"/>
              </a:solidFill>
              <a:latin typeface="Century Gothic"/>
              <a:ea typeface="Century Gothic"/>
              <a:cs typeface="Century Gothic"/>
              <a:sym typeface="Century Gothic"/>
            </a:endParaRPr>
          </a:p>
          <a:p>
            <a:pPr marL="342900" lvl="0" indent="-298450" algn="l" rtl="0">
              <a:spcBef>
                <a:spcPts val="480"/>
              </a:spcBef>
              <a:spcAft>
                <a:spcPts val="0"/>
              </a:spcAft>
              <a:buClr>
                <a:schemeClr val="lt1"/>
              </a:buClr>
              <a:buSzPts val="1700"/>
              <a:buFont typeface="Century Gothic"/>
              <a:buChar char="•"/>
            </a:pPr>
            <a:r>
              <a:rPr lang="en" sz="1700">
                <a:solidFill>
                  <a:schemeClr val="lt1"/>
                </a:solidFill>
                <a:latin typeface="Century Gothic"/>
                <a:ea typeface="Century Gothic"/>
                <a:cs typeface="Century Gothic"/>
                <a:sym typeface="Century Gothic"/>
              </a:rPr>
              <a:t>Throwing against the wall</a:t>
            </a:r>
            <a:endParaRPr sz="17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2">
                                            <p:txEl>
                                              <p:pRg st="0" end="0"/>
                                            </p:txEl>
                                          </p:spTgt>
                                        </p:tgtEl>
                                        <p:attrNameLst>
                                          <p:attrName>style.visibility</p:attrName>
                                        </p:attrNameLst>
                                      </p:cBhvr>
                                      <p:to>
                                        <p:strVal val="visible"/>
                                      </p:to>
                                    </p:set>
                                    <p:anim calcmode="lin" valueType="num">
                                      <p:cBhvr additive="base">
                                        <p:cTn id="7" dur="1000"/>
                                        <p:tgtEl>
                                          <p:spTgt spid="292">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2">
                                            <p:txEl>
                                              <p:pRg st="1" end="1"/>
                                            </p:txEl>
                                          </p:spTgt>
                                        </p:tgtEl>
                                        <p:attrNameLst>
                                          <p:attrName>style.visibility</p:attrName>
                                        </p:attrNameLst>
                                      </p:cBhvr>
                                      <p:to>
                                        <p:strVal val="visible"/>
                                      </p:to>
                                    </p:set>
                                    <p:anim calcmode="lin" valueType="num">
                                      <p:cBhvr additive="base">
                                        <p:cTn id="12" dur="1000"/>
                                        <p:tgtEl>
                                          <p:spTgt spid="292">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92">
                                            <p:txEl>
                                              <p:pRg st="2" end="2"/>
                                            </p:txEl>
                                          </p:spTgt>
                                        </p:tgtEl>
                                        <p:attrNameLst>
                                          <p:attrName>style.visibility</p:attrName>
                                        </p:attrNameLst>
                                      </p:cBhvr>
                                      <p:to>
                                        <p:strVal val="visible"/>
                                      </p:to>
                                    </p:set>
                                    <p:anim calcmode="lin" valueType="num">
                                      <p:cBhvr additive="base">
                                        <p:cTn id="17" dur="1000"/>
                                        <p:tgtEl>
                                          <p:spTgt spid="292">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92">
                                            <p:txEl>
                                              <p:pRg st="3" end="3"/>
                                            </p:txEl>
                                          </p:spTgt>
                                        </p:tgtEl>
                                        <p:attrNameLst>
                                          <p:attrName>style.visibility</p:attrName>
                                        </p:attrNameLst>
                                      </p:cBhvr>
                                      <p:to>
                                        <p:strVal val="visible"/>
                                      </p:to>
                                    </p:set>
                                    <p:anim calcmode="lin" valueType="num">
                                      <p:cBhvr additive="base">
                                        <p:cTn id="22" dur="1000"/>
                                        <p:tgtEl>
                                          <p:spTgt spid="292">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3">
                                            <p:txEl>
                                              <p:pRg st="0" end="0"/>
                                            </p:txEl>
                                          </p:spTgt>
                                        </p:tgtEl>
                                        <p:attrNameLst>
                                          <p:attrName>style.visibility</p:attrName>
                                        </p:attrNameLst>
                                      </p:cBhvr>
                                      <p:to>
                                        <p:strVal val="visible"/>
                                      </p:to>
                                    </p:set>
                                    <p:anim calcmode="lin" valueType="num">
                                      <p:cBhvr additive="base">
                                        <p:cTn id="27" dur="1000"/>
                                        <p:tgtEl>
                                          <p:spTgt spid="29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93">
                                            <p:txEl>
                                              <p:pRg st="1" end="1"/>
                                            </p:txEl>
                                          </p:spTgt>
                                        </p:tgtEl>
                                        <p:attrNameLst>
                                          <p:attrName>style.visibility</p:attrName>
                                        </p:attrNameLst>
                                      </p:cBhvr>
                                      <p:to>
                                        <p:strVal val="visible"/>
                                      </p:to>
                                    </p:set>
                                    <p:anim calcmode="lin" valueType="num">
                                      <p:cBhvr additive="base">
                                        <p:cTn id="32" dur="1000"/>
                                        <p:tgtEl>
                                          <p:spTgt spid="29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3">
                                            <p:txEl>
                                              <p:pRg st="2" end="2"/>
                                            </p:txEl>
                                          </p:spTgt>
                                        </p:tgtEl>
                                        <p:attrNameLst>
                                          <p:attrName>style.visibility</p:attrName>
                                        </p:attrNameLst>
                                      </p:cBhvr>
                                      <p:to>
                                        <p:strVal val="visible"/>
                                      </p:to>
                                    </p:set>
                                    <p:anim calcmode="lin" valueType="num">
                                      <p:cBhvr additive="base">
                                        <p:cTn id="37" dur="1000"/>
                                        <p:tgtEl>
                                          <p:spTgt spid="29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93">
                                            <p:txEl>
                                              <p:pRg st="3" end="3"/>
                                            </p:txEl>
                                          </p:spTgt>
                                        </p:tgtEl>
                                        <p:attrNameLst>
                                          <p:attrName>style.visibility</p:attrName>
                                        </p:attrNameLst>
                                      </p:cBhvr>
                                      <p:to>
                                        <p:strVal val="visible"/>
                                      </p:to>
                                    </p:set>
                                    <p:anim calcmode="lin" valueType="num">
                                      <p:cBhvr additive="base">
                                        <p:cTn id="42" dur="1000"/>
                                        <p:tgtEl>
                                          <p:spTgt spid="29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93">
                                            <p:txEl>
                                              <p:pRg st="4" end="4"/>
                                            </p:txEl>
                                          </p:spTgt>
                                        </p:tgtEl>
                                        <p:attrNameLst>
                                          <p:attrName>style.visibility</p:attrName>
                                        </p:attrNameLst>
                                      </p:cBhvr>
                                      <p:to>
                                        <p:strVal val="visible"/>
                                      </p:to>
                                    </p:set>
                                    <p:anim calcmode="lin" valueType="num">
                                      <p:cBhvr additive="base">
                                        <p:cTn id="47" dur="1000"/>
                                        <p:tgtEl>
                                          <p:spTgt spid="29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294">
                                            <p:txEl>
                                              <p:pRg st="0" end="0"/>
                                            </p:txEl>
                                          </p:spTgt>
                                        </p:tgtEl>
                                        <p:attrNameLst>
                                          <p:attrName>style.visibility</p:attrName>
                                        </p:attrNameLst>
                                      </p:cBhvr>
                                      <p:to>
                                        <p:strVal val="visible"/>
                                      </p:to>
                                    </p:set>
                                    <p:anim calcmode="lin" valueType="num">
                                      <p:cBhvr additive="base">
                                        <p:cTn id="52" dur="1000"/>
                                        <p:tgtEl>
                                          <p:spTgt spid="29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294">
                                            <p:txEl>
                                              <p:pRg st="1" end="1"/>
                                            </p:txEl>
                                          </p:spTgt>
                                        </p:tgtEl>
                                        <p:attrNameLst>
                                          <p:attrName>style.visibility</p:attrName>
                                        </p:attrNameLst>
                                      </p:cBhvr>
                                      <p:to>
                                        <p:strVal val="visible"/>
                                      </p:to>
                                    </p:set>
                                    <p:anim calcmode="lin" valueType="num">
                                      <p:cBhvr additive="base">
                                        <p:cTn id="57" dur="1000"/>
                                        <p:tgtEl>
                                          <p:spTgt spid="294">
                                            <p:txEl>
                                              <p:pRg st="1" end="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29"/>
          <p:cNvSpPr txBox="1">
            <a:spLocks noGrp="1"/>
          </p:cNvSpPr>
          <p:nvPr>
            <p:ph type="body" idx="1"/>
          </p:nvPr>
        </p:nvSpPr>
        <p:spPr>
          <a:xfrm>
            <a:off x="666749" y="1216550"/>
            <a:ext cx="4633725" cy="4107300"/>
          </a:xfrm>
          <a:prstGeom prst="rect">
            <a:avLst/>
          </a:prstGeom>
        </p:spPr>
        <p:txBody>
          <a:bodyPr spcFirstLastPara="1" wrap="square" lIns="0" tIns="0" rIns="0" bIns="0" anchor="t" anchorCtr="0">
            <a:noAutofit/>
          </a:bodyPr>
          <a:lstStyle/>
          <a:p>
            <a:pPr marL="342900" lvl="0" indent="-342900" algn="l" rtl="0">
              <a:lnSpc>
                <a:spcPct val="100000"/>
              </a:lnSpc>
              <a:spcBef>
                <a:spcPts val="0"/>
              </a:spcBef>
              <a:spcAft>
                <a:spcPts val="0"/>
              </a:spcAft>
              <a:buClr>
                <a:srgbClr val="FFFFFF"/>
              </a:buClr>
              <a:buSzPts val="2400"/>
              <a:buFont typeface="Arial"/>
              <a:buChar char="•"/>
            </a:pPr>
            <a:r>
              <a:rPr lang="en" sz="1800" dirty="0">
                <a:solidFill>
                  <a:srgbClr val="FFFFFF"/>
                </a:solidFill>
                <a:latin typeface="Century Gothic"/>
                <a:ea typeface="Century Gothic"/>
                <a:cs typeface="Century Gothic"/>
                <a:sym typeface="Century Gothic"/>
              </a:rPr>
              <a:t>Blaming the victim (or anything else, alcohol for example) is a common practice.</a:t>
            </a:r>
          </a:p>
          <a:p>
            <a:pPr marL="342900" lvl="0" indent="-342900" algn="l" rtl="0">
              <a:lnSpc>
                <a:spcPct val="100000"/>
              </a:lnSpc>
              <a:spcBef>
                <a:spcPts val="0"/>
              </a:spcBef>
              <a:spcAft>
                <a:spcPts val="0"/>
              </a:spcAft>
              <a:buClr>
                <a:srgbClr val="FFFFFF"/>
              </a:buClr>
              <a:buSzPts val="2400"/>
              <a:buFont typeface="Arial"/>
              <a:buChar char="•"/>
            </a:pPr>
            <a:r>
              <a:rPr lang="en" sz="1800" dirty="0">
                <a:solidFill>
                  <a:srgbClr val="FFFFFF"/>
                </a:solidFill>
                <a:latin typeface="Century Gothic"/>
                <a:ea typeface="Century Gothic"/>
                <a:cs typeface="Century Gothic"/>
                <a:sym typeface="Century Gothic"/>
              </a:rPr>
              <a:t>Asking for forgiveness is common as well.</a:t>
            </a:r>
          </a:p>
          <a:p>
            <a:pPr marL="342900" lvl="0" indent="-342900" algn="l" rtl="0">
              <a:lnSpc>
                <a:spcPct val="100000"/>
              </a:lnSpc>
              <a:spcBef>
                <a:spcPts val="0"/>
              </a:spcBef>
              <a:spcAft>
                <a:spcPts val="0"/>
              </a:spcAft>
              <a:buClr>
                <a:srgbClr val="FFFFFF"/>
              </a:buClr>
              <a:buSzPts val="2400"/>
              <a:buFont typeface="Arial"/>
              <a:buChar char="•"/>
            </a:pPr>
            <a:r>
              <a:rPr lang="en" i="1" dirty="0">
                <a:solidFill>
                  <a:srgbClr val="FFFFFF"/>
                </a:solidFill>
                <a:latin typeface="Century Gothic"/>
                <a:ea typeface="Century Gothic"/>
                <a:cs typeface="Century Gothic"/>
                <a:sym typeface="Century Gothic"/>
              </a:rPr>
              <a:t>Just remember: </a:t>
            </a:r>
            <a:r>
              <a:rPr lang="en" i="1" u="sng" dirty="0">
                <a:solidFill>
                  <a:srgbClr val="FFFFFF"/>
                </a:solidFill>
                <a:latin typeface="Century Gothic"/>
                <a:ea typeface="Century Gothic"/>
                <a:cs typeface="Century Gothic"/>
                <a:sym typeface="Century Gothic"/>
              </a:rPr>
              <a:t>physical violence is always illegal – it is never the victim’s fault or responsibility. Abuse is never justifiable or acceptable!</a:t>
            </a:r>
            <a:endParaRPr i="1" u="sng" dirty="0">
              <a:solidFill>
                <a:srgbClr val="FFFFFF"/>
              </a:solidFill>
              <a:latin typeface="Century Gothic"/>
              <a:ea typeface="Century Gothic"/>
              <a:cs typeface="Century Gothic"/>
              <a:sym typeface="Century Gothic"/>
            </a:endParaRPr>
          </a:p>
          <a:p>
            <a:pPr marL="342900" lvl="0" indent="0" algn="l" rtl="0">
              <a:lnSpc>
                <a:spcPct val="100000"/>
              </a:lnSpc>
              <a:spcBef>
                <a:spcPts val="0"/>
              </a:spcBef>
              <a:spcAft>
                <a:spcPts val="0"/>
              </a:spcAft>
              <a:buNone/>
            </a:pPr>
            <a:endParaRPr sz="3000" i="1" dirty="0">
              <a:solidFill>
                <a:srgbClr val="FFFFFF"/>
              </a:solidFill>
              <a:latin typeface="Century Gothic"/>
              <a:ea typeface="Century Gothic"/>
              <a:cs typeface="Century Gothic"/>
              <a:sym typeface="Century Gothic"/>
            </a:endParaRPr>
          </a:p>
          <a:p>
            <a:pPr marL="342900" lvl="0" indent="0" algn="l" rtl="0">
              <a:lnSpc>
                <a:spcPct val="100000"/>
              </a:lnSpc>
              <a:spcBef>
                <a:spcPts val="480"/>
              </a:spcBef>
              <a:spcAft>
                <a:spcPts val="0"/>
              </a:spcAft>
              <a:buNone/>
            </a:pPr>
            <a:endParaRPr sz="1800" dirty="0">
              <a:solidFill>
                <a:srgbClr val="FFFFFF"/>
              </a:solidFill>
              <a:latin typeface="Century Gothic"/>
              <a:ea typeface="Century Gothic"/>
              <a:cs typeface="Century Gothic"/>
              <a:sym typeface="Century Gothic"/>
            </a:endParaRPr>
          </a:p>
        </p:txBody>
      </p:sp>
      <p:sp>
        <p:nvSpPr>
          <p:cNvPr id="300" name="Google Shape;300;p29"/>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12</a:t>
            </a:fld>
            <a:endParaRPr/>
          </a:p>
        </p:txBody>
      </p:sp>
      <p:grpSp>
        <p:nvGrpSpPr>
          <p:cNvPr id="301" name="Google Shape;301;p29"/>
          <p:cNvGrpSpPr/>
          <p:nvPr/>
        </p:nvGrpSpPr>
        <p:grpSpPr>
          <a:xfrm>
            <a:off x="8268703" y="339348"/>
            <a:ext cx="539793" cy="474636"/>
            <a:chOff x="1928175" y="312600"/>
            <a:chExt cx="425000" cy="373700"/>
          </a:xfrm>
        </p:grpSpPr>
        <p:sp>
          <p:nvSpPr>
            <p:cNvPr id="302" name="Google Shape;302;p29"/>
            <p:cNvSpPr/>
            <p:nvPr/>
          </p:nvSpPr>
          <p:spPr>
            <a:xfrm>
              <a:off x="1928175" y="312600"/>
              <a:ext cx="425000" cy="373700"/>
            </a:xfrm>
            <a:custGeom>
              <a:avLst/>
              <a:gdLst/>
              <a:ahLst/>
              <a:cxnLst/>
              <a:rect l="l" t="t" r="r" b="b"/>
              <a:pathLst>
                <a:path w="17000" h="14948" extrusionOk="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1964825" y="349250"/>
              <a:ext cx="351700" cy="300425"/>
            </a:xfrm>
            <a:custGeom>
              <a:avLst/>
              <a:gdLst/>
              <a:ahLst/>
              <a:cxnLst/>
              <a:rect l="l" t="t" r="r" b="b"/>
              <a:pathLst>
                <a:path w="14068" h="12017" extrusionOk="0">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4" name="Google Shape;304;p29"/>
          <p:cNvPicPr preferRelativeResize="0"/>
          <p:nvPr/>
        </p:nvPicPr>
        <p:blipFill>
          <a:blip r:embed="rId4">
            <a:alphaModFix/>
          </a:blip>
          <a:stretch>
            <a:fillRect/>
          </a:stretch>
        </p:blipFill>
        <p:spPr>
          <a:xfrm>
            <a:off x="4722725" y="-545950"/>
            <a:ext cx="4268876"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 calcmode="lin" valueType="num">
                                      <p:cBhvr additive="base">
                                        <p:cTn id="7" dur="1000"/>
                                        <p:tgtEl>
                                          <p:spTgt spid="299">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9">
                                            <p:txEl>
                                              <p:pRg st="1" end="1"/>
                                            </p:txEl>
                                          </p:spTgt>
                                        </p:tgtEl>
                                        <p:attrNameLst>
                                          <p:attrName>style.visibility</p:attrName>
                                        </p:attrNameLst>
                                      </p:cBhvr>
                                      <p:to>
                                        <p:strVal val="visible"/>
                                      </p:to>
                                    </p:set>
                                    <p:anim calcmode="lin" valueType="num">
                                      <p:cBhvr additive="base">
                                        <p:cTn id="12" dur="1000"/>
                                        <p:tgtEl>
                                          <p:spTgt spid="299">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99">
                                            <p:txEl>
                                              <p:pRg st="2" end="2"/>
                                            </p:txEl>
                                          </p:spTgt>
                                        </p:tgtEl>
                                        <p:attrNameLst>
                                          <p:attrName>style.visibility</p:attrName>
                                        </p:attrNameLst>
                                      </p:cBhvr>
                                      <p:to>
                                        <p:strVal val="visible"/>
                                      </p:to>
                                    </p:set>
                                    <p:anim calcmode="lin" valueType="num">
                                      <p:cBhvr additive="base">
                                        <p:cTn id="17" dur="1000"/>
                                        <p:tgtEl>
                                          <p:spTgt spid="299">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8"/>
        <p:cNvGrpSpPr/>
        <p:nvPr/>
      </p:nvGrpSpPr>
      <p:grpSpPr>
        <a:xfrm>
          <a:off x="0" y="0"/>
          <a:ext cx="0" cy="0"/>
          <a:chOff x="0" y="0"/>
          <a:chExt cx="0" cy="0"/>
        </a:xfrm>
      </p:grpSpPr>
      <p:sp>
        <p:nvSpPr>
          <p:cNvPr id="309" name="Google Shape;309;p30"/>
          <p:cNvSpPr txBox="1">
            <a:spLocks noGrp="1"/>
          </p:cNvSpPr>
          <p:nvPr>
            <p:ph type="body" idx="4294967295"/>
          </p:nvPr>
        </p:nvSpPr>
        <p:spPr>
          <a:xfrm>
            <a:off x="1153775" y="1599425"/>
            <a:ext cx="3477900" cy="21117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sz="3000">
                <a:solidFill>
                  <a:srgbClr val="FFFFFF"/>
                </a:solidFill>
                <a:latin typeface="IBM Plex Serif SemiBold"/>
                <a:ea typeface="IBM Plex Serif SemiBold"/>
                <a:cs typeface="IBM Plex Serif SemiBold"/>
                <a:sym typeface="IBM Plex Serif SemiBold"/>
              </a:rPr>
              <a:t>Digital Abuse</a:t>
            </a:r>
            <a:endParaRPr sz="3000">
              <a:solidFill>
                <a:srgbClr val="FFFFFF"/>
              </a:solidFill>
              <a:latin typeface="IBM Plex Serif SemiBold"/>
              <a:ea typeface="IBM Plex Serif SemiBold"/>
              <a:cs typeface="IBM Plex Serif SemiBold"/>
              <a:sym typeface="IBM Plex Serif SemiBold"/>
            </a:endParaRPr>
          </a:p>
          <a:p>
            <a:pPr marL="0" lvl="0" indent="0" algn="l" rtl="0">
              <a:spcBef>
                <a:spcPts val="600"/>
              </a:spcBef>
              <a:spcAft>
                <a:spcPts val="0"/>
              </a:spcAft>
              <a:buNone/>
            </a:pPr>
            <a:endParaRPr sz="1800"/>
          </a:p>
        </p:txBody>
      </p:sp>
      <p:sp>
        <p:nvSpPr>
          <p:cNvPr id="310" name="Google Shape;310;p30"/>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13</a:t>
            </a:fld>
            <a:endParaRPr/>
          </a:p>
        </p:txBody>
      </p:sp>
      <p:grpSp>
        <p:nvGrpSpPr>
          <p:cNvPr id="311" name="Google Shape;311;p30"/>
          <p:cNvGrpSpPr/>
          <p:nvPr/>
        </p:nvGrpSpPr>
        <p:grpSpPr>
          <a:xfrm>
            <a:off x="4953842" y="901898"/>
            <a:ext cx="2003618" cy="4155900"/>
            <a:chOff x="2547150" y="238125"/>
            <a:chExt cx="2525675" cy="5238750"/>
          </a:xfrm>
        </p:grpSpPr>
        <p:sp>
          <p:nvSpPr>
            <p:cNvPr id="312" name="Google Shape;312;p30"/>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 name="Google Shape;316;p30"/>
          <p:cNvSpPr/>
          <p:nvPr/>
        </p:nvSpPr>
        <p:spPr>
          <a:xfrm>
            <a:off x="8483925" y="339343"/>
            <a:ext cx="324704" cy="562556"/>
          </a:xfrm>
          <a:custGeom>
            <a:avLst/>
            <a:gdLst/>
            <a:ahLst/>
            <a:cxnLst/>
            <a:rect l="l" t="t" r="r" b="b"/>
            <a:pathLst>
              <a:path w="11870" h="20565" extrusionOk="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7" name="Google Shape;317;p30"/>
          <p:cNvPicPr preferRelativeResize="0"/>
          <p:nvPr/>
        </p:nvPicPr>
        <p:blipFill>
          <a:blip r:embed="rId4">
            <a:alphaModFix/>
          </a:blip>
          <a:stretch>
            <a:fillRect/>
          </a:stretch>
        </p:blipFill>
        <p:spPr>
          <a:xfrm>
            <a:off x="5013693" y="1224386"/>
            <a:ext cx="1883917" cy="34519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131492-AB13-4038-8E03-B2BAADF967AE}"/>
              </a:ext>
            </a:extLst>
          </p:cNvPr>
          <p:cNvSpPr>
            <a:spLocks noGrp="1"/>
          </p:cNvSpPr>
          <p:nvPr>
            <p:ph type="title"/>
          </p:nvPr>
        </p:nvSpPr>
        <p:spPr>
          <a:xfrm>
            <a:off x="787200" y="714800"/>
            <a:ext cx="7093150" cy="485400"/>
          </a:xfrm>
        </p:spPr>
        <p:txBody>
          <a:bodyPr/>
          <a:lstStyle/>
          <a:p>
            <a:r>
              <a:rPr lang="fi-FI" dirty="0"/>
              <a:t>Digital </a:t>
            </a:r>
            <a:r>
              <a:rPr lang="fi-FI" dirty="0" err="1"/>
              <a:t>abuse</a:t>
            </a:r>
            <a:r>
              <a:rPr lang="fi-FI" dirty="0"/>
              <a:t> </a:t>
            </a:r>
            <a:r>
              <a:rPr lang="fi-FI" dirty="0" err="1"/>
              <a:t>happens</a:t>
            </a:r>
            <a:r>
              <a:rPr lang="fi-FI" dirty="0"/>
              <a:t> </a:t>
            </a:r>
            <a:r>
              <a:rPr lang="fi-FI" dirty="0" err="1"/>
              <a:t>when</a:t>
            </a:r>
            <a:r>
              <a:rPr lang="fi-FI" dirty="0"/>
              <a:t> </a:t>
            </a:r>
            <a:r>
              <a:rPr lang="fi-FI" dirty="0" err="1"/>
              <a:t>someone</a:t>
            </a:r>
            <a:r>
              <a:rPr lang="fi-FI" dirty="0"/>
              <a:t>…</a:t>
            </a:r>
          </a:p>
        </p:txBody>
      </p:sp>
      <p:sp>
        <p:nvSpPr>
          <p:cNvPr id="3" name="Tekstin paikkamerkki 2">
            <a:extLst>
              <a:ext uri="{FF2B5EF4-FFF2-40B4-BE49-F238E27FC236}">
                <a16:creationId xmlns:a16="http://schemas.microsoft.com/office/drawing/2014/main" id="{48E064FC-D921-4D75-AE7F-43127D3D39B7}"/>
              </a:ext>
            </a:extLst>
          </p:cNvPr>
          <p:cNvSpPr>
            <a:spLocks noGrp="1"/>
          </p:cNvSpPr>
          <p:nvPr>
            <p:ph type="body" idx="1"/>
          </p:nvPr>
        </p:nvSpPr>
        <p:spPr/>
        <p:txBody>
          <a:bodyPr/>
          <a:lstStyle/>
          <a:p>
            <a:r>
              <a:rPr lang="fi-FI" sz="1400" dirty="0">
                <a:solidFill>
                  <a:schemeClr val="bg1"/>
                </a:solidFill>
              </a:rPr>
              <a:t>…</a:t>
            </a:r>
            <a:r>
              <a:rPr lang="fi-FI" sz="1400" dirty="0" err="1">
                <a:solidFill>
                  <a:schemeClr val="bg1"/>
                </a:solidFill>
              </a:rPr>
              <a:t>sends</a:t>
            </a:r>
            <a:r>
              <a:rPr lang="fi-FI" sz="1400" dirty="0">
                <a:solidFill>
                  <a:schemeClr val="bg1"/>
                </a:solidFill>
              </a:rPr>
              <a:t> </a:t>
            </a:r>
            <a:r>
              <a:rPr lang="fi-FI" sz="1400" dirty="0" err="1">
                <a:solidFill>
                  <a:schemeClr val="bg1"/>
                </a:solidFill>
              </a:rPr>
              <a:t>you</a:t>
            </a:r>
            <a:r>
              <a:rPr lang="fi-FI" sz="1400" dirty="0">
                <a:solidFill>
                  <a:schemeClr val="bg1"/>
                </a:solidFill>
              </a:rPr>
              <a:t> </a:t>
            </a:r>
            <a:r>
              <a:rPr lang="fi-FI" sz="1400" dirty="0" err="1">
                <a:solidFill>
                  <a:schemeClr val="bg1"/>
                </a:solidFill>
              </a:rPr>
              <a:t>negative</a:t>
            </a:r>
            <a:r>
              <a:rPr lang="fi-FI" sz="1400" dirty="0">
                <a:solidFill>
                  <a:schemeClr val="bg1"/>
                </a:solidFill>
              </a:rPr>
              <a:t>, </a:t>
            </a:r>
            <a:r>
              <a:rPr lang="fi-FI" sz="1400" dirty="0" err="1">
                <a:solidFill>
                  <a:schemeClr val="bg1"/>
                </a:solidFill>
              </a:rPr>
              <a:t>insulting</a:t>
            </a:r>
            <a:r>
              <a:rPr lang="fi-FI" sz="1400" dirty="0">
                <a:solidFill>
                  <a:schemeClr val="bg1"/>
                </a:solidFill>
              </a:rPr>
              <a:t> </a:t>
            </a:r>
            <a:r>
              <a:rPr lang="fi-FI" sz="1400" dirty="0" err="1">
                <a:solidFill>
                  <a:schemeClr val="bg1"/>
                </a:solidFill>
              </a:rPr>
              <a:t>or</a:t>
            </a:r>
            <a:r>
              <a:rPr lang="fi-FI" sz="1400" dirty="0">
                <a:solidFill>
                  <a:schemeClr val="bg1"/>
                </a:solidFill>
              </a:rPr>
              <a:t> </a:t>
            </a:r>
            <a:r>
              <a:rPr lang="fi-FI" sz="1400" dirty="0" err="1">
                <a:solidFill>
                  <a:schemeClr val="bg1"/>
                </a:solidFill>
              </a:rPr>
              <a:t>even</a:t>
            </a:r>
            <a:r>
              <a:rPr lang="fi-FI" sz="1400" dirty="0">
                <a:solidFill>
                  <a:schemeClr val="bg1"/>
                </a:solidFill>
              </a:rPr>
              <a:t> </a:t>
            </a:r>
            <a:r>
              <a:rPr lang="fi-FI" sz="1400" dirty="0" err="1">
                <a:solidFill>
                  <a:schemeClr val="bg1"/>
                </a:solidFill>
              </a:rPr>
              <a:t>threatening</a:t>
            </a:r>
            <a:r>
              <a:rPr lang="fi-FI" sz="1400" dirty="0">
                <a:solidFill>
                  <a:schemeClr val="bg1"/>
                </a:solidFill>
              </a:rPr>
              <a:t> </a:t>
            </a:r>
            <a:r>
              <a:rPr lang="fi-FI" sz="1400" dirty="0" err="1">
                <a:solidFill>
                  <a:schemeClr val="bg1"/>
                </a:solidFill>
              </a:rPr>
              <a:t>emails</a:t>
            </a:r>
            <a:r>
              <a:rPr lang="fi-FI" sz="1400" dirty="0">
                <a:solidFill>
                  <a:schemeClr val="bg1"/>
                </a:solidFill>
              </a:rPr>
              <a:t>, Facebook </a:t>
            </a:r>
            <a:r>
              <a:rPr lang="fi-FI" sz="1400" dirty="0" err="1">
                <a:solidFill>
                  <a:schemeClr val="bg1"/>
                </a:solidFill>
              </a:rPr>
              <a:t>messages</a:t>
            </a:r>
            <a:r>
              <a:rPr lang="fi-FI" sz="1400" dirty="0">
                <a:solidFill>
                  <a:schemeClr val="bg1"/>
                </a:solidFill>
              </a:rPr>
              <a:t>, </a:t>
            </a:r>
            <a:r>
              <a:rPr lang="fi-FI" sz="1400" dirty="0" err="1">
                <a:solidFill>
                  <a:schemeClr val="bg1"/>
                </a:solidFill>
              </a:rPr>
              <a:t>tweets</a:t>
            </a:r>
            <a:r>
              <a:rPr lang="fi-FI" sz="1400" dirty="0">
                <a:solidFill>
                  <a:schemeClr val="bg1"/>
                </a:solidFill>
              </a:rPr>
              <a:t>, </a:t>
            </a:r>
            <a:r>
              <a:rPr lang="fi-FI" sz="1400" dirty="0" err="1">
                <a:solidFill>
                  <a:schemeClr val="bg1"/>
                </a:solidFill>
              </a:rPr>
              <a:t>DMs</a:t>
            </a:r>
            <a:r>
              <a:rPr lang="fi-FI" sz="1400" dirty="0">
                <a:solidFill>
                  <a:schemeClr val="bg1"/>
                </a:solidFill>
              </a:rPr>
              <a:t> </a:t>
            </a:r>
            <a:r>
              <a:rPr lang="fi-FI" sz="1400" dirty="0" err="1">
                <a:solidFill>
                  <a:schemeClr val="bg1"/>
                </a:solidFill>
              </a:rPr>
              <a:t>or</a:t>
            </a:r>
            <a:r>
              <a:rPr lang="fi-FI" sz="1400" dirty="0">
                <a:solidFill>
                  <a:schemeClr val="bg1"/>
                </a:solidFill>
              </a:rPr>
              <a:t> </a:t>
            </a:r>
            <a:r>
              <a:rPr lang="fi-FI" sz="1400" dirty="0" err="1">
                <a:solidFill>
                  <a:schemeClr val="bg1"/>
                </a:solidFill>
              </a:rPr>
              <a:t>other</a:t>
            </a:r>
            <a:r>
              <a:rPr lang="fi-FI" sz="1400" dirty="0">
                <a:solidFill>
                  <a:schemeClr val="bg1"/>
                </a:solidFill>
              </a:rPr>
              <a:t> </a:t>
            </a:r>
            <a:r>
              <a:rPr lang="fi-FI" sz="1400" dirty="0" err="1">
                <a:solidFill>
                  <a:schemeClr val="bg1"/>
                </a:solidFill>
              </a:rPr>
              <a:t>messages</a:t>
            </a:r>
            <a:r>
              <a:rPr lang="fi-FI" sz="1400" dirty="0">
                <a:solidFill>
                  <a:schemeClr val="bg1"/>
                </a:solidFill>
              </a:rPr>
              <a:t> </a:t>
            </a:r>
            <a:r>
              <a:rPr lang="fi-FI" sz="1400" dirty="0" err="1">
                <a:solidFill>
                  <a:schemeClr val="bg1"/>
                </a:solidFill>
              </a:rPr>
              <a:t>online</a:t>
            </a:r>
            <a:r>
              <a:rPr lang="fi-FI" sz="1400" dirty="0">
                <a:solidFill>
                  <a:schemeClr val="bg1"/>
                </a:solidFill>
              </a:rPr>
              <a:t>.</a:t>
            </a:r>
          </a:p>
          <a:p>
            <a:r>
              <a:rPr lang="fi-FI" sz="1400" dirty="0">
                <a:solidFill>
                  <a:schemeClr val="bg1"/>
                </a:solidFill>
              </a:rPr>
              <a:t>…</a:t>
            </a:r>
            <a:r>
              <a:rPr lang="fi-FI" sz="1400" dirty="0" err="1">
                <a:solidFill>
                  <a:schemeClr val="bg1"/>
                </a:solidFill>
              </a:rPr>
              <a:t>tells</a:t>
            </a:r>
            <a:r>
              <a:rPr lang="fi-FI" sz="1400" dirty="0">
                <a:solidFill>
                  <a:schemeClr val="bg1"/>
                </a:solidFill>
              </a:rPr>
              <a:t> </a:t>
            </a:r>
            <a:r>
              <a:rPr lang="fi-FI" sz="1400" dirty="0" err="1">
                <a:solidFill>
                  <a:schemeClr val="bg1"/>
                </a:solidFill>
              </a:rPr>
              <a:t>you</a:t>
            </a:r>
            <a:r>
              <a:rPr lang="fi-FI" sz="1400" dirty="0">
                <a:solidFill>
                  <a:schemeClr val="bg1"/>
                </a:solidFill>
              </a:rPr>
              <a:t> </a:t>
            </a:r>
            <a:r>
              <a:rPr lang="fi-FI" sz="1400" dirty="0" err="1">
                <a:solidFill>
                  <a:schemeClr val="bg1"/>
                </a:solidFill>
              </a:rPr>
              <a:t>who</a:t>
            </a:r>
            <a:r>
              <a:rPr lang="fi-FI" sz="1400" dirty="0">
                <a:solidFill>
                  <a:schemeClr val="bg1"/>
                </a:solidFill>
              </a:rPr>
              <a:t> </a:t>
            </a:r>
            <a:r>
              <a:rPr lang="fi-FI" sz="1400" dirty="0" err="1">
                <a:solidFill>
                  <a:schemeClr val="bg1"/>
                </a:solidFill>
              </a:rPr>
              <a:t>you</a:t>
            </a:r>
            <a:r>
              <a:rPr lang="fi-FI" sz="1400" dirty="0">
                <a:solidFill>
                  <a:schemeClr val="bg1"/>
                </a:solidFill>
              </a:rPr>
              <a:t> </a:t>
            </a:r>
            <a:r>
              <a:rPr lang="fi-FI" sz="1400" dirty="0" err="1">
                <a:solidFill>
                  <a:schemeClr val="bg1"/>
                </a:solidFill>
              </a:rPr>
              <a:t>can</a:t>
            </a:r>
            <a:r>
              <a:rPr lang="fi-FI" sz="1400" dirty="0">
                <a:solidFill>
                  <a:schemeClr val="bg1"/>
                </a:solidFill>
              </a:rPr>
              <a:t> </a:t>
            </a:r>
            <a:r>
              <a:rPr lang="fi-FI" sz="1400" dirty="0" err="1">
                <a:solidFill>
                  <a:schemeClr val="bg1"/>
                </a:solidFill>
              </a:rPr>
              <a:t>or</a:t>
            </a:r>
            <a:r>
              <a:rPr lang="fi-FI" sz="1400" dirty="0">
                <a:solidFill>
                  <a:schemeClr val="bg1"/>
                </a:solidFill>
              </a:rPr>
              <a:t> </a:t>
            </a:r>
            <a:r>
              <a:rPr lang="fi-FI" sz="1400" dirty="0" err="1">
                <a:solidFill>
                  <a:schemeClr val="bg1"/>
                </a:solidFill>
              </a:rPr>
              <a:t>can’t</a:t>
            </a:r>
            <a:r>
              <a:rPr lang="fi-FI" sz="1400" dirty="0">
                <a:solidFill>
                  <a:schemeClr val="bg1"/>
                </a:solidFill>
              </a:rPr>
              <a:t> </a:t>
            </a:r>
            <a:r>
              <a:rPr lang="fi-FI" sz="1400" dirty="0" err="1">
                <a:solidFill>
                  <a:schemeClr val="bg1"/>
                </a:solidFill>
              </a:rPr>
              <a:t>be</a:t>
            </a:r>
            <a:r>
              <a:rPr lang="fi-FI" sz="1400" dirty="0">
                <a:solidFill>
                  <a:schemeClr val="bg1"/>
                </a:solidFill>
              </a:rPr>
              <a:t> </a:t>
            </a:r>
            <a:r>
              <a:rPr lang="fi-FI" sz="1400" dirty="0" err="1">
                <a:solidFill>
                  <a:schemeClr val="bg1"/>
                </a:solidFill>
              </a:rPr>
              <a:t>friends</a:t>
            </a:r>
            <a:r>
              <a:rPr lang="fi-FI" sz="1400" dirty="0">
                <a:solidFill>
                  <a:schemeClr val="bg1"/>
                </a:solidFill>
              </a:rPr>
              <a:t> </a:t>
            </a:r>
            <a:r>
              <a:rPr lang="fi-FI" sz="1400" dirty="0" err="1">
                <a:solidFill>
                  <a:schemeClr val="bg1"/>
                </a:solidFill>
              </a:rPr>
              <a:t>with</a:t>
            </a:r>
            <a:r>
              <a:rPr lang="fi-FI" sz="1400" dirty="0">
                <a:solidFill>
                  <a:schemeClr val="bg1"/>
                </a:solidFill>
              </a:rPr>
              <a:t> on Facebook </a:t>
            </a:r>
            <a:r>
              <a:rPr lang="fi-FI" sz="1400" dirty="0" err="1">
                <a:solidFill>
                  <a:schemeClr val="bg1"/>
                </a:solidFill>
              </a:rPr>
              <a:t>or</a:t>
            </a:r>
            <a:r>
              <a:rPr lang="fi-FI" sz="1400" dirty="0">
                <a:solidFill>
                  <a:schemeClr val="bg1"/>
                </a:solidFill>
              </a:rPr>
              <a:t> </a:t>
            </a:r>
            <a:r>
              <a:rPr lang="fi-FI" sz="1400" dirty="0" err="1">
                <a:solidFill>
                  <a:schemeClr val="bg1"/>
                </a:solidFill>
              </a:rPr>
              <a:t>other</a:t>
            </a:r>
            <a:r>
              <a:rPr lang="fi-FI" sz="1400" dirty="0">
                <a:solidFill>
                  <a:schemeClr val="bg1"/>
                </a:solidFill>
              </a:rPr>
              <a:t> </a:t>
            </a:r>
            <a:r>
              <a:rPr lang="fi-FI" sz="1400" dirty="0" err="1">
                <a:solidFill>
                  <a:schemeClr val="bg1"/>
                </a:solidFill>
              </a:rPr>
              <a:t>sites</a:t>
            </a:r>
            <a:r>
              <a:rPr lang="fi-FI" sz="1400" dirty="0">
                <a:solidFill>
                  <a:schemeClr val="bg1"/>
                </a:solidFill>
              </a:rPr>
              <a:t>.</a:t>
            </a:r>
          </a:p>
          <a:p>
            <a:r>
              <a:rPr lang="en-US" sz="1400" dirty="0">
                <a:solidFill>
                  <a:schemeClr val="bg1"/>
                </a:solidFill>
              </a:rPr>
              <a:t>…uses sites like Facebook, Twitter, foursquare and others to keep constant tabs on you.</a:t>
            </a:r>
          </a:p>
          <a:p>
            <a:r>
              <a:rPr lang="en-US" sz="1400" dirty="0">
                <a:solidFill>
                  <a:schemeClr val="bg1"/>
                </a:solidFill>
              </a:rPr>
              <a:t>…puts you down in their status updates.</a:t>
            </a:r>
          </a:p>
          <a:p>
            <a:r>
              <a:rPr lang="en-US" sz="1400" dirty="0">
                <a:solidFill>
                  <a:schemeClr val="bg1"/>
                </a:solidFill>
              </a:rPr>
              <a:t>…sends you unwanted, explicit pictures and/or demands you send some in return.</a:t>
            </a:r>
          </a:p>
          <a:p>
            <a:r>
              <a:rPr lang="en-US" sz="1400" dirty="0">
                <a:solidFill>
                  <a:schemeClr val="bg1"/>
                </a:solidFill>
              </a:rPr>
              <a:t>…steals or insists on being given your passwords.</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endParaRPr lang="fi-FI" sz="1400" dirty="0">
              <a:solidFill>
                <a:schemeClr val="bg1"/>
              </a:solidFill>
            </a:endParaRPr>
          </a:p>
          <a:p>
            <a:endParaRPr lang="fi-FI" sz="1400" dirty="0">
              <a:solidFill>
                <a:schemeClr val="bg1"/>
              </a:solidFill>
            </a:endParaRPr>
          </a:p>
          <a:p>
            <a:endParaRPr lang="fi-FI" sz="1400" dirty="0">
              <a:solidFill>
                <a:schemeClr val="bg1"/>
              </a:solidFill>
            </a:endParaRPr>
          </a:p>
          <a:p>
            <a:endParaRPr lang="fi-FI" dirty="0">
              <a:solidFill>
                <a:schemeClr val="bg1"/>
              </a:solidFill>
            </a:endParaRPr>
          </a:p>
        </p:txBody>
      </p:sp>
      <p:sp>
        <p:nvSpPr>
          <p:cNvPr id="4" name="Dian numeron paikkamerkki 3">
            <a:extLst>
              <a:ext uri="{FF2B5EF4-FFF2-40B4-BE49-F238E27FC236}">
                <a16:creationId xmlns:a16="http://schemas.microsoft.com/office/drawing/2014/main" id="{4FAFF165-2E26-474F-8C30-CCEEE42F46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3674502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
        <p:nvSpPr>
          <p:cNvPr id="322" name="Google Shape;322;p31"/>
          <p:cNvSpPr txBox="1">
            <a:spLocks noGrp="1"/>
          </p:cNvSpPr>
          <p:nvPr>
            <p:ph type="title"/>
          </p:nvPr>
        </p:nvSpPr>
        <p:spPr>
          <a:xfrm>
            <a:off x="787200" y="562400"/>
            <a:ext cx="6718200" cy="485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Unauthorised sharing</a:t>
            </a:r>
            <a:endParaRPr/>
          </a:p>
        </p:txBody>
      </p:sp>
      <p:sp>
        <p:nvSpPr>
          <p:cNvPr id="323" name="Google Shape;323;p31"/>
          <p:cNvSpPr txBox="1">
            <a:spLocks noGrp="1"/>
          </p:cNvSpPr>
          <p:nvPr>
            <p:ph type="body" idx="1"/>
          </p:nvPr>
        </p:nvSpPr>
        <p:spPr>
          <a:xfrm>
            <a:off x="787200" y="1895150"/>
            <a:ext cx="7416900" cy="2854800"/>
          </a:xfrm>
          <a:prstGeom prst="rect">
            <a:avLst/>
          </a:prstGeom>
        </p:spPr>
        <p:txBody>
          <a:bodyPr spcFirstLastPara="1" wrap="square" lIns="0" tIns="0" rIns="0" bIns="0" anchor="t" anchorCtr="0">
            <a:noAutofit/>
          </a:bodyPr>
          <a:lstStyle/>
          <a:p>
            <a:pPr marL="457200" lvl="0" indent="-342900" algn="l" rtl="0">
              <a:spcBef>
                <a:spcPts val="600"/>
              </a:spcBef>
              <a:spcAft>
                <a:spcPts val="0"/>
              </a:spcAft>
              <a:buSzPts val="1800"/>
              <a:buChar char="▫"/>
            </a:pPr>
            <a:r>
              <a:rPr lang="en" sz="1800" b="1" dirty="0"/>
              <a:t>Collect evidence</a:t>
            </a:r>
            <a:br>
              <a:rPr lang="en" sz="1800" b="1" dirty="0"/>
            </a:br>
            <a:r>
              <a:rPr lang="en" sz="1800" dirty="0"/>
              <a:t>take screenshots, save the webpage as a PDF, download videos…</a:t>
            </a:r>
            <a:br>
              <a:rPr lang="en" sz="1800" dirty="0"/>
            </a:br>
            <a:endParaRPr sz="1800" dirty="0"/>
          </a:p>
          <a:p>
            <a:pPr marL="457200" lvl="0" indent="-342900" algn="l" rtl="0">
              <a:spcBef>
                <a:spcPts val="0"/>
              </a:spcBef>
              <a:spcAft>
                <a:spcPts val="0"/>
              </a:spcAft>
              <a:buSzPts val="1800"/>
              <a:buChar char="▫"/>
            </a:pPr>
            <a:r>
              <a:rPr lang="en" sz="1800" b="1" dirty="0"/>
              <a:t>Report the photos or videos to the website to get it removed </a:t>
            </a:r>
            <a:br>
              <a:rPr lang="en" sz="1800" b="1" dirty="0"/>
            </a:br>
            <a:r>
              <a:rPr lang="en" sz="1800" dirty="0"/>
              <a:t>most have strict policies and will remove content in the matter of minutes</a:t>
            </a:r>
            <a:br>
              <a:rPr lang="en" sz="1800" dirty="0"/>
            </a:br>
            <a:endParaRPr sz="1800" dirty="0"/>
          </a:p>
          <a:p>
            <a:pPr marL="457200" lvl="0" indent="-342900" algn="l" rtl="0">
              <a:spcBef>
                <a:spcPts val="0"/>
              </a:spcBef>
              <a:spcAft>
                <a:spcPts val="0"/>
              </a:spcAft>
              <a:buSzPts val="1800"/>
              <a:buChar char="▫"/>
            </a:pPr>
            <a:r>
              <a:rPr lang="en" sz="1800" b="1" dirty="0"/>
              <a:t>Contact Authorities to make an official report</a:t>
            </a:r>
            <a:endParaRPr dirty="0"/>
          </a:p>
        </p:txBody>
      </p:sp>
      <p:sp>
        <p:nvSpPr>
          <p:cNvPr id="324" name="Google Shape;324;p31"/>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15</a:t>
            </a:fld>
            <a:endParaRPr/>
          </a:p>
        </p:txBody>
      </p:sp>
      <p:grpSp>
        <p:nvGrpSpPr>
          <p:cNvPr id="325" name="Google Shape;325;p31"/>
          <p:cNvGrpSpPr/>
          <p:nvPr/>
        </p:nvGrpSpPr>
        <p:grpSpPr>
          <a:xfrm>
            <a:off x="8302884" y="339249"/>
            <a:ext cx="505699" cy="505699"/>
            <a:chOff x="2594325" y="1627175"/>
            <a:chExt cx="440850" cy="440850"/>
          </a:xfrm>
        </p:grpSpPr>
        <p:sp>
          <p:nvSpPr>
            <p:cNvPr id="326" name="Google Shape;326;p31"/>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1"/>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1"/>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 name="Google Shape;329;p31"/>
          <p:cNvSpPr/>
          <p:nvPr/>
        </p:nvSpPr>
        <p:spPr>
          <a:xfrm>
            <a:off x="836650" y="1270175"/>
            <a:ext cx="3162600" cy="402600"/>
          </a:xfrm>
          <a:prstGeom prst="snip1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1"/>
          <p:cNvSpPr txBox="1"/>
          <p:nvPr/>
        </p:nvSpPr>
        <p:spPr>
          <a:xfrm>
            <a:off x="919575" y="1270175"/>
            <a:ext cx="3328200" cy="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BM Plex Sans"/>
                <a:ea typeface="IBM Plex Sans"/>
                <a:cs typeface="IBM Plex Sans"/>
                <a:sym typeface="IBM Plex Sans"/>
              </a:rPr>
              <a:t>Unauthorised sharing of messages </a:t>
            </a:r>
            <a:endParaRPr>
              <a:latin typeface="IBM Plex Sans"/>
              <a:ea typeface="IBM Plex Sans"/>
              <a:cs typeface="IBM Plex Sans"/>
              <a:sym typeface="IBM Plex Sans"/>
            </a:endParaRPr>
          </a:p>
        </p:txBody>
      </p:sp>
      <p:sp>
        <p:nvSpPr>
          <p:cNvPr id="331" name="Google Shape;331;p31"/>
          <p:cNvSpPr/>
          <p:nvPr/>
        </p:nvSpPr>
        <p:spPr>
          <a:xfrm>
            <a:off x="4105838" y="1270175"/>
            <a:ext cx="2322600" cy="402600"/>
          </a:xfrm>
          <a:prstGeom prst="snip1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1"/>
          <p:cNvSpPr txBox="1"/>
          <p:nvPr/>
        </p:nvSpPr>
        <p:spPr>
          <a:xfrm>
            <a:off x="4277963" y="1288625"/>
            <a:ext cx="2664900" cy="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BM Plex Sans"/>
                <a:ea typeface="IBM Plex Sans"/>
                <a:cs typeface="IBM Plex Sans"/>
                <a:sym typeface="IBM Plex Sans"/>
              </a:rPr>
              <a:t>Revenge Pornography</a:t>
            </a:r>
            <a:endParaRPr>
              <a:latin typeface="IBM Plex Sans"/>
              <a:ea typeface="IBM Plex Sans"/>
              <a:cs typeface="IBM Plex Sans"/>
              <a:sym typeface="IBM Plex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p32"/>
          <p:cNvSpPr txBox="1">
            <a:spLocks noGrp="1"/>
          </p:cNvSpPr>
          <p:nvPr>
            <p:ph type="title"/>
          </p:nvPr>
        </p:nvSpPr>
        <p:spPr>
          <a:xfrm>
            <a:off x="787200" y="562400"/>
            <a:ext cx="6718200" cy="485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Cyberstalking</a:t>
            </a:r>
            <a:endParaRPr/>
          </a:p>
        </p:txBody>
      </p:sp>
      <p:sp>
        <p:nvSpPr>
          <p:cNvPr id="338" name="Google Shape;338;p32"/>
          <p:cNvSpPr txBox="1">
            <a:spLocks noGrp="1"/>
          </p:cNvSpPr>
          <p:nvPr>
            <p:ph type="body" idx="1"/>
          </p:nvPr>
        </p:nvSpPr>
        <p:spPr>
          <a:xfrm>
            <a:off x="836650" y="2529600"/>
            <a:ext cx="7416900" cy="2854800"/>
          </a:xfrm>
          <a:prstGeom prst="rect">
            <a:avLst/>
          </a:prstGeom>
        </p:spPr>
        <p:txBody>
          <a:bodyPr spcFirstLastPara="1" wrap="square" lIns="0" tIns="0" rIns="0" bIns="0" anchor="t" anchorCtr="0">
            <a:noAutofit/>
          </a:bodyPr>
          <a:lstStyle/>
          <a:p>
            <a:pPr marL="457200" lvl="0" indent="-342900" algn="l" rtl="0">
              <a:spcBef>
                <a:spcPts val="600"/>
              </a:spcBef>
              <a:spcAft>
                <a:spcPts val="0"/>
              </a:spcAft>
              <a:buSzPts val="1800"/>
              <a:buChar char="▫"/>
            </a:pPr>
            <a:r>
              <a:rPr lang="en" sz="1800" b="1"/>
              <a:t>Do not engage</a:t>
            </a:r>
            <a:endParaRPr sz="1800" b="1"/>
          </a:p>
          <a:p>
            <a:pPr marL="457200" lvl="0" indent="-342900" algn="l" rtl="0">
              <a:spcBef>
                <a:spcPts val="0"/>
              </a:spcBef>
              <a:spcAft>
                <a:spcPts val="0"/>
              </a:spcAft>
              <a:buSzPts val="1800"/>
              <a:buChar char="▫"/>
            </a:pPr>
            <a:r>
              <a:rPr lang="en" sz="1800" b="1"/>
              <a:t>Inform your support team (family or friends)</a:t>
            </a:r>
            <a:endParaRPr sz="1800" b="1"/>
          </a:p>
          <a:p>
            <a:pPr marL="457200" lvl="0" indent="-342900" algn="l" rtl="0">
              <a:spcBef>
                <a:spcPts val="0"/>
              </a:spcBef>
              <a:spcAft>
                <a:spcPts val="0"/>
              </a:spcAft>
              <a:buSzPts val="1800"/>
              <a:buChar char="▫"/>
            </a:pPr>
            <a:r>
              <a:rPr lang="en" sz="1800" b="1"/>
              <a:t>Fortify your social media</a:t>
            </a:r>
            <a:br>
              <a:rPr lang="en" sz="1800" b="1"/>
            </a:br>
            <a:r>
              <a:rPr lang="en" sz="1800"/>
              <a:t>change passwords, set additional protection</a:t>
            </a:r>
            <a:endParaRPr sz="1800"/>
          </a:p>
          <a:p>
            <a:pPr marL="457200" lvl="0" indent="-342900" algn="l" rtl="0">
              <a:spcBef>
                <a:spcPts val="0"/>
              </a:spcBef>
              <a:spcAft>
                <a:spcPts val="0"/>
              </a:spcAft>
              <a:buSzPts val="1800"/>
              <a:buChar char="▫"/>
            </a:pPr>
            <a:r>
              <a:rPr lang="en" sz="1800" b="1"/>
              <a:t>Report to the authorities</a:t>
            </a:r>
            <a:endParaRPr sz="1800" b="1"/>
          </a:p>
        </p:txBody>
      </p:sp>
      <p:sp>
        <p:nvSpPr>
          <p:cNvPr id="339" name="Google Shape;339;p32"/>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16</a:t>
            </a:fld>
            <a:endParaRPr/>
          </a:p>
        </p:txBody>
      </p:sp>
      <p:grpSp>
        <p:nvGrpSpPr>
          <p:cNvPr id="340" name="Google Shape;340;p32"/>
          <p:cNvGrpSpPr/>
          <p:nvPr/>
        </p:nvGrpSpPr>
        <p:grpSpPr>
          <a:xfrm>
            <a:off x="8302884" y="339249"/>
            <a:ext cx="505699" cy="505699"/>
            <a:chOff x="2594325" y="1627175"/>
            <a:chExt cx="440850" cy="440850"/>
          </a:xfrm>
        </p:grpSpPr>
        <p:sp>
          <p:nvSpPr>
            <p:cNvPr id="341" name="Google Shape;341;p32"/>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2"/>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2"/>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32"/>
          <p:cNvSpPr/>
          <p:nvPr/>
        </p:nvSpPr>
        <p:spPr>
          <a:xfrm>
            <a:off x="836650" y="1270175"/>
            <a:ext cx="2025300" cy="402600"/>
          </a:xfrm>
          <a:prstGeom prst="snip1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2"/>
          <p:cNvSpPr txBox="1"/>
          <p:nvPr/>
        </p:nvSpPr>
        <p:spPr>
          <a:xfrm>
            <a:off x="919575" y="1270175"/>
            <a:ext cx="1942500" cy="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BM Plex Sans"/>
                <a:ea typeface="IBM Plex Sans"/>
                <a:cs typeface="IBM Plex Sans"/>
                <a:sym typeface="IBM Plex Sans"/>
              </a:rPr>
              <a:t>Unwanted messages</a:t>
            </a:r>
            <a:endParaRPr>
              <a:latin typeface="IBM Plex Sans"/>
              <a:ea typeface="IBM Plex Sans"/>
              <a:cs typeface="IBM Plex Sans"/>
              <a:sym typeface="IBM Plex Sans"/>
            </a:endParaRPr>
          </a:p>
        </p:txBody>
      </p:sp>
      <p:sp>
        <p:nvSpPr>
          <p:cNvPr id="346" name="Google Shape;346;p32"/>
          <p:cNvSpPr/>
          <p:nvPr/>
        </p:nvSpPr>
        <p:spPr>
          <a:xfrm>
            <a:off x="3068275" y="1270175"/>
            <a:ext cx="925500" cy="402600"/>
          </a:xfrm>
          <a:prstGeom prst="snip1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txBox="1"/>
          <p:nvPr/>
        </p:nvSpPr>
        <p:spPr>
          <a:xfrm>
            <a:off x="3109675" y="1288613"/>
            <a:ext cx="842700" cy="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BM Plex Sans"/>
                <a:ea typeface="IBM Plex Sans"/>
                <a:cs typeface="IBM Plex Sans"/>
                <a:sym typeface="IBM Plex Sans"/>
              </a:rPr>
              <a:t>Threats</a:t>
            </a:r>
            <a:endParaRPr>
              <a:latin typeface="IBM Plex Sans"/>
              <a:ea typeface="IBM Plex Sans"/>
              <a:cs typeface="IBM Plex Sans"/>
              <a:sym typeface="IBM Plex Sans"/>
            </a:endParaRPr>
          </a:p>
        </p:txBody>
      </p:sp>
      <p:sp>
        <p:nvSpPr>
          <p:cNvPr id="348" name="Google Shape;348;p32"/>
          <p:cNvSpPr/>
          <p:nvPr/>
        </p:nvSpPr>
        <p:spPr>
          <a:xfrm>
            <a:off x="4150825" y="1270175"/>
            <a:ext cx="1419900" cy="402600"/>
          </a:xfrm>
          <a:prstGeom prst="snip1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2"/>
          <p:cNvSpPr/>
          <p:nvPr/>
        </p:nvSpPr>
        <p:spPr>
          <a:xfrm>
            <a:off x="836650" y="1818950"/>
            <a:ext cx="3559800" cy="402600"/>
          </a:xfrm>
          <a:prstGeom prst="snip1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2"/>
          <p:cNvSpPr txBox="1"/>
          <p:nvPr/>
        </p:nvSpPr>
        <p:spPr>
          <a:xfrm>
            <a:off x="4200100" y="1270175"/>
            <a:ext cx="1822500" cy="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BM Plex Sans"/>
                <a:ea typeface="IBM Plex Sans"/>
                <a:cs typeface="IBM Plex Sans"/>
                <a:sym typeface="IBM Plex Sans"/>
              </a:rPr>
              <a:t>Identity Theft</a:t>
            </a:r>
            <a:endParaRPr>
              <a:latin typeface="IBM Plex Sans"/>
              <a:ea typeface="IBM Plex Sans"/>
              <a:cs typeface="IBM Plex Sans"/>
              <a:sym typeface="IBM Plex Sans"/>
            </a:endParaRPr>
          </a:p>
        </p:txBody>
      </p:sp>
      <p:sp>
        <p:nvSpPr>
          <p:cNvPr id="351" name="Google Shape;351;p32"/>
          <p:cNvSpPr txBox="1"/>
          <p:nvPr/>
        </p:nvSpPr>
        <p:spPr>
          <a:xfrm>
            <a:off x="863550" y="1837400"/>
            <a:ext cx="4335900" cy="3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BM Plex Sans"/>
                <a:ea typeface="IBM Plex Sans"/>
                <a:cs typeface="IBM Plex Sans"/>
                <a:sym typeface="IBM Plex Sans"/>
              </a:rPr>
              <a:t>Spreading rumours and false statements </a:t>
            </a:r>
            <a:endParaRPr>
              <a:latin typeface="IBM Plex Sans"/>
              <a:ea typeface="IBM Plex Sans"/>
              <a:cs typeface="IBM Plex Sans"/>
              <a:sym typeface="IBM Plex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5"/>
        <p:cNvGrpSpPr/>
        <p:nvPr/>
      </p:nvGrpSpPr>
      <p:grpSpPr>
        <a:xfrm>
          <a:off x="0" y="0"/>
          <a:ext cx="0" cy="0"/>
          <a:chOff x="0" y="0"/>
          <a:chExt cx="0" cy="0"/>
        </a:xfrm>
      </p:grpSpPr>
      <p:sp>
        <p:nvSpPr>
          <p:cNvPr id="356" name="Google Shape;356;p33"/>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Unauthorised access</a:t>
            </a:r>
            <a:endParaRPr/>
          </a:p>
        </p:txBody>
      </p:sp>
      <p:sp>
        <p:nvSpPr>
          <p:cNvPr id="357" name="Google Shape;357;p33"/>
          <p:cNvSpPr txBox="1">
            <a:spLocks noGrp="1"/>
          </p:cNvSpPr>
          <p:nvPr>
            <p:ph type="body" idx="1"/>
          </p:nvPr>
        </p:nvSpPr>
        <p:spPr>
          <a:xfrm>
            <a:off x="450850" y="1395167"/>
            <a:ext cx="2097077" cy="2943158"/>
          </a:xfrm>
          <a:prstGeom prst="rect">
            <a:avLst/>
          </a:prstGeom>
        </p:spPr>
        <p:txBody>
          <a:bodyPr spcFirstLastPara="1" wrap="square" lIns="0" tIns="0" rIns="0" bIns="0" anchor="t" anchorCtr="0">
            <a:noAutofit/>
          </a:bodyPr>
          <a:lstStyle/>
          <a:p>
            <a:pPr marL="457200" lvl="0" indent="-342900" rtl="0">
              <a:spcBef>
                <a:spcPts val="600"/>
              </a:spcBef>
              <a:spcAft>
                <a:spcPts val="0"/>
              </a:spcAft>
              <a:buSzPts val="1800"/>
              <a:buChar char="▫"/>
            </a:pPr>
            <a:r>
              <a:rPr lang="fi-FI" sz="1400" b="1" dirty="0"/>
              <a:t>Some </a:t>
            </a:r>
            <a:r>
              <a:rPr lang="fi-FI" sz="1400" b="1" dirty="0" err="1"/>
              <a:t>abusive</a:t>
            </a:r>
            <a:r>
              <a:rPr lang="fi-FI" sz="1400" b="1" dirty="0"/>
              <a:t> </a:t>
            </a:r>
            <a:r>
              <a:rPr lang="fi-FI" sz="1400" b="1" dirty="0" err="1"/>
              <a:t>partners</a:t>
            </a:r>
            <a:r>
              <a:rPr lang="fi-FI" sz="1400" b="1" dirty="0"/>
              <a:t> </a:t>
            </a:r>
            <a:r>
              <a:rPr lang="fi-FI" sz="1400" b="1" dirty="0" err="1"/>
              <a:t>might</a:t>
            </a:r>
            <a:r>
              <a:rPr lang="fi-FI" sz="1400" b="1" dirty="0"/>
              <a:t> </a:t>
            </a:r>
            <a:r>
              <a:rPr lang="fi-FI" sz="1400" b="1" dirty="0" err="1"/>
              <a:t>ask</a:t>
            </a:r>
            <a:r>
              <a:rPr lang="fi-FI" sz="1400" b="1" dirty="0"/>
              <a:t> </a:t>
            </a:r>
            <a:r>
              <a:rPr lang="fi-FI" sz="1400" b="1" dirty="0" err="1"/>
              <a:t>or</a:t>
            </a:r>
            <a:r>
              <a:rPr lang="fi-FI" sz="1400" b="1" dirty="0"/>
              <a:t> </a:t>
            </a:r>
            <a:r>
              <a:rPr lang="fi-FI" sz="1400" b="1" dirty="0" err="1"/>
              <a:t>demand</a:t>
            </a:r>
            <a:r>
              <a:rPr lang="fi-FI" sz="1400" b="1" dirty="0"/>
              <a:t> </a:t>
            </a:r>
            <a:r>
              <a:rPr lang="fi-FI" sz="1400" b="1" dirty="0" err="1"/>
              <a:t>you</a:t>
            </a:r>
            <a:r>
              <a:rPr lang="fi-FI" sz="1400" b="1" dirty="0"/>
              <a:t> to </a:t>
            </a:r>
            <a:r>
              <a:rPr lang="fi-FI" sz="1400" b="1" dirty="0" err="1"/>
              <a:t>share</a:t>
            </a:r>
            <a:r>
              <a:rPr lang="fi-FI" sz="1400" b="1" dirty="0"/>
              <a:t> </a:t>
            </a:r>
            <a:r>
              <a:rPr lang="fi-FI" sz="1400" b="1" dirty="0" err="1"/>
              <a:t>your</a:t>
            </a:r>
            <a:r>
              <a:rPr lang="fi-FI" sz="1400" b="1" dirty="0"/>
              <a:t> </a:t>
            </a:r>
            <a:r>
              <a:rPr lang="fi-FI" sz="1400" b="1" dirty="0" err="1"/>
              <a:t>passwords</a:t>
            </a:r>
            <a:r>
              <a:rPr lang="fi-FI" sz="1400" b="1" dirty="0"/>
              <a:t> </a:t>
            </a:r>
            <a:r>
              <a:rPr lang="fi-FI" sz="1400" b="1" dirty="0" err="1"/>
              <a:t>with</a:t>
            </a:r>
            <a:r>
              <a:rPr lang="fi-FI" sz="1400" b="1" dirty="0"/>
              <a:t> </a:t>
            </a:r>
            <a:r>
              <a:rPr lang="fi-FI" sz="1400" b="1" dirty="0" err="1"/>
              <a:t>them</a:t>
            </a:r>
            <a:r>
              <a:rPr lang="fi-FI" sz="1400" b="1" dirty="0"/>
              <a:t>, it is </a:t>
            </a:r>
            <a:r>
              <a:rPr lang="fi-FI" sz="1400" b="1" dirty="0" err="1"/>
              <a:t>important</a:t>
            </a:r>
            <a:r>
              <a:rPr lang="fi-FI" sz="1400" b="1" dirty="0"/>
              <a:t> to </a:t>
            </a:r>
            <a:r>
              <a:rPr lang="fi-FI" sz="1400" b="1" dirty="0" err="1"/>
              <a:t>remember</a:t>
            </a:r>
            <a:r>
              <a:rPr lang="fi-FI" sz="1400" b="1" dirty="0"/>
              <a:t> </a:t>
            </a:r>
            <a:r>
              <a:rPr lang="fi-FI" sz="1400" b="1" dirty="0" err="1"/>
              <a:t>that</a:t>
            </a:r>
            <a:r>
              <a:rPr lang="fi-FI" sz="1400" b="1" dirty="0"/>
              <a:t> </a:t>
            </a:r>
            <a:r>
              <a:rPr lang="fi-FI" sz="1400" b="1" dirty="0" err="1"/>
              <a:t>you</a:t>
            </a:r>
            <a:r>
              <a:rPr lang="fi-FI" sz="1400" b="1" dirty="0"/>
              <a:t> </a:t>
            </a:r>
            <a:r>
              <a:rPr lang="fi-FI" sz="1400" b="1" dirty="0" err="1"/>
              <a:t>are</a:t>
            </a:r>
            <a:r>
              <a:rPr lang="fi-FI" sz="1400" b="1" dirty="0"/>
              <a:t> </a:t>
            </a:r>
            <a:r>
              <a:rPr lang="fi-FI" sz="1400" b="1" dirty="0" err="1"/>
              <a:t>never</a:t>
            </a:r>
            <a:r>
              <a:rPr lang="fi-FI" sz="1400" b="1" dirty="0"/>
              <a:t> </a:t>
            </a:r>
            <a:r>
              <a:rPr lang="fi-FI" sz="1400" b="1" dirty="0" err="1"/>
              <a:t>obliged</a:t>
            </a:r>
            <a:r>
              <a:rPr lang="fi-FI" sz="1400" b="1" dirty="0"/>
              <a:t> to </a:t>
            </a:r>
            <a:r>
              <a:rPr lang="fi-FI" sz="1400" b="1" dirty="0" err="1"/>
              <a:t>do</a:t>
            </a:r>
            <a:r>
              <a:rPr lang="fi-FI" sz="1400" b="1" dirty="0"/>
              <a:t> </a:t>
            </a:r>
            <a:r>
              <a:rPr lang="fi-FI" sz="1400" b="1" dirty="0" err="1"/>
              <a:t>that</a:t>
            </a:r>
            <a:r>
              <a:rPr lang="fi-FI" sz="1400" b="1" dirty="0"/>
              <a:t>! </a:t>
            </a:r>
            <a:r>
              <a:rPr lang="fi-FI" sz="1400" b="1" dirty="0" err="1"/>
              <a:t>Your</a:t>
            </a:r>
            <a:r>
              <a:rPr lang="fi-FI" sz="1400" b="1" dirty="0"/>
              <a:t> </a:t>
            </a:r>
            <a:r>
              <a:rPr lang="fi-FI" sz="1400" b="1" dirty="0" err="1"/>
              <a:t>phone</a:t>
            </a:r>
            <a:r>
              <a:rPr lang="fi-FI" sz="1400" b="1" dirty="0"/>
              <a:t> is </a:t>
            </a:r>
            <a:r>
              <a:rPr lang="fi-FI" sz="1400" b="1" dirty="0" err="1"/>
              <a:t>your</a:t>
            </a:r>
            <a:r>
              <a:rPr lang="fi-FI" sz="1400" b="1" dirty="0"/>
              <a:t> </a:t>
            </a:r>
            <a:r>
              <a:rPr lang="fi-FI" sz="1400" b="1" dirty="0" err="1"/>
              <a:t>private</a:t>
            </a:r>
            <a:r>
              <a:rPr lang="fi-FI" sz="1400" b="1" dirty="0"/>
              <a:t> </a:t>
            </a:r>
            <a:r>
              <a:rPr lang="fi-FI" sz="1400" b="1" dirty="0" err="1"/>
              <a:t>property</a:t>
            </a:r>
            <a:r>
              <a:rPr lang="fi-FI" sz="1400" b="1" dirty="0"/>
              <a:t> and </a:t>
            </a:r>
            <a:r>
              <a:rPr lang="fi-FI" sz="1400" b="1" dirty="0" err="1"/>
              <a:t>you</a:t>
            </a:r>
            <a:r>
              <a:rPr lang="fi-FI" sz="1400" b="1" dirty="0"/>
              <a:t> </a:t>
            </a:r>
            <a:r>
              <a:rPr lang="fi-FI" sz="1400" b="1" dirty="0" err="1"/>
              <a:t>do</a:t>
            </a:r>
            <a:r>
              <a:rPr lang="fi-FI" sz="1400" b="1" dirty="0"/>
              <a:t> </a:t>
            </a:r>
            <a:r>
              <a:rPr lang="fi-FI" sz="1400" b="1" dirty="0" err="1"/>
              <a:t>not</a:t>
            </a:r>
            <a:r>
              <a:rPr lang="fi-FI" sz="1400" b="1" dirty="0"/>
              <a:t> </a:t>
            </a:r>
            <a:r>
              <a:rPr lang="fi-FI" sz="1400" b="1" dirty="0" err="1"/>
              <a:t>have</a:t>
            </a:r>
            <a:r>
              <a:rPr lang="fi-FI" sz="1400" b="1" dirty="0"/>
              <a:t> to </a:t>
            </a:r>
            <a:r>
              <a:rPr lang="fi-FI" sz="1400" b="1" dirty="0" err="1"/>
              <a:t>share</a:t>
            </a:r>
            <a:r>
              <a:rPr lang="fi-FI" sz="1400" b="1" dirty="0"/>
              <a:t> it. </a:t>
            </a:r>
            <a:endParaRPr sz="1400" b="1" dirty="0"/>
          </a:p>
        </p:txBody>
      </p:sp>
      <p:sp>
        <p:nvSpPr>
          <p:cNvPr id="5" name="Tekstin paikkamerkki 4">
            <a:extLst>
              <a:ext uri="{FF2B5EF4-FFF2-40B4-BE49-F238E27FC236}">
                <a16:creationId xmlns:a16="http://schemas.microsoft.com/office/drawing/2014/main" id="{702B96A7-42F0-4C5A-B433-3CBB7F86FF8A}"/>
              </a:ext>
            </a:extLst>
          </p:cNvPr>
          <p:cNvSpPr>
            <a:spLocks noGrp="1"/>
          </p:cNvSpPr>
          <p:nvPr>
            <p:ph type="body" idx="2"/>
          </p:nvPr>
        </p:nvSpPr>
        <p:spPr/>
        <p:txBody>
          <a:bodyPr/>
          <a:lstStyle/>
          <a:p>
            <a:pPr marL="127000" indent="0">
              <a:buNone/>
            </a:pPr>
            <a:r>
              <a:rPr lang="fi-FI" sz="1200" b="1" dirty="0" err="1"/>
              <a:t>Possible</a:t>
            </a:r>
            <a:r>
              <a:rPr lang="fi-FI" sz="1200" b="1" dirty="0"/>
              <a:t> </a:t>
            </a:r>
            <a:r>
              <a:rPr lang="fi-FI" sz="1200" b="1" dirty="0" err="1"/>
              <a:t>signs</a:t>
            </a:r>
            <a:r>
              <a:rPr lang="fi-FI" sz="1200" b="1" dirty="0"/>
              <a:t> </a:t>
            </a:r>
            <a:r>
              <a:rPr lang="fi-FI" sz="1200" b="1" dirty="0" err="1"/>
              <a:t>that</a:t>
            </a:r>
            <a:r>
              <a:rPr lang="fi-FI" sz="1200" b="1" dirty="0"/>
              <a:t> </a:t>
            </a:r>
            <a:r>
              <a:rPr lang="fi-FI" sz="1200" b="1" dirty="0" err="1"/>
              <a:t>someone</a:t>
            </a:r>
            <a:r>
              <a:rPr lang="fi-FI" sz="1200" b="1" dirty="0"/>
              <a:t> </a:t>
            </a:r>
            <a:r>
              <a:rPr lang="fi-FI" sz="1200" b="1" dirty="0" err="1"/>
              <a:t>might</a:t>
            </a:r>
            <a:r>
              <a:rPr lang="fi-FI" sz="1200" b="1" dirty="0"/>
              <a:t> </a:t>
            </a:r>
            <a:r>
              <a:rPr lang="fi-FI" sz="1200" b="1" dirty="0" err="1"/>
              <a:t>be</a:t>
            </a:r>
            <a:r>
              <a:rPr lang="fi-FI" sz="1200" b="1" dirty="0"/>
              <a:t> </a:t>
            </a:r>
            <a:r>
              <a:rPr lang="fi-FI" sz="1200" b="1" dirty="0" err="1"/>
              <a:t>accessing</a:t>
            </a:r>
            <a:r>
              <a:rPr lang="fi-FI" sz="1200" b="1" dirty="0"/>
              <a:t> </a:t>
            </a:r>
            <a:r>
              <a:rPr lang="fi-FI" sz="1200" b="1" dirty="0" err="1"/>
              <a:t>your</a:t>
            </a:r>
            <a:r>
              <a:rPr lang="fi-FI" sz="1200" b="1" dirty="0"/>
              <a:t> </a:t>
            </a:r>
            <a:r>
              <a:rPr lang="fi-FI" sz="1200" b="1" dirty="0" err="1"/>
              <a:t>phone</a:t>
            </a:r>
            <a:r>
              <a:rPr lang="fi-FI" sz="1200" b="1" dirty="0"/>
              <a:t> </a:t>
            </a:r>
            <a:r>
              <a:rPr lang="fi-FI" sz="1200" b="1" dirty="0" err="1"/>
              <a:t>without</a:t>
            </a:r>
            <a:r>
              <a:rPr lang="fi-FI" sz="1200" b="1" dirty="0"/>
              <a:t> </a:t>
            </a:r>
            <a:r>
              <a:rPr lang="fi-FI" sz="1200" b="1" dirty="0" err="1"/>
              <a:t>you</a:t>
            </a:r>
            <a:r>
              <a:rPr lang="fi-FI" sz="1200" b="1" dirty="0"/>
              <a:t> </a:t>
            </a:r>
            <a:r>
              <a:rPr lang="fi-FI" sz="1200" b="1" dirty="0" err="1"/>
              <a:t>knowing</a:t>
            </a:r>
            <a:r>
              <a:rPr lang="fi-FI" sz="1200" b="1" dirty="0"/>
              <a:t>: </a:t>
            </a:r>
          </a:p>
          <a:p>
            <a:r>
              <a:rPr lang="fi-FI" sz="1200" dirty="0" err="1"/>
              <a:t>Overheating</a:t>
            </a:r>
            <a:r>
              <a:rPr lang="fi-FI" sz="1200" dirty="0"/>
              <a:t>, </a:t>
            </a:r>
            <a:r>
              <a:rPr lang="fi-FI" sz="1200" dirty="0" err="1"/>
              <a:t>battery</a:t>
            </a:r>
            <a:r>
              <a:rPr lang="fi-FI" sz="1200" dirty="0"/>
              <a:t> </a:t>
            </a:r>
            <a:r>
              <a:rPr lang="fi-FI" sz="1200" dirty="0" err="1"/>
              <a:t>drains</a:t>
            </a:r>
            <a:r>
              <a:rPr lang="fi-FI" sz="1200" dirty="0"/>
              <a:t>, </a:t>
            </a:r>
            <a:r>
              <a:rPr lang="fi-FI" sz="1200" dirty="0" err="1"/>
              <a:t>phone</a:t>
            </a:r>
            <a:r>
              <a:rPr lang="fi-FI" sz="1200" dirty="0"/>
              <a:t> </a:t>
            </a:r>
            <a:r>
              <a:rPr lang="fi-FI" sz="1200" dirty="0" err="1"/>
              <a:t>randomly</a:t>
            </a:r>
            <a:r>
              <a:rPr lang="fi-FI" sz="1200" dirty="0"/>
              <a:t> </a:t>
            </a:r>
            <a:r>
              <a:rPr lang="fi-FI" sz="1200" dirty="0" err="1"/>
              <a:t>shutting</a:t>
            </a:r>
            <a:r>
              <a:rPr lang="fi-FI" sz="1200" dirty="0"/>
              <a:t> </a:t>
            </a:r>
            <a:r>
              <a:rPr lang="fi-FI" sz="1200" dirty="0" err="1"/>
              <a:t>down</a:t>
            </a:r>
            <a:r>
              <a:rPr lang="fi-FI" sz="1200" dirty="0"/>
              <a:t>, </a:t>
            </a:r>
            <a:r>
              <a:rPr lang="fi-FI" sz="1200" dirty="0" err="1"/>
              <a:t>unusual</a:t>
            </a:r>
            <a:r>
              <a:rPr lang="fi-FI" sz="1200" dirty="0"/>
              <a:t> </a:t>
            </a:r>
            <a:r>
              <a:rPr lang="fi-FI" sz="1200" dirty="0" err="1"/>
              <a:t>texts</a:t>
            </a:r>
            <a:r>
              <a:rPr lang="fi-FI" sz="1200" dirty="0"/>
              <a:t>.</a:t>
            </a:r>
          </a:p>
          <a:p>
            <a:endParaRPr lang="fi-FI" sz="1200" dirty="0"/>
          </a:p>
        </p:txBody>
      </p:sp>
      <p:sp>
        <p:nvSpPr>
          <p:cNvPr id="6" name="Tekstin paikkamerkki 5">
            <a:extLst>
              <a:ext uri="{FF2B5EF4-FFF2-40B4-BE49-F238E27FC236}">
                <a16:creationId xmlns:a16="http://schemas.microsoft.com/office/drawing/2014/main" id="{C8A63291-D35D-4CA1-8E45-C9C295571028}"/>
              </a:ext>
            </a:extLst>
          </p:cNvPr>
          <p:cNvSpPr>
            <a:spLocks noGrp="1"/>
          </p:cNvSpPr>
          <p:nvPr>
            <p:ph type="body" idx="3"/>
          </p:nvPr>
        </p:nvSpPr>
        <p:spPr/>
        <p:txBody>
          <a:bodyPr/>
          <a:lstStyle/>
          <a:p>
            <a:pPr marL="114300" lvl="0" indent="0">
              <a:buSzPts val="1800"/>
              <a:buNone/>
            </a:pPr>
            <a:r>
              <a:rPr lang="en-US" sz="1400" b="1" u="sng" dirty="0"/>
              <a:t>How to be safe:</a:t>
            </a:r>
          </a:p>
          <a:p>
            <a:pPr lvl="0" indent="-342900">
              <a:buSzPts val="1800"/>
            </a:pPr>
            <a:r>
              <a:rPr lang="en-US" sz="1200" b="1" dirty="0"/>
              <a:t>Use an Anti-Spyware program</a:t>
            </a:r>
          </a:p>
          <a:p>
            <a:pPr lvl="0" indent="-342900">
              <a:spcBef>
                <a:spcPts val="0"/>
              </a:spcBef>
              <a:buSzPts val="1800"/>
            </a:pPr>
            <a:r>
              <a:rPr lang="en-US" sz="1200" b="1" dirty="0"/>
              <a:t>Check if your device is being monitored</a:t>
            </a:r>
            <a:br>
              <a:rPr lang="en-US" sz="1200" b="1" dirty="0"/>
            </a:br>
            <a:r>
              <a:rPr lang="en-US" sz="1200" dirty="0"/>
              <a:t>View active connections</a:t>
            </a:r>
          </a:p>
          <a:p>
            <a:pPr lvl="0" indent="-342900">
              <a:spcBef>
                <a:spcPts val="0"/>
              </a:spcBef>
              <a:buSzPts val="1800"/>
            </a:pPr>
            <a:r>
              <a:rPr lang="en-US" sz="1200" b="1" dirty="0"/>
              <a:t>Factory reset your device. </a:t>
            </a:r>
            <a:br>
              <a:rPr lang="en-US" sz="1200" b="1" dirty="0"/>
            </a:br>
            <a:r>
              <a:rPr lang="en-US" sz="1200" dirty="0"/>
              <a:t>Back up your files first!</a:t>
            </a:r>
          </a:p>
          <a:p>
            <a:endParaRPr lang="fi-FI" dirty="0"/>
          </a:p>
        </p:txBody>
      </p:sp>
      <p:sp>
        <p:nvSpPr>
          <p:cNvPr id="358" name="Google Shape;358;p33"/>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17</a:t>
            </a:fld>
            <a:endParaRPr/>
          </a:p>
        </p:txBody>
      </p:sp>
      <p:grpSp>
        <p:nvGrpSpPr>
          <p:cNvPr id="359" name="Google Shape;359;p33"/>
          <p:cNvGrpSpPr/>
          <p:nvPr/>
        </p:nvGrpSpPr>
        <p:grpSpPr>
          <a:xfrm>
            <a:off x="8302884" y="339249"/>
            <a:ext cx="505699" cy="505699"/>
            <a:chOff x="2594325" y="1627175"/>
            <a:chExt cx="440850" cy="440850"/>
          </a:xfrm>
        </p:grpSpPr>
        <p:sp>
          <p:nvSpPr>
            <p:cNvPr id="360" name="Google Shape;360;p33"/>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63" name="Google Shape;363;p33"/>
          <p:cNvPicPr preferRelativeResize="0"/>
          <p:nvPr/>
        </p:nvPicPr>
        <p:blipFill>
          <a:blip r:embed="rId4">
            <a:alphaModFix/>
          </a:blip>
          <a:stretch>
            <a:fillRect/>
          </a:stretch>
        </p:blipFill>
        <p:spPr>
          <a:xfrm>
            <a:off x="6017802" y="3858824"/>
            <a:ext cx="2069779" cy="738726"/>
          </a:xfrm>
          <a:prstGeom prst="rect">
            <a:avLst/>
          </a:prstGeom>
          <a:noFill/>
          <a:ln>
            <a:noFill/>
          </a:ln>
        </p:spPr>
      </p:pic>
      <p:pic>
        <p:nvPicPr>
          <p:cNvPr id="364" name="Google Shape;364;p33"/>
          <p:cNvPicPr preferRelativeResize="0"/>
          <p:nvPr/>
        </p:nvPicPr>
        <p:blipFill>
          <a:blip r:embed="rId5">
            <a:alphaModFix/>
          </a:blip>
          <a:stretch>
            <a:fillRect/>
          </a:stretch>
        </p:blipFill>
        <p:spPr>
          <a:xfrm>
            <a:off x="2870877" y="3406500"/>
            <a:ext cx="2777251" cy="1191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sp>
        <p:nvSpPr>
          <p:cNvPr id="377" name="Google Shape;377;p35"/>
          <p:cNvSpPr txBox="1">
            <a:spLocks noGrp="1"/>
          </p:cNvSpPr>
          <p:nvPr>
            <p:ph type="ctrTitle" idx="4294967295"/>
          </p:nvPr>
        </p:nvSpPr>
        <p:spPr>
          <a:xfrm>
            <a:off x="839125" y="2024150"/>
            <a:ext cx="39522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6000"/>
              <a:t>Group Dynamic</a:t>
            </a:r>
            <a:endParaRPr sz="6000"/>
          </a:p>
        </p:txBody>
      </p:sp>
      <p:sp>
        <p:nvSpPr>
          <p:cNvPr id="378" name="Google Shape;378;p35"/>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18</a:t>
            </a:fld>
            <a:endParaRPr/>
          </a:p>
        </p:txBody>
      </p:sp>
      <p:grpSp>
        <p:nvGrpSpPr>
          <p:cNvPr id="379" name="Google Shape;379;p35"/>
          <p:cNvGrpSpPr/>
          <p:nvPr/>
        </p:nvGrpSpPr>
        <p:grpSpPr>
          <a:xfrm>
            <a:off x="8309413" y="339356"/>
            <a:ext cx="499206" cy="531902"/>
            <a:chOff x="5970800" y="1619250"/>
            <a:chExt cx="428650" cy="456725"/>
          </a:xfrm>
        </p:grpSpPr>
        <p:sp>
          <p:nvSpPr>
            <p:cNvPr id="380" name="Google Shape;380;p35"/>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5"/>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5"/>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5"/>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5"/>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35"/>
          <p:cNvSpPr/>
          <p:nvPr/>
        </p:nvSpPr>
        <p:spPr>
          <a:xfrm>
            <a:off x="6750050" y="1066575"/>
            <a:ext cx="1144869" cy="103352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35"/>
          <p:cNvGrpSpPr/>
          <p:nvPr/>
        </p:nvGrpSpPr>
        <p:grpSpPr>
          <a:xfrm>
            <a:off x="6576880" y="2196790"/>
            <a:ext cx="817228" cy="2040565"/>
            <a:chOff x="3386850" y="2264625"/>
            <a:chExt cx="203950" cy="509250"/>
          </a:xfrm>
        </p:grpSpPr>
        <p:sp>
          <p:nvSpPr>
            <p:cNvPr id="387" name="Google Shape;387;p35"/>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5"/>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35"/>
          <p:cNvGrpSpPr/>
          <p:nvPr/>
        </p:nvGrpSpPr>
        <p:grpSpPr>
          <a:xfrm>
            <a:off x="5586088" y="2224898"/>
            <a:ext cx="805990" cy="2012454"/>
            <a:chOff x="3386850" y="2264625"/>
            <a:chExt cx="203950" cy="509250"/>
          </a:xfrm>
        </p:grpSpPr>
        <p:sp>
          <p:nvSpPr>
            <p:cNvPr id="390" name="Google Shape;390;p35"/>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5"/>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Google Shape;392;p35"/>
          <p:cNvSpPr/>
          <p:nvPr/>
        </p:nvSpPr>
        <p:spPr>
          <a:xfrm flipH="1">
            <a:off x="4542161" y="1003428"/>
            <a:ext cx="1275019" cy="1159802"/>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3" name="Google Shape;393;p35"/>
          <p:cNvPicPr preferRelativeResize="0"/>
          <p:nvPr/>
        </p:nvPicPr>
        <p:blipFill>
          <a:blip r:embed="rId4">
            <a:alphaModFix/>
          </a:blip>
          <a:stretch>
            <a:fillRect/>
          </a:stretch>
        </p:blipFill>
        <p:spPr>
          <a:xfrm>
            <a:off x="162749" y="322225"/>
            <a:ext cx="8645874" cy="45636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1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7"/>
        <p:cNvGrpSpPr/>
        <p:nvPr/>
      </p:nvGrpSpPr>
      <p:grpSpPr>
        <a:xfrm>
          <a:off x="0" y="0"/>
          <a:ext cx="0" cy="0"/>
          <a:chOff x="0" y="0"/>
          <a:chExt cx="0" cy="0"/>
        </a:xfrm>
      </p:grpSpPr>
      <p:sp>
        <p:nvSpPr>
          <p:cNvPr id="398" name="Google Shape;398;p36"/>
          <p:cNvSpPr txBox="1">
            <a:spLocks noGrp="1"/>
          </p:cNvSpPr>
          <p:nvPr>
            <p:ph type="subTitle" idx="1"/>
          </p:nvPr>
        </p:nvSpPr>
        <p:spPr>
          <a:xfrm>
            <a:off x="470775" y="595800"/>
            <a:ext cx="7684500" cy="4083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4800" b="1">
                <a:latin typeface="Century Gothic"/>
                <a:ea typeface="Century Gothic"/>
                <a:cs typeface="Century Gothic"/>
                <a:sym typeface="Century Gothic"/>
              </a:rPr>
              <a:t>How can we help?</a:t>
            </a:r>
            <a:endParaRPr sz="4800" b="1">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3600" b="1">
                <a:latin typeface="Century Gothic"/>
                <a:ea typeface="Century Gothic"/>
                <a:cs typeface="Century Gothic"/>
                <a:sym typeface="Century Gothic"/>
              </a:rPr>
              <a:t>58% of young people </a:t>
            </a:r>
            <a:endParaRPr sz="3600" b="1">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1800">
                <a:solidFill>
                  <a:srgbClr val="FFFFFF"/>
                </a:solidFill>
                <a:latin typeface="Century Gothic"/>
                <a:ea typeface="Century Gothic"/>
                <a:cs typeface="Century Gothic"/>
                <a:sym typeface="Century Gothic"/>
              </a:rPr>
              <a:t>in Portugal have already suffered at least one act of dating violence.</a:t>
            </a:r>
            <a:endParaRPr sz="1800">
              <a:solidFill>
                <a:srgbClr val="FFFFFF"/>
              </a:solidFill>
              <a:latin typeface="Century Gothic"/>
              <a:ea typeface="Century Gothic"/>
              <a:cs typeface="Century Gothic"/>
              <a:sym typeface="Century Gothic"/>
            </a:endParaRPr>
          </a:p>
          <a:p>
            <a:pPr marL="914400" lvl="0" indent="-381000" algn="l" rtl="0">
              <a:lnSpc>
                <a:spcPct val="100000"/>
              </a:lnSpc>
              <a:spcBef>
                <a:spcPts val="0"/>
              </a:spcBef>
              <a:spcAft>
                <a:spcPts val="0"/>
              </a:spcAft>
              <a:buClr>
                <a:srgbClr val="FFFFFF"/>
              </a:buClr>
              <a:buSzPts val="2400"/>
              <a:buFont typeface="Century Gothic"/>
              <a:buChar char="●"/>
            </a:pPr>
            <a:r>
              <a:rPr lang="en">
                <a:solidFill>
                  <a:srgbClr val="FFFFFF"/>
                </a:solidFill>
                <a:latin typeface="Century Gothic"/>
                <a:ea typeface="Century Gothic"/>
                <a:cs typeface="Century Gothic"/>
                <a:sym typeface="Century Gothic"/>
              </a:rPr>
              <a:t>Talk to a friend/family member/ teacher/ responsible adult/someone you trust</a:t>
            </a:r>
            <a:endParaRPr>
              <a:solidFill>
                <a:srgbClr val="FFFFFF"/>
              </a:solidFill>
              <a:latin typeface="Century Gothic"/>
              <a:ea typeface="Century Gothic"/>
              <a:cs typeface="Century Gothic"/>
              <a:sym typeface="Century Gothic"/>
            </a:endParaRPr>
          </a:p>
          <a:p>
            <a:pPr marL="914400" lvl="0" indent="0" algn="l" rtl="0">
              <a:lnSpc>
                <a:spcPct val="100000"/>
              </a:lnSpc>
              <a:spcBef>
                <a:spcPts val="0"/>
              </a:spcBef>
              <a:spcAft>
                <a:spcPts val="0"/>
              </a:spcAft>
              <a:buNone/>
            </a:pPr>
            <a:endParaRPr sz="1800">
              <a:solidFill>
                <a:srgbClr val="FFFFFF"/>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3600" b="1">
                <a:latin typeface="Century Gothic"/>
                <a:ea typeface="Century Gothic"/>
                <a:cs typeface="Century Gothic"/>
                <a:sym typeface="Century Gothic"/>
              </a:rPr>
              <a:t>28 deaths</a:t>
            </a:r>
            <a:br>
              <a:rPr lang="en" sz="3600" b="1">
                <a:latin typeface="Century Gothic"/>
                <a:ea typeface="Century Gothic"/>
                <a:cs typeface="Century Gothic"/>
                <a:sym typeface="Century Gothic"/>
              </a:rPr>
            </a:br>
            <a:r>
              <a:rPr lang="en" sz="1800">
                <a:solidFill>
                  <a:srgbClr val="FFFFFF"/>
                </a:solidFill>
                <a:latin typeface="Century Gothic"/>
                <a:ea typeface="Century Gothic"/>
                <a:cs typeface="Century Gothic"/>
                <a:sym typeface="Century Gothic"/>
              </a:rPr>
              <a:t>in 2018, 11 in 2019.</a:t>
            </a:r>
            <a:endParaRPr sz="1800">
              <a:solidFill>
                <a:srgbClr val="FFFFFF"/>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 sz="1800">
                <a:solidFill>
                  <a:srgbClr val="FFFFFF"/>
                </a:solidFill>
                <a:latin typeface="Century Gothic"/>
                <a:ea typeface="Century Gothic"/>
                <a:cs typeface="Century Gothic"/>
                <a:sym typeface="Century Gothic"/>
              </a:rPr>
              <a:t>Lei 112/2009: </a:t>
            </a:r>
            <a:r>
              <a:rPr lang="en" sz="1800" i="1">
                <a:solidFill>
                  <a:srgbClr val="FFFFFF"/>
                </a:solidFill>
                <a:latin typeface="Century Gothic"/>
                <a:ea typeface="Century Gothic"/>
                <a:cs typeface="Century Gothic"/>
                <a:sym typeface="Century Gothic"/>
              </a:rPr>
              <a:t>prevenção da violência doméstica e à protecção e assistência das suas vítimas</a:t>
            </a:r>
            <a:endParaRPr sz="180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a:p>
        </p:txBody>
      </p:sp>
      <p:grpSp>
        <p:nvGrpSpPr>
          <p:cNvPr id="399" name="Google Shape;399;p36"/>
          <p:cNvGrpSpPr/>
          <p:nvPr/>
        </p:nvGrpSpPr>
        <p:grpSpPr>
          <a:xfrm>
            <a:off x="7863410" y="334303"/>
            <a:ext cx="952401" cy="868821"/>
            <a:chOff x="6625350" y="1613750"/>
            <a:chExt cx="480525" cy="438400"/>
          </a:xfrm>
        </p:grpSpPr>
        <p:sp>
          <p:nvSpPr>
            <p:cNvPr id="400" name="Google Shape;400;p36"/>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6"/>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6"/>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6"/>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6"/>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animEffect transition="in" filter="fade">
                                      <p:cBhvr>
                                        <p:cTn id="7" dur="1000"/>
                                        <p:tgtEl>
                                          <p:spTgt spid="3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8">
                                            <p:txEl>
                                              <p:pRg st="1" end="1"/>
                                            </p:txEl>
                                          </p:spTgt>
                                        </p:tgtEl>
                                        <p:attrNameLst>
                                          <p:attrName>style.visibility</p:attrName>
                                        </p:attrNameLst>
                                      </p:cBhvr>
                                      <p:to>
                                        <p:strVal val="visible"/>
                                      </p:to>
                                    </p:set>
                                    <p:animEffect transition="in" filter="fade">
                                      <p:cBhvr>
                                        <p:cTn id="12" dur="1000"/>
                                        <p:tgtEl>
                                          <p:spTgt spid="3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8">
                                            <p:txEl>
                                              <p:pRg st="2" end="2"/>
                                            </p:txEl>
                                          </p:spTgt>
                                        </p:tgtEl>
                                        <p:attrNameLst>
                                          <p:attrName>style.visibility</p:attrName>
                                        </p:attrNameLst>
                                      </p:cBhvr>
                                      <p:to>
                                        <p:strVal val="visible"/>
                                      </p:to>
                                    </p:set>
                                    <p:animEffect transition="in" filter="fade">
                                      <p:cBhvr>
                                        <p:cTn id="17" dur="1000"/>
                                        <p:tgtEl>
                                          <p:spTgt spid="3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8">
                                            <p:txEl>
                                              <p:pRg st="3" end="3"/>
                                            </p:txEl>
                                          </p:spTgt>
                                        </p:tgtEl>
                                        <p:attrNameLst>
                                          <p:attrName>style.visibility</p:attrName>
                                        </p:attrNameLst>
                                      </p:cBhvr>
                                      <p:to>
                                        <p:strVal val="visible"/>
                                      </p:to>
                                    </p:set>
                                    <p:animEffect transition="in" filter="fade">
                                      <p:cBhvr>
                                        <p:cTn id="22" dur="1000"/>
                                        <p:tgtEl>
                                          <p:spTgt spid="3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8">
                                            <p:txEl>
                                              <p:pRg st="4" end="4"/>
                                            </p:txEl>
                                          </p:spTgt>
                                        </p:tgtEl>
                                        <p:attrNameLst>
                                          <p:attrName>style.visibility</p:attrName>
                                        </p:attrNameLst>
                                      </p:cBhvr>
                                      <p:to>
                                        <p:strVal val="visible"/>
                                      </p:to>
                                    </p:set>
                                    <p:animEffect transition="in" filter="fade">
                                      <p:cBhvr>
                                        <p:cTn id="27" dur="1000"/>
                                        <p:tgtEl>
                                          <p:spTgt spid="39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8">
                                            <p:txEl>
                                              <p:pRg st="5" end="5"/>
                                            </p:txEl>
                                          </p:spTgt>
                                        </p:tgtEl>
                                        <p:attrNameLst>
                                          <p:attrName>style.visibility</p:attrName>
                                        </p:attrNameLst>
                                      </p:cBhvr>
                                      <p:to>
                                        <p:strVal val="visible"/>
                                      </p:to>
                                    </p:set>
                                    <p:animEffect transition="in" filter="fade">
                                      <p:cBhvr>
                                        <p:cTn id="32" dur="1000"/>
                                        <p:tgtEl>
                                          <p:spTgt spid="39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8">
                                            <p:txEl>
                                              <p:pRg st="6" end="6"/>
                                            </p:txEl>
                                          </p:spTgt>
                                        </p:tgtEl>
                                        <p:attrNameLst>
                                          <p:attrName>style.visibility</p:attrName>
                                        </p:attrNameLst>
                                      </p:cBhvr>
                                      <p:to>
                                        <p:strVal val="visible"/>
                                      </p:to>
                                    </p:set>
                                    <p:animEffect transition="in" filter="fade">
                                      <p:cBhvr>
                                        <p:cTn id="37" dur="1000"/>
                                        <p:tgtEl>
                                          <p:spTgt spid="39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8">
                                            <p:txEl>
                                              <p:pRg st="7" end="7"/>
                                            </p:txEl>
                                          </p:spTgt>
                                        </p:tgtEl>
                                        <p:attrNameLst>
                                          <p:attrName>style.visibility</p:attrName>
                                        </p:attrNameLst>
                                      </p:cBhvr>
                                      <p:to>
                                        <p:strVal val="visible"/>
                                      </p:to>
                                    </p:set>
                                    <p:animEffect transition="in" filter="fade">
                                      <p:cBhvr>
                                        <p:cTn id="42" dur="1000"/>
                                        <p:tgtEl>
                                          <p:spTgt spid="39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3"/>
        <p:cNvGrpSpPr/>
        <p:nvPr/>
      </p:nvGrpSpPr>
      <p:grpSpPr>
        <a:xfrm>
          <a:off x="0" y="0"/>
          <a:ext cx="0" cy="0"/>
          <a:chOff x="0" y="0"/>
          <a:chExt cx="0" cy="0"/>
        </a:xfrm>
      </p:grpSpPr>
      <p:sp>
        <p:nvSpPr>
          <p:cNvPr id="164" name="Google Shape;164;p19"/>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a:t>
            </a:fld>
            <a:endParaRPr/>
          </a:p>
        </p:txBody>
      </p:sp>
      <p:grpSp>
        <p:nvGrpSpPr>
          <p:cNvPr id="165" name="Google Shape;165;p19"/>
          <p:cNvGrpSpPr/>
          <p:nvPr/>
        </p:nvGrpSpPr>
        <p:grpSpPr>
          <a:xfrm>
            <a:off x="8281572" y="339216"/>
            <a:ext cx="527169" cy="386519"/>
            <a:chOff x="3936375" y="3703750"/>
            <a:chExt cx="453050" cy="332175"/>
          </a:xfrm>
        </p:grpSpPr>
        <p:sp>
          <p:nvSpPr>
            <p:cNvPr id="166" name="Google Shape;166;p19"/>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9"/>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9"/>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9"/>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9"/>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19"/>
          <p:cNvSpPr txBox="1">
            <a:spLocks noGrp="1"/>
          </p:cNvSpPr>
          <p:nvPr>
            <p:ph type="subTitle" idx="4294967295"/>
          </p:nvPr>
        </p:nvSpPr>
        <p:spPr>
          <a:xfrm>
            <a:off x="6362725" y="2145425"/>
            <a:ext cx="1965600" cy="21258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Font typeface="Arial"/>
              <a:buNone/>
            </a:pPr>
            <a:r>
              <a:rPr lang="en" sz="1800" b="1">
                <a:latin typeface="Century Gothic"/>
                <a:ea typeface="Century Gothic"/>
                <a:cs typeface="Century Gothic"/>
                <a:sym typeface="Century Gothic"/>
              </a:rPr>
              <a:t>67% of all young people think at least one of these violent behaviors is normal</a:t>
            </a:r>
            <a:endParaRPr sz="1800"/>
          </a:p>
          <a:p>
            <a:pPr marL="0" lvl="0" indent="0" algn="l" rtl="0">
              <a:spcBef>
                <a:spcPts val="600"/>
              </a:spcBef>
              <a:spcAft>
                <a:spcPts val="0"/>
              </a:spcAft>
              <a:buNone/>
            </a:pPr>
            <a:endParaRPr/>
          </a:p>
        </p:txBody>
      </p:sp>
      <p:pic>
        <p:nvPicPr>
          <p:cNvPr id="172" name="Google Shape;172;p19"/>
          <p:cNvPicPr preferRelativeResize="0"/>
          <p:nvPr/>
        </p:nvPicPr>
        <p:blipFill>
          <a:blip r:embed="rId3">
            <a:alphaModFix/>
          </a:blip>
          <a:stretch>
            <a:fillRect/>
          </a:stretch>
        </p:blipFill>
        <p:spPr>
          <a:xfrm>
            <a:off x="724525" y="872275"/>
            <a:ext cx="5082616" cy="3398950"/>
          </a:xfrm>
          <a:prstGeom prst="rect">
            <a:avLst/>
          </a:prstGeom>
          <a:noFill/>
          <a:ln>
            <a:noFill/>
          </a:ln>
        </p:spPr>
      </p:pic>
      <p:sp>
        <p:nvSpPr>
          <p:cNvPr id="173" name="Google Shape;173;p19"/>
          <p:cNvSpPr txBox="1"/>
          <p:nvPr/>
        </p:nvSpPr>
        <p:spPr>
          <a:xfrm>
            <a:off x="6214225" y="1127850"/>
            <a:ext cx="2262600" cy="71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lt1"/>
                </a:solidFill>
                <a:latin typeface="Century Gothic"/>
                <a:ea typeface="Century Gothic"/>
                <a:cs typeface="Century Gothic"/>
                <a:sym typeface="Century Gothic"/>
              </a:rPr>
              <a:t>Legitimization</a:t>
            </a:r>
            <a:endParaRPr sz="2400" b="1">
              <a:solidFill>
                <a:schemeClr val="lt1"/>
              </a:solidFill>
              <a:latin typeface="Century Gothic"/>
              <a:ea typeface="Century Gothic"/>
              <a:cs typeface="Century Gothic"/>
              <a:sym typeface="Century Gothic"/>
            </a:endParaRPr>
          </a:p>
        </p:txBody>
      </p:sp>
      <p:sp>
        <p:nvSpPr>
          <p:cNvPr id="174" name="Google Shape;174;p19"/>
          <p:cNvSpPr txBox="1"/>
          <p:nvPr/>
        </p:nvSpPr>
        <p:spPr>
          <a:xfrm>
            <a:off x="793238" y="4003850"/>
            <a:ext cx="4945200" cy="3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FFFF"/>
                </a:solidFill>
              </a:rPr>
              <a:t>*Statistics taken from “Estudo Nacional sobre a Violência no Namoro 2019”</a:t>
            </a:r>
            <a:endParaRPr>
              <a:solidFill>
                <a:srgbClr val="FFFFFF"/>
              </a:solidFill>
              <a:latin typeface="IBM Plex Sans"/>
              <a:ea typeface="IBM Plex Sans"/>
              <a:cs typeface="IBM Plex Sans"/>
              <a:sym typeface="IBM Plex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1000"/>
                                        <p:tgtEl>
                                          <p:spTgt spid="17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 calcmode="lin" valueType="num">
                                      <p:cBhvr additive="base">
                                        <p:cTn id="12" dur="1000"/>
                                        <p:tgtEl>
                                          <p:spTgt spid="17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71"/>
                                        </p:tgtEl>
                                        <p:attrNameLst>
                                          <p:attrName>style.visibility</p:attrName>
                                        </p:attrNameLst>
                                      </p:cBhvr>
                                      <p:to>
                                        <p:strVal val="visible"/>
                                      </p:to>
                                    </p:set>
                                    <p:anim calcmode="lin" valueType="num">
                                      <p:cBhvr additive="base">
                                        <p:cTn id="17" dur="1000"/>
                                        <p:tgtEl>
                                          <p:spTgt spid="1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8"/>
        <p:cNvGrpSpPr/>
        <p:nvPr/>
      </p:nvGrpSpPr>
      <p:grpSpPr>
        <a:xfrm>
          <a:off x="0" y="0"/>
          <a:ext cx="0" cy="0"/>
          <a:chOff x="0" y="0"/>
          <a:chExt cx="0" cy="0"/>
        </a:xfrm>
      </p:grpSpPr>
      <p:sp>
        <p:nvSpPr>
          <p:cNvPr id="409" name="Google Shape;409;p37"/>
          <p:cNvSpPr txBox="1">
            <a:spLocks noGrp="1"/>
          </p:cNvSpPr>
          <p:nvPr>
            <p:ph type="body" idx="1"/>
          </p:nvPr>
        </p:nvSpPr>
        <p:spPr>
          <a:xfrm>
            <a:off x="568800" y="570100"/>
            <a:ext cx="8006400" cy="4796400"/>
          </a:xfrm>
          <a:prstGeom prst="rect">
            <a:avLst/>
          </a:prstGeom>
        </p:spPr>
        <p:txBody>
          <a:bodyPr spcFirstLastPara="1" wrap="square" lIns="0" tIns="0" rIns="0" bIns="0" anchor="ctr" anchorCtr="0">
            <a:noAutofit/>
          </a:bodyPr>
          <a:lstStyle/>
          <a:p>
            <a:pPr marL="0" lvl="0" indent="0" algn="l" rtl="0">
              <a:lnSpc>
                <a:spcPct val="100000"/>
              </a:lnSpc>
              <a:spcBef>
                <a:spcPts val="480"/>
              </a:spcBef>
              <a:spcAft>
                <a:spcPts val="0"/>
              </a:spcAft>
              <a:buNone/>
            </a:pPr>
            <a:r>
              <a:rPr lang="en" sz="3600" b="1">
                <a:latin typeface="IBM Plex Serif"/>
                <a:ea typeface="IBM Plex Serif"/>
                <a:cs typeface="IBM Plex Serif"/>
                <a:sym typeface="IBM Plex Serif"/>
              </a:rPr>
              <a:t>How can we help?</a:t>
            </a:r>
            <a:endParaRPr sz="3600" b="1">
              <a:latin typeface="IBM Plex Serif"/>
              <a:ea typeface="IBM Plex Serif"/>
              <a:cs typeface="IBM Plex Serif"/>
              <a:sym typeface="IBM Plex Serif"/>
            </a:endParaRPr>
          </a:p>
          <a:p>
            <a:pPr marL="457200" lvl="0" indent="-381000" algn="l" rtl="0">
              <a:lnSpc>
                <a:spcPct val="100000"/>
              </a:lnSpc>
              <a:spcBef>
                <a:spcPts val="480"/>
              </a:spcBef>
              <a:spcAft>
                <a:spcPts val="0"/>
              </a:spcAft>
              <a:buClr>
                <a:srgbClr val="FFFFFF"/>
              </a:buClr>
              <a:buSzPts val="2400"/>
              <a:buFont typeface="Century Gothic"/>
              <a:buChar char="▫"/>
            </a:pPr>
            <a:r>
              <a:rPr lang="en" sz="2400" i="0" u="sng">
                <a:solidFill>
                  <a:srgbClr val="FFFFFF"/>
                </a:solidFill>
                <a:latin typeface="Century Gothic"/>
                <a:ea typeface="Century Gothic"/>
                <a:cs typeface="Century Gothic"/>
                <a:sym typeface="Century Gothic"/>
                <a:hlinkClick r:id="rId4"/>
              </a:rPr>
              <a:t>Campanha #DitadosImpopulares </a:t>
            </a:r>
            <a:endParaRPr sz="2400" i="0">
              <a:solidFill>
                <a:srgbClr val="FFFFFF"/>
              </a:solidFill>
              <a:latin typeface="Century Gothic"/>
              <a:ea typeface="Century Gothic"/>
              <a:cs typeface="Century Gothic"/>
              <a:sym typeface="Century Gothic"/>
            </a:endParaRPr>
          </a:p>
          <a:p>
            <a:pPr marL="0" lvl="0" indent="0" algn="l" rtl="0">
              <a:lnSpc>
                <a:spcPct val="100000"/>
              </a:lnSpc>
              <a:spcBef>
                <a:spcPts val="480"/>
              </a:spcBef>
              <a:spcAft>
                <a:spcPts val="0"/>
              </a:spcAft>
              <a:buClr>
                <a:srgbClr val="7F7F7F"/>
              </a:buClr>
              <a:buSzPts val="2400"/>
              <a:buFont typeface="Arial"/>
              <a:buNone/>
            </a:pPr>
            <a:r>
              <a:rPr lang="en" sz="2400" i="0">
                <a:solidFill>
                  <a:srgbClr val="FFFFFF"/>
                </a:solidFill>
                <a:latin typeface="Century Gothic"/>
                <a:ea typeface="Century Gothic"/>
                <a:cs typeface="Century Gothic"/>
                <a:sym typeface="Century Gothic"/>
              </a:rPr>
              <a:t>“Violence is not a private matter”</a:t>
            </a:r>
            <a:endParaRPr sz="2400" i="0">
              <a:solidFill>
                <a:srgbClr val="FFFFFF"/>
              </a:solidFill>
              <a:latin typeface="Century Gothic"/>
              <a:ea typeface="Century Gothic"/>
              <a:cs typeface="Century Gothic"/>
              <a:sym typeface="Century Gothic"/>
            </a:endParaRPr>
          </a:p>
          <a:p>
            <a:pPr marL="0" lvl="0" indent="0" algn="l" rtl="0">
              <a:lnSpc>
                <a:spcPct val="100000"/>
              </a:lnSpc>
              <a:spcBef>
                <a:spcPts val="480"/>
              </a:spcBef>
              <a:spcAft>
                <a:spcPts val="0"/>
              </a:spcAft>
              <a:buNone/>
            </a:pPr>
            <a:r>
              <a:rPr lang="en" sz="2400" i="0">
                <a:solidFill>
                  <a:srgbClr val="FFFFFF"/>
                </a:solidFill>
                <a:latin typeface="Century Gothic"/>
                <a:ea typeface="Century Gothic"/>
                <a:cs typeface="Century Gothic"/>
                <a:sym typeface="Century Gothic"/>
              </a:rPr>
              <a:t>Domestic violence is considered a public crime in Portugal (if you witness it, you can report it)</a:t>
            </a:r>
            <a:endParaRPr sz="2400" i="0">
              <a:solidFill>
                <a:srgbClr val="FFFFFF"/>
              </a:solidFill>
              <a:latin typeface="Century Gothic"/>
              <a:ea typeface="Century Gothic"/>
              <a:cs typeface="Century Gothic"/>
              <a:sym typeface="Century Gothic"/>
            </a:endParaRPr>
          </a:p>
          <a:p>
            <a:pPr marL="0" marR="0" lvl="0" indent="0" algn="l" rtl="0">
              <a:lnSpc>
                <a:spcPct val="100000"/>
              </a:lnSpc>
              <a:spcBef>
                <a:spcPts val="480"/>
              </a:spcBef>
              <a:spcAft>
                <a:spcPts val="0"/>
              </a:spcAft>
              <a:buNone/>
            </a:pPr>
            <a:endParaRPr sz="2400" i="0">
              <a:solidFill>
                <a:srgbClr val="FFFFFF"/>
              </a:solidFill>
              <a:latin typeface="Century Gothic"/>
              <a:ea typeface="Century Gothic"/>
              <a:cs typeface="Century Gothic"/>
              <a:sym typeface="Century Gothic"/>
            </a:endParaRPr>
          </a:p>
          <a:p>
            <a:pPr marL="0" lvl="0" indent="0" algn="l" rtl="0">
              <a:spcBef>
                <a:spcPts val="600"/>
              </a:spcBef>
              <a:spcAft>
                <a:spcPts val="0"/>
              </a:spcAft>
              <a:buNone/>
            </a:pPr>
            <a:endParaRPr/>
          </a:p>
        </p:txBody>
      </p:sp>
      <p:sp>
        <p:nvSpPr>
          <p:cNvPr id="410" name="Google Shape;410;p37"/>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xEl>
                                              <p:pRg st="0" end="0"/>
                                            </p:txEl>
                                          </p:spTgt>
                                        </p:tgtEl>
                                        <p:attrNameLst>
                                          <p:attrName>style.visibility</p:attrName>
                                        </p:attrNameLst>
                                      </p:cBhvr>
                                      <p:to>
                                        <p:strVal val="visible"/>
                                      </p:to>
                                    </p:set>
                                    <p:animEffect transition="in" filter="fade">
                                      <p:cBhvr>
                                        <p:cTn id="7" dur="1000"/>
                                        <p:tgtEl>
                                          <p:spTgt spid="4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
                                            <p:txEl>
                                              <p:pRg st="1" end="1"/>
                                            </p:txEl>
                                          </p:spTgt>
                                        </p:tgtEl>
                                        <p:attrNameLst>
                                          <p:attrName>style.visibility</p:attrName>
                                        </p:attrNameLst>
                                      </p:cBhvr>
                                      <p:to>
                                        <p:strVal val="visible"/>
                                      </p:to>
                                    </p:set>
                                    <p:animEffect transition="in" filter="fade">
                                      <p:cBhvr>
                                        <p:cTn id="12" dur="1000"/>
                                        <p:tgtEl>
                                          <p:spTgt spid="4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
                                            <p:txEl>
                                              <p:pRg st="2" end="2"/>
                                            </p:txEl>
                                          </p:spTgt>
                                        </p:tgtEl>
                                        <p:attrNameLst>
                                          <p:attrName>style.visibility</p:attrName>
                                        </p:attrNameLst>
                                      </p:cBhvr>
                                      <p:to>
                                        <p:strVal val="visible"/>
                                      </p:to>
                                    </p:set>
                                    <p:animEffect transition="in" filter="fade">
                                      <p:cBhvr>
                                        <p:cTn id="17" dur="1000"/>
                                        <p:tgtEl>
                                          <p:spTgt spid="4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9">
                                            <p:txEl>
                                              <p:pRg st="3" end="3"/>
                                            </p:txEl>
                                          </p:spTgt>
                                        </p:tgtEl>
                                        <p:attrNameLst>
                                          <p:attrName>style.visibility</p:attrName>
                                        </p:attrNameLst>
                                      </p:cBhvr>
                                      <p:to>
                                        <p:strVal val="visible"/>
                                      </p:to>
                                    </p:set>
                                    <p:animEffect transition="in" filter="fade">
                                      <p:cBhvr>
                                        <p:cTn id="22" dur="1000"/>
                                        <p:tgtEl>
                                          <p:spTgt spid="4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
                                            <p:txEl>
                                              <p:pRg st="4" end="4"/>
                                            </p:txEl>
                                          </p:spTgt>
                                        </p:tgtEl>
                                        <p:attrNameLst>
                                          <p:attrName>style.visibility</p:attrName>
                                        </p:attrNameLst>
                                      </p:cBhvr>
                                      <p:to>
                                        <p:strVal val="visible"/>
                                      </p:to>
                                    </p:set>
                                    <p:animEffect transition="in" filter="fade">
                                      <p:cBhvr>
                                        <p:cTn id="27" dur="1000"/>
                                        <p:tgtEl>
                                          <p:spTgt spid="40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9">
                                            <p:txEl>
                                              <p:pRg st="5" end="5"/>
                                            </p:txEl>
                                          </p:spTgt>
                                        </p:tgtEl>
                                        <p:attrNameLst>
                                          <p:attrName>style.visibility</p:attrName>
                                        </p:attrNameLst>
                                      </p:cBhvr>
                                      <p:to>
                                        <p:strVal val="visible"/>
                                      </p:to>
                                    </p:set>
                                    <p:animEffect transition="in" filter="fade">
                                      <p:cBhvr>
                                        <p:cTn id="32" dur="1000"/>
                                        <p:tgtEl>
                                          <p:spTgt spid="4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8"/>
          <p:cNvSpPr txBox="1">
            <a:spLocks noGrp="1"/>
          </p:cNvSpPr>
          <p:nvPr>
            <p:ph type="body" idx="1"/>
          </p:nvPr>
        </p:nvSpPr>
        <p:spPr>
          <a:xfrm>
            <a:off x="787200" y="1494625"/>
            <a:ext cx="7145100" cy="2154300"/>
          </a:xfrm>
          <a:prstGeom prst="rect">
            <a:avLst/>
          </a:prstGeom>
        </p:spPr>
        <p:txBody>
          <a:bodyPr spcFirstLastPara="1" wrap="square" lIns="0" tIns="0" rIns="0" bIns="0" anchor="ctr" anchorCtr="0">
            <a:noAutofit/>
          </a:bodyPr>
          <a:lstStyle/>
          <a:p>
            <a:pPr marL="0" lvl="0" indent="0" algn="l" rtl="0">
              <a:lnSpc>
                <a:spcPct val="100000"/>
              </a:lnSpc>
              <a:spcBef>
                <a:spcPts val="480"/>
              </a:spcBef>
              <a:spcAft>
                <a:spcPts val="0"/>
              </a:spcAft>
              <a:buNone/>
            </a:pPr>
            <a:r>
              <a:rPr lang="en" sz="3600" b="1">
                <a:latin typeface="IBM Plex Serif"/>
                <a:ea typeface="IBM Plex Serif"/>
                <a:cs typeface="IBM Plex Serif"/>
                <a:sym typeface="IBM Plex Serif"/>
              </a:rPr>
              <a:t>How can we help?</a:t>
            </a:r>
            <a:endParaRPr sz="3600" b="1">
              <a:latin typeface="IBM Plex Serif"/>
              <a:ea typeface="IBM Plex Serif"/>
              <a:cs typeface="IBM Plex Serif"/>
              <a:sym typeface="IBM Plex Serif"/>
            </a:endParaRPr>
          </a:p>
          <a:p>
            <a:pPr marL="457200" lvl="0" indent="-355600" algn="l" rtl="0">
              <a:lnSpc>
                <a:spcPct val="100000"/>
              </a:lnSpc>
              <a:spcBef>
                <a:spcPts val="480"/>
              </a:spcBef>
              <a:spcAft>
                <a:spcPts val="0"/>
              </a:spcAft>
              <a:buClr>
                <a:srgbClr val="FFFFFF"/>
              </a:buClr>
              <a:buSzPts val="2000"/>
              <a:buFont typeface="Century Gothic"/>
              <a:buChar char="▫"/>
            </a:pPr>
            <a:r>
              <a:rPr lang="en" sz="2000" i="0">
                <a:solidFill>
                  <a:srgbClr val="FFFFFF"/>
                </a:solidFill>
                <a:latin typeface="Century Gothic"/>
                <a:ea typeface="Century Gothic"/>
                <a:cs typeface="Century Gothic"/>
                <a:sym typeface="Century Gothic"/>
              </a:rPr>
              <a:t>Application for mobile phones: App VD - AAPPoio Contra a Violência Doméstica, developed by CIG - C</a:t>
            </a:r>
            <a:r>
              <a:rPr lang="en" sz="2000" i="0">
                <a:latin typeface="Century Gothic"/>
                <a:ea typeface="Century Gothic"/>
                <a:cs typeface="Century Gothic"/>
                <a:sym typeface="Century Gothic"/>
              </a:rPr>
              <a:t>omissão para a Cidadania e Igualdade de Género.</a:t>
            </a:r>
            <a:endParaRPr sz="2000" i="0">
              <a:latin typeface="Century Gothic"/>
              <a:ea typeface="Century Gothic"/>
              <a:cs typeface="Century Gothic"/>
              <a:sym typeface="Century Gothic"/>
            </a:endParaRPr>
          </a:p>
          <a:p>
            <a:pPr marL="457200" lvl="0" indent="-355600" algn="l" rtl="0">
              <a:lnSpc>
                <a:spcPct val="100000"/>
              </a:lnSpc>
              <a:spcBef>
                <a:spcPts val="0"/>
              </a:spcBef>
              <a:spcAft>
                <a:spcPts val="0"/>
              </a:spcAft>
              <a:buClr>
                <a:srgbClr val="FFFFFF"/>
              </a:buClr>
              <a:buSzPts val="2000"/>
              <a:buFont typeface="Century Gothic"/>
              <a:buChar char="▫"/>
            </a:pPr>
            <a:r>
              <a:rPr lang="en" sz="2000" i="0">
                <a:latin typeface="Century Gothic"/>
                <a:ea typeface="Century Gothic"/>
                <a:cs typeface="Century Gothic"/>
                <a:sym typeface="Century Gothic"/>
              </a:rPr>
              <a:t>National helpline (</a:t>
            </a:r>
            <a:r>
              <a:rPr lang="en" sz="2000" b="1" i="0">
                <a:latin typeface="Century Gothic"/>
                <a:ea typeface="Century Gothic"/>
                <a:cs typeface="Century Gothic"/>
                <a:sym typeface="Century Gothic"/>
              </a:rPr>
              <a:t>800 202 148 and 144</a:t>
            </a:r>
            <a:r>
              <a:rPr lang="en" sz="2000" i="0">
                <a:latin typeface="Century Gothic"/>
                <a:ea typeface="Century Gothic"/>
                <a:cs typeface="Century Gothic"/>
                <a:sym typeface="Century Gothic"/>
              </a:rPr>
              <a:t>): </a:t>
            </a:r>
            <a:r>
              <a:rPr lang="en" sz="2000">
                <a:latin typeface="Century Gothic"/>
                <a:ea typeface="Century Gothic"/>
                <a:cs typeface="Century Gothic"/>
                <a:sym typeface="Century Gothic"/>
              </a:rPr>
              <a:t>Serviço de Informação a Vítimas de Violência Doméstica</a:t>
            </a:r>
            <a:r>
              <a:rPr lang="en" sz="2000" i="0">
                <a:latin typeface="Century Gothic"/>
                <a:ea typeface="Century Gothic"/>
                <a:cs typeface="Century Gothic"/>
                <a:sym typeface="Century Gothic"/>
              </a:rPr>
              <a:t>. </a:t>
            </a:r>
            <a:endParaRPr sz="2000" i="0">
              <a:latin typeface="Century Gothic"/>
              <a:ea typeface="Century Gothic"/>
              <a:cs typeface="Century Gothic"/>
              <a:sym typeface="Century Gothic"/>
            </a:endParaRPr>
          </a:p>
          <a:p>
            <a:pPr marL="914400" lvl="0" indent="0" algn="l" rtl="0">
              <a:lnSpc>
                <a:spcPct val="100000"/>
              </a:lnSpc>
              <a:spcBef>
                <a:spcPts val="480"/>
              </a:spcBef>
              <a:spcAft>
                <a:spcPts val="0"/>
              </a:spcAft>
              <a:buNone/>
            </a:pPr>
            <a:r>
              <a:rPr lang="en" sz="2000" i="0">
                <a:latin typeface="Century Gothic"/>
                <a:ea typeface="Century Gothic"/>
                <a:cs typeface="Century Gothic"/>
                <a:sym typeface="Century Gothic"/>
              </a:rPr>
              <a:t>Free of charge, anonymous, confidential and available 24/7, or through email apav.sede@apav.pt</a:t>
            </a:r>
            <a:endParaRPr i="0"/>
          </a:p>
        </p:txBody>
      </p:sp>
      <p:sp>
        <p:nvSpPr>
          <p:cNvPr id="416" name="Google Shape;416;p38"/>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
                                            <p:txEl>
                                              <p:pRg st="0" end="0"/>
                                            </p:txEl>
                                          </p:spTgt>
                                        </p:tgtEl>
                                        <p:attrNameLst>
                                          <p:attrName>style.visibility</p:attrName>
                                        </p:attrNameLst>
                                      </p:cBhvr>
                                      <p:to>
                                        <p:strVal val="visible"/>
                                      </p:to>
                                    </p:set>
                                    <p:animEffect transition="in" filter="fade">
                                      <p:cBhvr>
                                        <p:cTn id="7" dur="1000"/>
                                        <p:tgtEl>
                                          <p:spTgt spid="4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5">
                                            <p:txEl>
                                              <p:pRg st="1" end="1"/>
                                            </p:txEl>
                                          </p:spTgt>
                                        </p:tgtEl>
                                        <p:attrNameLst>
                                          <p:attrName>style.visibility</p:attrName>
                                        </p:attrNameLst>
                                      </p:cBhvr>
                                      <p:to>
                                        <p:strVal val="visible"/>
                                      </p:to>
                                    </p:set>
                                    <p:animEffect transition="in" filter="fade">
                                      <p:cBhvr>
                                        <p:cTn id="12" dur="1000"/>
                                        <p:tgtEl>
                                          <p:spTgt spid="4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5">
                                            <p:txEl>
                                              <p:pRg st="2" end="2"/>
                                            </p:txEl>
                                          </p:spTgt>
                                        </p:tgtEl>
                                        <p:attrNameLst>
                                          <p:attrName>style.visibility</p:attrName>
                                        </p:attrNameLst>
                                      </p:cBhvr>
                                      <p:to>
                                        <p:strVal val="visible"/>
                                      </p:to>
                                    </p:set>
                                    <p:animEffect transition="in" filter="fade">
                                      <p:cBhvr>
                                        <p:cTn id="17" dur="1000"/>
                                        <p:tgtEl>
                                          <p:spTgt spid="4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5">
                                            <p:txEl>
                                              <p:pRg st="3" end="3"/>
                                            </p:txEl>
                                          </p:spTgt>
                                        </p:tgtEl>
                                        <p:attrNameLst>
                                          <p:attrName>style.visibility</p:attrName>
                                        </p:attrNameLst>
                                      </p:cBhvr>
                                      <p:to>
                                        <p:strVal val="visible"/>
                                      </p:to>
                                    </p:set>
                                    <p:animEffect transition="in" filter="fade">
                                      <p:cBhvr>
                                        <p:cTn id="22" dur="1000"/>
                                        <p:tgtEl>
                                          <p:spTgt spid="4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F52AF1-E6C0-4BA5-A066-C5CD7FCE853C}"/>
              </a:ext>
            </a:extLst>
          </p:cNvPr>
          <p:cNvSpPr>
            <a:spLocks noGrp="1"/>
          </p:cNvSpPr>
          <p:nvPr>
            <p:ph type="title"/>
          </p:nvPr>
        </p:nvSpPr>
        <p:spPr/>
        <p:txBody>
          <a:bodyPr/>
          <a:lstStyle/>
          <a:p>
            <a:r>
              <a:rPr lang="fi-FI" dirty="0" err="1"/>
              <a:t>Dating</a:t>
            </a:r>
            <a:r>
              <a:rPr lang="fi-FI" dirty="0"/>
              <a:t> </a:t>
            </a:r>
            <a:r>
              <a:rPr lang="fi-FI" dirty="0" err="1"/>
              <a:t>violence</a:t>
            </a:r>
            <a:r>
              <a:rPr lang="fi-FI" dirty="0"/>
              <a:t> </a:t>
            </a:r>
            <a:r>
              <a:rPr lang="fi-FI" dirty="0" err="1"/>
              <a:t>can</a:t>
            </a:r>
            <a:r>
              <a:rPr lang="fi-FI" dirty="0"/>
              <a:t> </a:t>
            </a:r>
            <a:r>
              <a:rPr lang="fi-FI" dirty="0" err="1"/>
              <a:t>occur</a:t>
            </a:r>
            <a:r>
              <a:rPr lang="fi-FI" dirty="0"/>
              <a:t> as…</a:t>
            </a:r>
          </a:p>
        </p:txBody>
      </p:sp>
      <p:sp>
        <p:nvSpPr>
          <p:cNvPr id="3" name="Tekstin paikkamerkki 2">
            <a:extLst>
              <a:ext uri="{FF2B5EF4-FFF2-40B4-BE49-F238E27FC236}">
                <a16:creationId xmlns:a16="http://schemas.microsoft.com/office/drawing/2014/main" id="{7D6277CA-D985-4BA4-90C1-3FC31834F077}"/>
              </a:ext>
            </a:extLst>
          </p:cNvPr>
          <p:cNvSpPr>
            <a:spLocks noGrp="1"/>
          </p:cNvSpPr>
          <p:nvPr>
            <p:ph type="body" idx="1"/>
          </p:nvPr>
        </p:nvSpPr>
        <p:spPr/>
        <p:txBody>
          <a:bodyPr/>
          <a:lstStyle/>
          <a:p>
            <a:r>
              <a:rPr lang="fi-FI" dirty="0" err="1"/>
              <a:t>Controlling</a:t>
            </a:r>
            <a:r>
              <a:rPr lang="fi-FI" dirty="0"/>
              <a:t> </a:t>
            </a:r>
            <a:r>
              <a:rPr lang="fi-FI" dirty="0" err="1"/>
              <a:t>behaviour</a:t>
            </a:r>
            <a:endParaRPr lang="fi-FI" dirty="0"/>
          </a:p>
          <a:p>
            <a:r>
              <a:rPr lang="fi-FI" dirty="0" err="1"/>
              <a:t>Psychologial</a:t>
            </a:r>
            <a:r>
              <a:rPr lang="fi-FI" dirty="0"/>
              <a:t> </a:t>
            </a:r>
            <a:r>
              <a:rPr lang="fi-FI" dirty="0" err="1"/>
              <a:t>abuse</a:t>
            </a:r>
            <a:endParaRPr lang="fi-FI" dirty="0"/>
          </a:p>
          <a:p>
            <a:r>
              <a:rPr lang="fi-FI" dirty="0" err="1"/>
              <a:t>Sexual</a:t>
            </a:r>
            <a:r>
              <a:rPr lang="fi-FI" dirty="0"/>
              <a:t> </a:t>
            </a:r>
            <a:r>
              <a:rPr lang="fi-FI" dirty="0" err="1"/>
              <a:t>violence</a:t>
            </a:r>
            <a:endParaRPr lang="fi-FI" dirty="0"/>
          </a:p>
          <a:p>
            <a:r>
              <a:rPr lang="fi-FI" dirty="0"/>
              <a:t>Digital </a:t>
            </a:r>
            <a:r>
              <a:rPr lang="fi-FI" dirty="0" err="1"/>
              <a:t>abuse</a:t>
            </a:r>
            <a:endParaRPr lang="fi-FI" dirty="0"/>
          </a:p>
          <a:p>
            <a:r>
              <a:rPr lang="fi-FI" dirty="0" err="1"/>
              <a:t>Physical</a:t>
            </a:r>
            <a:r>
              <a:rPr lang="fi-FI" dirty="0"/>
              <a:t> </a:t>
            </a:r>
            <a:r>
              <a:rPr lang="fi-FI" dirty="0" err="1"/>
              <a:t>violence</a:t>
            </a:r>
            <a:endParaRPr lang="fi-FI" dirty="0"/>
          </a:p>
          <a:p>
            <a:endParaRPr lang="fi-FI" dirty="0"/>
          </a:p>
          <a:p>
            <a:endParaRPr lang="fi-FI" dirty="0"/>
          </a:p>
        </p:txBody>
      </p:sp>
      <p:sp>
        <p:nvSpPr>
          <p:cNvPr id="4" name="Dian numeron paikkamerkki 3">
            <a:extLst>
              <a:ext uri="{FF2B5EF4-FFF2-40B4-BE49-F238E27FC236}">
                <a16:creationId xmlns:a16="http://schemas.microsoft.com/office/drawing/2014/main" id="{58DC5166-017B-4DA3-801C-54C7DB5141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2988240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859575" y="726058"/>
            <a:ext cx="6718200" cy="754196"/>
          </a:xfrm>
          <a:prstGeom prst="rect">
            <a:avLst/>
          </a:prstGeom>
        </p:spPr>
        <p:txBody>
          <a:bodyPr spcFirstLastPara="1" wrap="square" lIns="0" tIns="0" rIns="0" bIns="0" anchor="b" anchorCtr="0">
            <a:noAutofit/>
          </a:bodyPr>
          <a:lstStyle/>
          <a:p>
            <a:pPr marL="0" lvl="0" indent="0" algn="l" rtl="0">
              <a:spcBef>
                <a:spcPts val="0"/>
              </a:spcBef>
              <a:spcAft>
                <a:spcPts val="0"/>
              </a:spcAft>
              <a:buNone/>
            </a:pPr>
            <a:br>
              <a:rPr lang="en" dirty="0"/>
            </a:br>
            <a:br>
              <a:rPr lang="en" dirty="0"/>
            </a:br>
            <a:r>
              <a:rPr lang="en" dirty="0"/>
              <a:t>Control</a:t>
            </a:r>
            <a:br>
              <a:rPr lang="en" dirty="0"/>
            </a:br>
            <a:r>
              <a:rPr lang="en" sz="1600" dirty="0"/>
              <a:t>What controlling be</a:t>
            </a:r>
            <a:r>
              <a:rPr lang="fi-FI" sz="1600" dirty="0" err="1"/>
              <a:t>haviour</a:t>
            </a:r>
            <a:r>
              <a:rPr lang="fi-FI" sz="1600" dirty="0"/>
              <a:t> </a:t>
            </a:r>
            <a:r>
              <a:rPr lang="fi-FI" sz="1600" dirty="0" err="1"/>
              <a:t>might</a:t>
            </a:r>
            <a:r>
              <a:rPr lang="fi-FI" sz="1600" dirty="0"/>
              <a:t> look </a:t>
            </a:r>
            <a:r>
              <a:rPr lang="fi-FI" sz="1600" dirty="0" err="1"/>
              <a:t>like</a:t>
            </a:r>
            <a:r>
              <a:rPr lang="fi-FI" sz="1600" dirty="0"/>
              <a:t>:</a:t>
            </a:r>
            <a:r>
              <a:rPr lang="en" dirty="0"/>
              <a:t>		</a:t>
            </a:r>
            <a:endParaRPr dirty="0"/>
          </a:p>
        </p:txBody>
      </p:sp>
      <p:sp>
        <p:nvSpPr>
          <p:cNvPr id="180" name="Google Shape;180;p20"/>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181" name="Google Shape;181;p20"/>
          <p:cNvGrpSpPr/>
          <p:nvPr/>
        </p:nvGrpSpPr>
        <p:grpSpPr>
          <a:xfrm>
            <a:off x="8274995" y="339237"/>
            <a:ext cx="533460" cy="511717"/>
            <a:chOff x="5241175" y="4959100"/>
            <a:chExt cx="539775" cy="517775"/>
          </a:xfrm>
        </p:grpSpPr>
        <p:sp>
          <p:nvSpPr>
            <p:cNvPr id="182" name="Google Shape;182;p20"/>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0"/>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0"/>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0"/>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0"/>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0"/>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20"/>
          <p:cNvGrpSpPr/>
          <p:nvPr/>
        </p:nvGrpSpPr>
        <p:grpSpPr>
          <a:xfrm>
            <a:off x="2577013" y="2096900"/>
            <a:ext cx="1944600" cy="1569600"/>
            <a:chOff x="3071457" y="2013875"/>
            <a:chExt cx="1944600" cy="1569600"/>
          </a:xfrm>
        </p:grpSpPr>
        <p:sp>
          <p:nvSpPr>
            <p:cNvPr id="189" name="Google Shape;189;p20"/>
            <p:cNvSpPr/>
            <p:nvPr/>
          </p:nvSpPr>
          <p:spPr>
            <a:xfrm rot="10800000" flipH="1">
              <a:off x="3071457" y="2013875"/>
              <a:ext cx="1944600" cy="1569600"/>
            </a:xfrm>
            <a:prstGeom prst="round2DiagRect">
              <a:avLst>
                <a:gd name="adj1" fmla="val 0"/>
                <a:gd name="adj2" fmla="val 177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sp>
          <p:nvSpPr>
            <p:cNvPr id="190" name="Google Shape;190;p20"/>
            <p:cNvSpPr txBox="1"/>
            <p:nvPr/>
          </p:nvSpPr>
          <p:spPr>
            <a:xfrm>
              <a:off x="3316102" y="225638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IBM Plex Sans"/>
                  <a:ea typeface="IBM Plex Sans"/>
                  <a:cs typeface="IBM Plex Sans"/>
                  <a:sym typeface="IBM Plex Sans"/>
                </a:rPr>
                <a:t>To hang out or talk to a friend</a:t>
              </a:r>
              <a:endParaRPr sz="1800">
                <a:solidFill>
                  <a:schemeClr val="dk1"/>
                </a:solidFill>
                <a:latin typeface="IBM Plex Sans"/>
                <a:ea typeface="IBM Plex Sans"/>
                <a:cs typeface="IBM Plex Sans"/>
                <a:sym typeface="IBM Plex Sans"/>
              </a:endParaRPr>
            </a:p>
          </p:txBody>
        </p:sp>
      </p:grpSp>
      <p:grpSp>
        <p:nvGrpSpPr>
          <p:cNvPr id="191" name="Google Shape;191;p20"/>
          <p:cNvGrpSpPr/>
          <p:nvPr/>
        </p:nvGrpSpPr>
        <p:grpSpPr>
          <a:xfrm>
            <a:off x="558600" y="1792100"/>
            <a:ext cx="1944600" cy="1569600"/>
            <a:chOff x="1050663" y="2013875"/>
            <a:chExt cx="1944600" cy="1569600"/>
          </a:xfrm>
        </p:grpSpPr>
        <p:sp>
          <p:nvSpPr>
            <p:cNvPr id="192" name="Google Shape;192;p20"/>
            <p:cNvSpPr/>
            <p:nvPr/>
          </p:nvSpPr>
          <p:spPr>
            <a:xfrm>
              <a:off x="1050663" y="2013875"/>
              <a:ext cx="1944600" cy="1569600"/>
            </a:xfrm>
            <a:prstGeom prst="round2DiagRect">
              <a:avLst>
                <a:gd name="adj1" fmla="val 0"/>
                <a:gd name="adj2" fmla="val 1776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sp>
          <p:nvSpPr>
            <p:cNvPr id="193" name="Google Shape;193;p20"/>
            <p:cNvSpPr txBox="1"/>
            <p:nvPr/>
          </p:nvSpPr>
          <p:spPr>
            <a:xfrm>
              <a:off x="1351638" y="2103957"/>
              <a:ext cx="1451700" cy="12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IBM Plex Sans"/>
                  <a:ea typeface="IBM Plex Sans"/>
                  <a:cs typeface="IBM Plex Sans"/>
                  <a:sym typeface="IBM Plex Sans"/>
                </a:rPr>
                <a:t>Prohibition to go out without a partner</a:t>
              </a:r>
              <a:endParaRPr sz="1800">
                <a:solidFill>
                  <a:schemeClr val="dk1"/>
                </a:solidFill>
                <a:latin typeface="IBM Plex Sans"/>
                <a:ea typeface="IBM Plex Sans"/>
                <a:cs typeface="IBM Plex Sans"/>
                <a:sym typeface="IBM Plex Sans"/>
              </a:endParaRPr>
            </a:p>
          </p:txBody>
        </p:sp>
        <p:sp>
          <p:nvSpPr>
            <p:cNvPr id="194" name="Google Shape;194;p20"/>
            <p:cNvSpPr txBox="1"/>
            <p:nvPr/>
          </p:nvSpPr>
          <p:spPr>
            <a:xfrm>
              <a:off x="1351638" y="2217198"/>
              <a:ext cx="1451700" cy="101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100">
                <a:solidFill>
                  <a:schemeClr val="dk1"/>
                </a:solidFill>
                <a:latin typeface="IBM Plex Sans"/>
                <a:ea typeface="IBM Plex Sans"/>
                <a:cs typeface="IBM Plex Sans"/>
                <a:sym typeface="IBM Plex Sans"/>
              </a:endParaRPr>
            </a:p>
          </p:txBody>
        </p:sp>
      </p:grpSp>
      <p:grpSp>
        <p:nvGrpSpPr>
          <p:cNvPr id="195" name="Google Shape;195;p20"/>
          <p:cNvGrpSpPr/>
          <p:nvPr/>
        </p:nvGrpSpPr>
        <p:grpSpPr>
          <a:xfrm>
            <a:off x="2375253" y="2708096"/>
            <a:ext cx="260366" cy="260366"/>
            <a:chOff x="3157188" y="909150"/>
            <a:chExt cx="470400" cy="470400"/>
          </a:xfrm>
        </p:grpSpPr>
        <p:sp>
          <p:nvSpPr>
            <p:cNvPr id="196" name="Google Shape;196;p20"/>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sp>
          <p:nvSpPr>
            <p:cNvPr id="197" name="Google Shape;197;p20"/>
            <p:cNvSpPr/>
            <p:nvPr/>
          </p:nvSpPr>
          <p:spPr>
            <a:xfrm>
              <a:off x="3243138" y="995100"/>
              <a:ext cx="298500" cy="298500"/>
            </a:xfrm>
            <a:prstGeom prst="mathPlus">
              <a:avLst>
                <a:gd name="adj1" fmla="val 99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grpSp>
      <p:grpSp>
        <p:nvGrpSpPr>
          <p:cNvPr id="198" name="Google Shape;198;p20"/>
          <p:cNvGrpSpPr/>
          <p:nvPr/>
        </p:nvGrpSpPr>
        <p:grpSpPr>
          <a:xfrm>
            <a:off x="4597825" y="1792100"/>
            <a:ext cx="1944600" cy="1569600"/>
            <a:chOff x="1126863" y="1785275"/>
            <a:chExt cx="1944600" cy="1569600"/>
          </a:xfrm>
        </p:grpSpPr>
        <p:sp>
          <p:nvSpPr>
            <p:cNvPr id="199" name="Google Shape;199;p20"/>
            <p:cNvSpPr/>
            <p:nvPr/>
          </p:nvSpPr>
          <p:spPr>
            <a:xfrm>
              <a:off x="1126863" y="1785275"/>
              <a:ext cx="1944600" cy="1569600"/>
            </a:xfrm>
            <a:prstGeom prst="round2DiagRect">
              <a:avLst>
                <a:gd name="adj1" fmla="val 0"/>
                <a:gd name="adj2" fmla="val 1776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sp>
          <p:nvSpPr>
            <p:cNvPr id="200" name="Google Shape;200;p20"/>
            <p:cNvSpPr txBox="1"/>
            <p:nvPr/>
          </p:nvSpPr>
          <p:spPr>
            <a:xfrm>
              <a:off x="1239252" y="1896750"/>
              <a:ext cx="17961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IBM Plex Sans"/>
                  <a:ea typeface="IBM Plex Sans"/>
                  <a:cs typeface="IBM Plex Sans"/>
                  <a:sym typeface="IBM Plex Sans"/>
                </a:rPr>
                <a:t>Prohibit wearing a particular piece of clothing</a:t>
              </a:r>
              <a:endParaRPr sz="1800">
                <a:solidFill>
                  <a:schemeClr val="dk1"/>
                </a:solidFill>
                <a:latin typeface="IBM Plex Sans"/>
                <a:ea typeface="IBM Plex Sans"/>
                <a:cs typeface="IBM Plex Sans"/>
                <a:sym typeface="IBM Plex Sans"/>
              </a:endParaRPr>
            </a:p>
          </p:txBody>
        </p:sp>
      </p:grpSp>
      <p:grpSp>
        <p:nvGrpSpPr>
          <p:cNvPr id="201" name="Google Shape;201;p20"/>
          <p:cNvGrpSpPr/>
          <p:nvPr/>
        </p:nvGrpSpPr>
        <p:grpSpPr>
          <a:xfrm>
            <a:off x="6618613" y="2136875"/>
            <a:ext cx="2066922" cy="1569600"/>
            <a:chOff x="3071457" y="2013875"/>
            <a:chExt cx="2066922" cy="1569600"/>
          </a:xfrm>
        </p:grpSpPr>
        <p:sp>
          <p:nvSpPr>
            <p:cNvPr id="202" name="Google Shape;202;p20"/>
            <p:cNvSpPr/>
            <p:nvPr/>
          </p:nvSpPr>
          <p:spPr>
            <a:xfrm rot="10800000" flipH="1">
              <a:off x="3071457" y="2013875"/>
              <a:ext cx="1944600" cy="1569600"/>
            </a:xfrm>
            <a:prstGeom prst="round2DiagRect">
              <a:avLst>
                <a:gd name="adj1" fmla="val 0"/>
                <a:gd name="adj2" fmla="val 177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sp>
          <p:nvSpPr>
            <p:cNvPr id="203" name="Google Shape;203;p20"/>
            <p:cNvSpPr txBox="1"/>
            <p:nvPr/>
          </p:nvSpPr>
          <p:spPr>
            <a:xfrm>
              <a:off x="3193778" y="2174400"/>
              <a:ext cx="19446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IBM Plex Sans"/>
                  <a:ea typeface="IBM Plex Sans"/>
                  <a:cs typeface="IBM Plex Sans"/>
                  <a:sym typeface="IBM Plex Sans"/>
                </a:rPr>
                <a:t>Force your partner to do something they don’t want</a:t>
              </a:r>
              <a:endParaRPr sz="1800">
                <a:solidFill>
                  <a:schemeClr val="dk1"/>
                </a:solidFill>
                <a:latin typeface="IBM Plex Sans"/>
                <a:ea typeface="IBM Plex Sans"/>
                <a:cs typeface="IBM Plex Sans"/>
                <a:sym typeface="IBM Plex Sans"/>
              </a:endParaRPr>
            </a:p>
          </p:txBody>
        </p:sp>
      </p:grpSp>
      <p:grpSp>
        <p:nvGrpSpPr>
          <p:cNvPr id="204" name="Google Shape;204;p20"/>
          <p:cNvGrpSpPr/>
          <p:nvPr/>
        </p:nvGrpSpPr>
        <p:grpSpPr>
          <a:xfrm>
            <a:off x="4452603" y="2675321"/>
            <a:ext cx="260366" cy="260366"/>
            <a:chOff x="3157188" y="909150"/>
            <a:chExt cx="470400" cy="470400"/>
          </a:xfrm>
        </p:grpSpPr>
        <p:sp>
          <p:nvSpPr>
            <p:cNvPr id="205" name="Google Shape;205;p20"/>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sp>
          <p:nvSpPr>
            <p:cNvPr id="206" name="Google Shape;206;p20"/>
            <p:cNvSpPr/>
            <p:nvPr/>
          </p:nvSpPr>
          <p:spPr>
            <a:xfrm>
              <a:off x="3243138" y="995100"/>
              <a:ext cx="298500" cy="298500"/>
            </a:xfrm>
            <a:prstGeom prst="mathPlus">
              <a:avLst>
                <a:gd name="adj1" fmla="val 99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grpSp>
      <p:grpSp>
        <p:nvGrpSpPr>
          <p:cNvPr id="207" name="Google Shape;207;p20"/>
          <p:cNvGrpSpPr/>
          <p:nvPr/>
        </p:nvGrpSpPr>
        <p:grpSpPr>
          <a:xfrm>
            <a:off x="6408303" y="2675321"/>
            <a:ext cx="260366" cy="260366"/>
            <a:chOff x="3157188" y="909150"/>
            <a:chExt cx="470400" cy="470400"/>
          </a:xfrm>
        </p:grpSpPr>
        <p:sp>
          <p:nvSpPr>
            <p:cNvPr id="208" name="Google Shape;208;p20"/>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sp>
          <p:nvSpPr>
            <p:cNvPr id="209" name="Google Shape;209;p20"/>
            <p:cNvSpPr/>
            <p:nvPr/>
          </p:nvSpPr>
          <p:spPr>
            <a:xfrm>
              <a:off x="3243138" y="995100"/>
              <a:ext cx="298500" cy="298500"/>
            </a:xfrm>
            <a:prstGeom prst="mathPlus">
              <a:avLst>
                <a:gd name="adj1" fmla="val 99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BM Plex Sans"/>
                <a:ea typeface="IBM Plex Sans"/>
                <a:cs typeface="IBM Plex Sans"/>
                <a:sym typeface="IBM Plex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1000"/>
                                        <p:tgtEl>
                                          <p:spTgt spid="19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 calcmode="lin" valueType="num">
                                      <p:cBhvr additive="base">
                                        <p:cTn id="12" dur="1000"/>
                                        <p:tgtEl>
                                          <p:spTgt spid="18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98"/>
                                        </p:tgtEl>
                                        <p:attrNameLst>
                                          <p:attrName>style.visibility</p:attrName>
                                        </p:attrNameLst>
                                      </p:cBhvr>
                                      <p:to>
                                        <p:strVal val="visible"/>
                                      </p:to>
                                    </p:set>
                                    <p:anim calcmode="lin" valueType="num">
                                      <p:cBhvr additive="base">
                                        <p:cTn id="17" dur="1000"/>
                                        <p:tgtEl>
                                          <p:spTgt spid="198"/>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01"/>
                                        </p:tgtEl>
                                        <p:attrNameLst>
                                          <p:attrName>style.visibility</p:attrName>
                                        </p:attrNameLst>
                                      </p:cBhvr>
                                      <p:to>
                                        <p:strVal val="visible"/>
                                      </p:to>
                                    </p:set>
                                    <p:anim calcmode="lin" valueType="num">
                                      <p:cBhvr additive="base">
                                        <p:cTn id="22" dur="1000"/>
                                        <p:tgtEl>
                                          <p:spTgt spid="20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213"/>
        <p:cNvGrpSpPr/>
        <p:nvPr/>
      </p:nvGrpSpPr>
      <p:grpSpPr>
        <a:xfrm>
          <a:off x="0" y="0"/>
          <a:ext cx="0" cy="0"/>
          <a:chOff x="0" y="0"/>
          <a:chExt cx="0" cy="0"/>
        </a:xfrm>
      </p:grpSpPr>
      <p:sp>
        <p:nvSpPr>
          <p:cNvPr id="214" name="Google Shape;214;p21"/>
          <p:cNvSpPr txBox="1">
            <a:spLocks noGrp="1"/>
          </p:cNvSpPr>
          <p:nvPr>
            <p:ph type="title" idx="4294967295"/>
          </p:nvPr>
        </p:nvSpPr>
        <p:spPr>
          <a:xfrm>
            <a:off x="733425" y="720350"/>
            <a:ext cx="4754100" cy="138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100">
                <a:solidFill>
                  <a:srgbClr val="FFFFFF"/>
                </a:solidFill>
              </a:rPr>
              <a:t>Psychological Abuse</a:t>
            </a:r>
            <a:endParaRPr sz="3100">
              <a:solidFill>
                <a:srgbClr val="FFFFFF"/>
              </a:solidFill>
            </a:endParaRPr>
          </a:p>
          <a:p>
            <a:pPr marL="0" lvl="0" indent="0" algn="l" rtl="0">
              <a:spcBef>
                <a:spcPts val="0"/>
              </a:spcBef>
              <a:spcAft>
                <a:spcPts val="0"/>
              </a:spcAft>
              <a:buNone/>
            </a:pPr>
            <a:endParaRPr>
              <a:solidFill>
                <a:schemeClr val="dk1"/>
              </a:solidFill>
            </a:endParaRPr>
          </a:p>
        </p:txBody>
      </p:sp>
      <p:sp>
        <p:nvSpPr>
          <p:cNvPr id="215" name="Google Shape;215;p21"/>
          <p:cNvSpPr/>
          <p:nvPr/>
        </p:nvSpPr>
        <p:spPr>
          <a:xfrm>
            <a:off x="8328324" y="270424"/>
            <a:ext cx="651680" cy="592809"/>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21"/>
          <p:cNvGrpSpPr/>
          <p:nvPr/>
        </p:nvGrpSpPr>
        <p:grpSpPr>
          <a:xfrm>
            <a:off x="7473113" y="2587123"/>
            <a:ext cx="805990" cy="2012454"/>
            <a:chOff x="3386850" y="2264625"/>
            <a:chExt cx="203950" cy="509250"/>
          </a:xfrm>
        </p:grpSpPr>
        <p:sp>
          <p:nvSpPr>
            <p:cNvPr id="217" name="Google Shape;217;p21"/>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1"/>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21"/>
          <p:cNvSpPr/>
          <p:nvPr/>
        </p:nvSpPr>
        <p:spPr>
          <a:xfrm flipH="1">
            <a:off x="6198111" y="1427328"/>
            <a:ext cx="1275019" cy="1159802"/>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1"/>
          <p:cNvSpPr txBox="1">
            <a:spLocks noGrp="1"/>
          </p:cNvSpPr>
          <p:nvPr>
            <p:ph type="ctrTitle" idx="4294967295"/>
          </p:nvPr>
        </p:nvSpPr>
        <p:spPr>
          <a:xfrm>
            <a:off x="1594300" y="1892325"/>
            <a:ext cx="39522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600" b="1" dirty="0">
                <a:latin typeface="Century Gothic"/>
                <a:ea typeface="Century Gothic"/>
                <a:cs typeface="Century Gothic"/>
                <a:sym typeface="Century Gothic"/>
              </a:rPr>
              <a:t>Insulting your partner is a sign of emotional abuse.</a:t>
            </a:r>
            <a:endParaRPr sz="2600" b="1" dirty="0">
              <a:latin typeface="Century Gothic"/>
              <a:ea typeface="Century Gothic"/>
              <a:cs typeface="Century Gothic"/>
              <a:sym typeface="Century Gothic"/>
            </a:endParaRPr>
          </a:p>
          <a:p>
            <a:pPr marL="0" lvl="0" indent="0" algn="l" rtl="0">
              <a:spcBef>
                <a:spcPts val="0"/>
              </a:spcBef>
              <a:spcAft>
                <a:spcPts val="0"/>
              </a:spcAft>
              <a:buNone/>
            </a:pPr>
            <a:endParaRPr sz="2400" b="1" dirty="0">
              <a:latin typeface="Century Gothic"/>
              <a:ea typeface="Century Gothic"/>
              <a:cs typeface="Century Gothic"/>
              <a:sym typeface="Century Gothic"/>
            </a:endParaRPr>
          </a:p>
        </p:txBody>
      </p:sp>
      <p:sp>
        <p:nvSpPr>
          <p:cNvPr id="221" name="Google Shape;221;p21"/>
          <p:cNvSpPr txBox="1">
            <a:spLocks noGrp="1"/>
          </p:cNvSpPr>
          <p:nvPr>
            <p:ph type="ctrTitle" idx="4294967295"/>
          </p:nvPr>
        </p:nvSpPr>
        <p:spPr>
          <a:xfrm>
            <a:off x="1917525" y="3145550"/>
            <a:ext cx="39522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600" b="1">
                <a:solidFill>
                  <a:srgbClr val="FF9900"/>
                </a:solidFill>
                <a:latin typeface="Century Gothic"/>
                <a:ea typeface="Century Gothic"/>
                <a:cs typeface="Century Gothic"/>
                <a:sym typeface="Century Gothic"/>
              </a:rPr>
              <a:t>E.g. “</a:t>
            </a:r>
            <a:r>
              <a:rPr lang="en" sz="2600" b="1" i="1">
                <a:solidFill>
                  <a:srgbClr val="FF9900"/>
                </a:solidFill>
                <a:latin typeface="Century Gothic"/>
                <a:ea typeface="Century Gothic"/>
                <a:cs typeface="Century Gothic"/>
                <a:sym typeface="Century Gothic"/>
              </a:rPr>
              <a:t>What are you wearing?! You look RIDICULOUS.”</a:t>
            </a:r>
            <a:endParaRPr sz="2600" b="1" i="1">
              <a:solidFill>
                <a:srgbClr val="FF9900"/>
              </a:solidFill>
              <a:latin typeface="Century Gothic"/>
              <a:ea typeface="Century Gothic"/>
              <a:cs typeface="Century Gothic"/>
              <a:sym typeface="Century Gothic"/>
            </a:endParaRPr>
          </a:p>
          <a:p>
            <a:pPr marL="0" lvl="0" indent="0" algn="l" rtl="0">
              <a:spcBef>
                <a:spcPts val="0"/>
              </a:spcBef>
              <a:spcAft>
                <a:spcPts val="0"/>
              </a:spcAft>
              <a:buNone/>
            </a:pPr>
            <a:endParaRPr sz="2400" b="1">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225"/>
        <p:cNvGrpSpPr/>
        <p:nvPr/>
      </p:nvGrpSpPr>
      <p:grpSpPr>
        <a:xfrm>
          <a:off x="0" y="0"/>
          <a:ext cx="0" cy="0"/>
          <a:chOff x="0" y="0"/>
          <a:chExt cx="0" cy="0"/>
        </a:xfrm>
      </p:grpSpPr>
      <p:sp>
        <p:nvSpPr>
          <p:cNvPr id="226" name="Google Shape;226;p22"/>
          <p:cNvSpPr txBox="1">
            <a:spLocks noGrp="1"/>
          </p:cNvSpPr>
          <p:nvPr>
            <p:ph type="title" idx="4294967295"/>
          </p:nvPr>
        </p:nvSpPr>
        <p:spPr>
          <a:xfrm>
            <a:off x="742900" y="720350"/>
            <a:ext cx="4754100" cy="138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100">
                <a:solidFill>
                  <a:srgbClr val="FFFFFF"/>
                </a:solidFill>
              </a:rPr>
              <a:t>Psychological Abuse</a:t>
            </a:r>
            <a:endParaRPr sz="3100">
              <a:solidFill>
                <a:srgbClr val="FFFFFF"/>
              </a:solidFill>
            </a:endParaRPr>
          </a:p>
          <a:p>
            <a:pPr marL="0" lvl="0" indent="0" algn="l" rtl="0">
              <a:spcBef>
                <a:spcPts val="0"/>
              </a:spcBef>
              <a:spcAft>
                <a:spcPts val="0"/>
              </a:spcAft>
              <a:buNone/>
            </a:pPr>
            <a:endParaRPr>
              <a:solidFill>
                <a:schemeClr val="dk1"/>
              </a:solidFill>
            </a:endParaRPr>
          </a:p>
        </p:txBody>
      </p:sp>
      <p:sp>
        <p:nvSpPr>
          <p:cNvPr id="227" name="Google Shape;227;p22"/>
          <p:cNvSpPr/>
          <p:nvPr/>
        </p:nvSpPr>
        <p:spPr>
          <a:xfrm>
            <a:off x="8328324" y="270424"/>
            <a:ext cx="651680" cy="592809"/>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 name="Google Shape;228;p22"/>
          <p:cNvGrpSpPr/>
          <p:nvPr/>
        </p:nvGrpSpPr>
        <p:grpSpPr>
          <a:xfrm>
            <a:off x="7473113" y="2587123"/>
            <a:ext cx="805990" cy="2012454"/>
            <a:chOff x="3386850" y="2264625"/>
            <a:chExt cx="203950" cy="509250"/>
          </a:xfrm>
        </p:grpSpPr>
        <p:sp>
          <p:nvSpPr>
            <p:cNvPr id="229" name="Google Shape;229;p22"/>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2"/>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22"/>
          <p:cNvSpPr/>
          <p:nvPr/>
        </p:nvSpPr>
        <p:spPr>
          <a:xfrm flipH="1">
            <a:off x="6198111" y="1427328"/>
            <a:ext cx="1275019" cy="1159802"/>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2"/>
          <p:cNvSpPr txBox="1">
            <a:spLocks noGrp="1"/>
          </p:cNvSpPr>
          <p:nvPr>
            <p:ph type="ctrTitle" idx="4294967295"/>
          </p:nvPr>
        </p:nvSpPr>
        <p:spPr>
          <a:xfrm>
            <a:off x="1544800" y="1543049"/>
            <a:ext cx="3952200" cy="1282701"/>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600" b="1" dirty="0">
                <a:latin typeface="Century Gothic"/>
                <a:ea typeface="Century Gothic"/>
                <a:cs typeface="Century Gothic"/>
                <a:sym typeface="Century Gothic"/>
              </a:rPr>
              <a:t>Making threats to your partner is </a:t>
            </a:r>
            <a:r>
              <a:rPr lang="fi-FI" sz="2600" b="1" dirty="0" err="1">
                <a:latin typeface="Century Gothic"/>
                <a:ea typeface="Century Gothic"/>
                <a:cs typeface="Century Gothic"/>
                <a:sym typeface="Century Gothic"/>
              </a:rPr>
              <a:t>not</a:t>
            </a:r>
            <a:r>
              <a:rPr lang="fi-FI" sz="2600" b="1" dirty="0">
                <a:latin typeface="Century Gothic"/>
                <a:ea typeface="Century Gothic"/>
                <a:cs typeface="Century Gothic"/>
                <a:sym typeface="Century Gothic"/>
              </a:rPr>
              <a:t> </a:t>
            </a:r>
            <a:r>
              <a:rPr lang="en" sz="2600" b="1" dirty="0">
                <a:latin typeface="Century Gothic"/>
                <a:ea typeface="Century Gothic"/>
                <a:cs typeface="Century Gothic"/>
                <a:sym typeface="Century Gothic"/>
              </a:rPr>
              <a:t>acceptable.</a:t>
            </a:r>
            <a:endParaRPr sz="2600" b="1" dirty="0">
              <a:latin typeface="Century Gothic"/>
              <a:ea typeface="Century Gothic"/>
              <a:cs typeface="Century Gothic"/>
              <a:sym typeface="Century Gothic"/>
            </a:endParaRPr>
          </a:p>
          <a:p>
            <a:pPr marL="0" lvl="0" indent="0" algn="l" rtl="0">
              <a:spcBef>
                <a:spcPts val="0"/>
              </a:spcBef>
              <a:spcAft>
                <a:spcPts val="0"/>
              </a:spcAft>
              <a:buNone/>
            </a:pPr>
            <a:endParaRPr sz="2400" b="1" dirty="0">
              <a:latin typeface="Century Gothic"/>
              <a:ea typeface="Century Gothic"/>
              <a:cs typeface="Century Gothic"/>
              <a:sym typeface="Century Gothic"/>
            </a:endParaRPr>
          </a:p>
        </p:txBody>
      </p:sp>
      <p:sp>
        <p:nvSpPr>
          <p:cNvPr id="233" name="Google Shape;233;p22"/>
          <p:cNvSpPr txBox="1">
            <a:spLocks noGrp="1"/>
          </p:cNvSpPr>
          <p:nvPr>
            <p:ph type="ctrTitle" idx="4294967295"/>
          </p:nvPr>
        </p:nvSpPr>
        <p:spPr>
          <a:xfrm>
            <a:off x="1879575" y="2936775"/>
            <a:ext cx="39522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600" b="1">
                <a:solidFill>
                  <a:srgbClr val="FF9900"/>
                </a:solidFill>
                <a:latin typeface="Century Gothic"/>
                <a:ea typeface="Century Gothic"/>
                <a:cs typeface="Century Gothic"/>
                <a:sym typeface="Century Gothic"/>
              </a:rPr>
              <a:t>E.g. “</a:t>
            </a:r>
            <a:r>
              <a:rPr lang="en" sz="2600" b="1" i="1">
                <a:solidFill>
                  <a:srgbClr val="FF9900"/>
                </a:solidFill>
                <a:latin typeface="Century Gothic"/>
                <a:ea typeface="Century Gothic"/>
                <a:cs typeface="Century Gothic"/>
                <a:sym typeface="Century Gothic"/>
              </a:rPr>
              <a:t>If you go out tonight I’m breaking up with you”</a:t>
            </a:r>
            <a:endParaRPr sz="2600" b="1" i="1">
              <a:solidFill>
                <a:srgbClr val="FF9900"/>
              </a:solidFill>
              <a:latin typeface="Century Gothic"/>
              <a:ea typeface="Century Gothic"/>
              <a:cs typeface="Century Gothic"/>
              <a:sym typeface="Century Gothic"/>
            </a:endParaRPr>
          </a:p>
          <a:p>
            <a:pPr marL="0" lvl="0" indent="0" algn="l" rtl="0">
              <a:spcBef>
                <a:spcPts val="0"/>
              </a:spcBef>
              <a:spcAft>
                <a:spcPts val="0"/>
              </a:spcAft>
              <a:buNone/>
            </a:pPr>
            <a:endParaRPr sz="2400" b="1">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248"/>
        <p:cNvGrpSpPr/>
        <p:nvPr/>
      </p:nvGrpSpPr>
      <p:grpSpPr>
        <a:xfrm>
          <a:off x="0" y="0"/>
          <a:ext cx="0" cy="0"/>
          <a:chOff x="0" y="0"/>
          <a:chExt cx="0" cy="0"/>
        </a:xfrm>
      </p:grpSpPr>
      <p:sp>
        <p:nvSpPr>
          <p:cNvPr id="249" name="Google Shape;249;p24"/>
          <p:cNvSpPr txBox="1">
            <a:spLocks noGrp="1"/>
          </p:cNvSpPr>
          <p:nvPr>
            <p:ph type="title" idx="4294967295"/>
          </p:nvPr>
        </p:nvSpPr>
        <p:spPr>
          <a:xfrm>
            <a:off x="733425" y="720350"/>
            <a:ext cx="4754100" cy="138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100">
                <a:solidFill>
                  <a:srgbClr val="FFFFFF"/>
                </a:solidFill>
              </a:rPr>
              <a:t>Psychological Abuse</a:t>
            </a:r>
            <a:endParaRPr sz="3100">
              <a:solidFill>
                <a:srgbClr val="FFFFFF"/>
              </a:solidFill>
            </a:endParaRPr>
          </a:p>
          <a:p>
            <a:pPr marL="0" lvl="0" indent="0" algn="l" rtl="0">
              <a:spcBef>
                <a:spcPts val="0"/>
              </a:spcBef>
              <a:spcAft>
                <a:spcPts val="0"/>
              </a:spcAft>
              <a:buNone/>
            </a:pPr>
            <a:endParaRPr>
              <a:solidFill>
                <a:schemeClr val="dk1"/>
              </a:solidFill>
            </a:endParaRPr>
          </a:p>
        </p:txBody>
      </p:sp>
      <p:sp>
        <p:nvSpPr>
          <p:cNvPr id="250" name="Google Shape;250;p24"/>
          <p:cNvSpPr/>
          <p:nvPr/>
        </p:nvSpPr>
        <p:spPr>
          <a:xfrm>
            <a:off x="8328324" y="270424"/>
            <a:ext cx="651680" cy="592809"/>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txBox="1">
            <a:spLocks noGrp="1"/>
          </p:cNvSpPr>
          <p:nvPr>
            <p:ph type="subTitle" idx="4294967295"/>
          </p:nvPr>
        </p:nvSpPr>
        <p:spPr>
          <a:xfrm>
            <a:off x="733425" y="1419000"/>
            <a:ext cx="5727000" cy="1039800"/>
          </a:xfrm>
          <a:prstGeom prst="rect">
            <a:avLst/>
          </a:prstGeom>
          <a:solidFill>
            <a:srgbClr val="FFFFFF"/>
          </a:solidFill>
        </p:spPr>
        <p:txBody>
          <a:bodyPr spcFirstLastPara="1" wrap="square" lIns="0" tIns="0" rIns="0" bIns="0" anchor="t" anchorCtr="0">
            <a:noAutofit/>
          </a:bodyPr>
          <a:lstStyle/>
          <a:p>
            <a:pPr marL="0" lvl="0" indent="0" algn="l" rtl="0">
              <a:spcBef>
                <a:spcPts val="500"/>
              </a:spcBef>
              <a:spcAft>
                <a:spcPts val="0"/>
              </a:spcAft>
              <a:buNone/>
            </a:pPr>
            <a:r>
              <a:rPr lang="en" sz="2000">
                <a:solidFill>
                  <a:srgbClr val="7F7F7F"/>
                </a:solidFill>
                <a:latin typeface="Century Gothic"/>
                <a:ea typeface="Century Gothic"/>
                <a:cs typeface="Century Gothic"/>
                <a:sym typeface="Century Gothic"/>
              </a:rPr>
              <a:t>27% do not think that insulting a partner during an argument is a form of psychological abuse</a:t>
            </a:r>
            <a:br>
              <a:rPr lang="en" sz="2000">
                <a:solidFill>
                  <a:srgbClr val="7F7F7F"/>
                </a:solidFill>
                <a:latin typeface="Century Gothic"/>
                <a:ea typeface="Century Gothic"/>
                <a:cs typeface="Century Gothic"/>
                <a:sym typeface="Century Gothic"/>
              </a:rPr>
            </a:br>
            <a:r>
              <a:rPr lang="en" sz="2000">
                <a:solidFill>
                  <a:srgbClr val="7F7F7F"/>
                </a:solidFill>
                <a:latin typeface="Century Gothic"/>
                <a:ea typeface="Century Gothic"/>
                <a:cs typeface="Century Gothic"/>
                <a:sym typeface="Century Gothic"/>
              </a:rPr>
              <a:t> </a:t>
            </a:r>
            <a:endParaRPr sz="2000">
              <a:solidFill>
                <a:srgbClr val="7F7F7F"/>
              </a:solidFill>
              <a:latin typeface="Century Gothic"/>
              <a:ea typeface="Century Gothic"/>
              <a:cs typeface="Century Gothic"/>
              <a:sym typeface="Century Gothic"/>
            </a:endParaRPr>
          </a:p>
          <a:p>
            <a:pPr marL="0" lvl="0" indent="0" algn="l" rtl="0">
              <a:spcBef>
                <a:spcPts val="600"/>
              </a:spcBef>
              <a:spcAft>
                <a:spcPts val="0"/>
              </a:spcAft>
              <a:buNone/>
            </a:pPr>
            <a:endParaRPr>
              <a:solidFill>
                <a:schemeClr val="accent1"/>
              </a:solidFill>
            </a:endParaRPr>
          </a:p>
        </p:txBody>
      </p:sp>
      <p:sp>
        <p:nvSpPr>
          <p:cNvPr id="252" name="Google Shape;252;p24"/>
          <p:cNvSpPr txBox="1">
            <a:spLocks noGrp="1"/>
          </p:cNvSpPr>
          <p:nvPr>
            <p:ph type="subTitle" idx="4294967295"/>
          </p:nvPr>
        </p:nvSpPr>
        <p:spPr>
          <a:xfrm>
            <a:off x="733425" y="2570025"/>
            <a:ext cx="5727000" cy="857100"/>
          </a:xfrm>
          <a:prstGeom prst="rect">
            <a:avLst/>
          </a:prstGeom>
          <a:solidFill>
            <a:srgbClr val="FFFFFF"/>
          </a:solidFill>
        </p:spPr>
        <p:txBody>
          <a:bodyPr spcFirstLastPara="1" wrap="square" lIns="0" tIns="0" rIns="0" bIns="0" anchor="t" anchorCtr="0">
            <a:noAutofit/>
          </a:bodyPr>
          <a:lstStyle/>
          <a:p>
            <a:pPr marL="0" lvl="0" indent="0" algn="l" rtl="0">
              <a:spcBef>
                <a:spcPts val="500"/>
              </a:spcBef>
              <a:spcAft>
                <a:spcPts val="0"/>
              </a:spcAft>
              <a:buNone/>
            </a:pPr>
            <a:r>
              <a:rPr lang="en" sz="2000">
                <a:solidFill>
                  <a:srgbClr val="7F7F7F"/>
                </a:solidFill>
                <a:latin typeface="Century Gothic"/>
                <a:ea typeface="Century Gothic"/>
                <a:cs typeface="Century Gothic"/>
                <a:sym typeface="Century Gothic"/>
              </a:rPr>
              <a:t>9% of young people think that making threats is acceptable (14% of boys, 5% of girls)</a:t>
            </a:r>
            <a:endParaRPr sz="2000">
              <a:solidFill>
                <a:srgbClr val="7F7F7F"/>
              </a:solidFill>
              <a:latin typeface="Century Gothic"/>
              <a:ea typeface="Century Gothic"/>
              <a:cs typeface="Century Gothic"/>
              <a:sym typeface="Century Gothic"/>
            </a:endParaRPr>
          </a:p>
          <a:p>
            <a:pPr marL="0" lvl="0" indent="0" algn="l" rtl="0">
              <a:spcBef>
                <a:spcPts val="600"/>
              </a:spcBef>
              <a:spcAft>
                <a:spcPts val="0"/>
              </a:spcAft>
              <a:buNone/>
            </a:pPr>
            <a:r>
              <a:rPr lang="en">
                <a:solidFill>
                  <a:schemeClr val="accent1"/>
                </a:solidFill>
              </a:rPr>
              <a:t> </a:t>
            </a:r>
            <a:endParaRPr>
              <a:solidFill>
                <a:schemeClr val="accent1"/>
              </a:solidFill>
            </a:endParaRPr>
          </a:p>
        </p:txBody>
      </p:sp>
      <p:sp>
        <p:nvSpPr>
          <p:cNvPr id="253" name="Google Shape;253;p24"/>
          <p:cNvSpPr txBox="1">
            <a:spLocks noGrp="1"/>
          </p:cNvSpPr>
          <p:nvPr>
            <p:ph type="subTitle" idx="4294967295"/>
          </p:nvPr>
        </p:nvSpPr>
        <p:spPr>
          <a:xfrm>
            <a:off x="733425" y="3538350"/>
            <a:ext cx="5727000" cy="857100"/>
          </a:xfrm>
          <a:prstGeom prst="rect">
            <a:avLst/>
          </a:prstGeom>
          <a:solidFill>
            <a:srgbClr val="FFFFFF"/>
          </a:solidFill>
        </p:spPr>
        <p:txBody>
          <a:bodyPr spcFirstLastPara="1" wrap="square" lIns="0" tIns="0" rIns="0" bIns="0" anchor="t" anchorCtr="0">
            <a:noAutofit/>
          </a:bodyPr>
          <a:lstStyle/>
          <a:p>
            <a:pPr marL="0" lvl="0" indent="0" algn="l" rtl="0">
              <a:spcBef>
                <a:spcPts val="500"/>
              </a:spcBef>
              <a:spcAft>
                <a:spcPts val="0"/>
              </a:spcAft>
              <a:buNone/>
            </a:pPr>
            <a:r>
              <a:rPr lang="en" sz="2000">
                <a:solidFill>
                  <a:srgbClr val="7F7F7F"/>
                </a:solidFill>
                <a:latin typeface="Century Gothic"/>
                <a:ea typeface="Century Gothic"/>
                <a:cs typeface="Century Gothic"/>
                <a:sym typeface="Century Gothic"/>
              </a:rPr>
              <a:t>16% don’t recognise  psychological abuse as a form of dating violence</a:t>
            </a:r>
            <a:endParaRPr sz="2000">
              <a:solidFill>
                <a:srgbClr val="7F7F7F"/>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sz="1100">
              <a:latin typeface="Arial"/>
              <a:ea typeface="Arial"/>
              <a:cs typeface="Arial"/>
              <a:sym typeface="Arial"/>
            </a:endParaRPr>
          </a:p>
          <a:p>
            <a:pPr marL="0" lvl="0" indent="0" algn="l" rtl="0">
              <a:lnSpc>
                <a:spcPct val="100000"/>
              </a:lnSpc>
              <a:spcBef>
                <a:spcPts val="0"/>
              </a:spcBef>
              <a:spcAft>
                <a:spcPts val="0"/>
              </a:spcAft>
              <a:buNone/>
            </a:pPr>
            <a:r>
              <a:rPr lang="en" sz="1100">
                <a:latin typeface="Arial"/>
                <a:ea typeface="Arial"/>
                <a:cs typeface="Arial"/>
                <a:sym typeface="Arial"/>
              </a:rPr>
              <a:t>*Statistics taken from “Estudo Nacional sobre a Violência no Namoro 2019”</a:t>
            </a:r>
            <a:endParaRPr sz="1400"/>
          </a:p>
          <a:p>
            <a:pPr marL="0" lvl="0" indent="0" algn="l" rtl="0">
              <a:lnSpc>
                <a:spcPct val="100000"/>
              </a:lnSpc>
              <a:spcBef>
                <a:spcPts val="0"/>
              </a:spcBef>
              <a:spcAft>
                <a:spcPts val="0"/>
              </a:spcAft>
              <a:buNone/>
            </a:pPr>
            <a:endParaRPr sz="110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58" name="Google Shape;258;p25"/>
          <p:cNvPicPr preferRelativeResize="0"/>
          <p:nvPr/>
        </p:nvPicPr>
        <p:blipFill rotWithShape="1">
          <a:blip r:embed="rId4">
            <a:alphaModFix/>
          </a:blip>
          <a:srcRect t="3721" b="11890"/>
          <a:stretch/>
        </p:blipFill>
        <p:spPr>
          <a:xfrm>
            <a:off x="4723825" y="1205925"/>
            <a:ext cx="3550400" cy="3391625"/>
          </a:xfrm>
          <a:prstGeom prst="rect">
            <a:avLst/>
          </a:prstGeom>
          <a:noFill/>
          <a:ln>
            <a:noFill/>
          </a:ln>
        </p:spPr>
      </p:pic>
      <p:sp>
        <p:nvSpPr>
          <p:cNvPr id="259" name="Google Shape;259;p25"/>
          <p:cNvSpPr txBox="1">
            <a:spLocks noGrp="1"/>
          </p:cNvSpPr>
          <p:nvPr>
            <p:ph type="title"/>
          </p:nvPr>
        </p:nvSpPr>
        <p:spPr>
          <a:xfrm>
            <a:off x="787200" y="774200"/>
            <a:ext cx="3452700" cy="485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Harassment </a:t>
            </a:r>
            <a:endParaRPr/>
          </a:p>
        </p:txBody>
      </p:sp>
      <p:sp>
        <p:nvSpPr>
          <p:cNvPr id="260" name="Google Shape;260;p25"/>
          <p:cNvSpPr txBox="1">
            <a:spLocks noGrp="1"/>
          </p:cNvSpPr>
          <p:nvPr>
            <p:ph type="body" idx="1"/>
          </p:nvPr>
        </p:nvSpPr>
        <p:spPr>
          <a:xfrm>
            <a:off x="628650" y="1419350"/>
            <a:ext cx="3769800" cy="3797400"/>
          </a:xfrm>
          <a:prstGeom prst="rect">
            <a:avLst/>
          </a:prstGeom>
        </p:spPr>
        <p:txBody>
          <a:bodyPr spcFirstLastPara="1" wrap="square" lIns="0" tIns="0" rIns="0" bIns="0" anchor="t" anchorCtr="0">
            <a:noAutofit/>
          </a:bodyPr>
          <a:lstStyle/>
          <a:p>
            <a:pPr marL="342900" lvl="0" indent="-298450" algn="l" rtl="0">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What is harassment?</a:t>
            </a:r>
            <a:endParaRPr sz="1700">
              <a:solidFill>
                <a:srgbClr val="FFFFFF"/>
              </a:solidFill>
              <a:latin typeface="Century Gothic"/>
              <a:ea typeface="Century Gothic"/>
              <a:cs typeface="Century Gothic"/>
              <a:sym typeface="Century Gothic"/>
            </a:endParaRPr>
          </a:p>
          <a:p>
            <a:pPr marL="342900" lvl="0" indent="-298450" algn="l" rtl="0">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Harassment can take many different shapes and forms. For example…</a:t>
            </a:r>
            <a:endParaRPr sz="1700">
              <a:solidFill>
                <a:srgbClr val="FFFFFF"/>
              </a:solidFill>
              <a:latin typeface="Century Gothic"/>
              <a:ea typeface="Century Gothic"/>
              <a:cs typeface="Century Gothic"/>
              <a:sym typeface="Century Gothic"/>
            </a:endParaRPr>
          </a:p>
          <a:p>
            <a:pPr marL="342900" lvl="0" indent="-298450" algn="l" rtl="0">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The need for constant communication, non-stop calling and texting throughout the day.</a:t>
            </a:r>
            <a:endParaRPr sz="1700">
              <a:solidFill>
                <a:srgbClr val="FFFFFF"/>
              </a:solidFill>
              <a:latin typeface="Century Gothic"/>
              <a:ea typeface="Century Gothic"/>
              <a:cs typeface="Century Gothic"/>
              <a:sym typeface="Century Gothic"/>
            </a:endParaRPr>
          </a:p>
          <a:p>
            <a:pPr marL="342900" lvl="0" indent="-298450" algn="l" rtl="0">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Following and stalking</a:t>
            </a:r>
            <a:endParaRPr sz="1700">
              <a:solidFill>
                <a:srgbClr val="FFFFFF"/>
              </a:solidFill>
              <a:latin typeface="Century Gothic"/>
              <a:ea typeface="Century Gothic"/>
              <a:cs typeface="Century Gothic"/>
              <a:sym typeface="Century Gothic"/>
            </a:endParaRPr>
          </a:p>
          <a:p>
            <a:pPr marL="342900" lvl="0" indent="-298450" algn="l" rtl="0">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Constant verbal abuse </a:t>
            </a:r>
            <a:endParaRPr sz="1700">
              <a:solidFill>
                <a:srgbClr val="FFFFFF"/>
              </a:solidFill>
              <a:latin typeface="Century Gothic"/>
              <a:ea typeface="Century Gothic"/>
              <a:cs typeface="Century Gothic"/>
              <a:sym typeface="Century Gothic"/>
            </a:endParaRPr>
          </a:p>
          <a:p>
            <a:pPr marL="342900" lvl="0" indent="-298450" algn="l" rtl="0">
              <a:lnSpc>
                <a:spcPct val="100000"/>
              </a:lnSpc>
              <a:spcBef>
                <a:spcPts val="480"/>
              </a:spcBef>
              <a:spcAft>
                <a:spcPts val="0"/>
              </a:spcAft>
              <a:buClr>
                <a:srgbClr val="FFFFFF"/>
              </a:buClr>
              <a:buSzPts val="1700"/>
              <a:buFont typeface="Century Gothic"/>
              <a:buChar char="•"/>
            </a:pPr>
            <a:r>
              <a:rPr lang="en" sz="1700">
                <a:solidFill>
                  <a:srgbClr val="FFFFFF"/>
                </a:solidFill>
                <a:latin typeface="Century Gothic"/>
                <a:ea typeface="Century Gothic"/>
                <a:cs typeface="Century Gothic"/>
                <a:sym typeface="Century Gothic"/>
              </a:rPr>
              <a:t>Threats </a:t>
            </a:r>
            <a:endParaRPr sz="1700">
              <a:solidFill>
                <a:srgbClr val="FFFFFF"/>
              </a:solidFill>
              <a:latin typeface="Century Gothic"/>
              <a:ea typeface="Century Gothic"/>
              <a:cs typeface="Century Gothic"/>
              <a:sym typeface="Century Gothic"/>
            </a:endParaRPr>
          </a:p>
        </p:txBody>
      </p:sp>
      <p:sp>
        <p:nvSpPr>
          <p:cNvPr id="261" name="Google Shape;261;p25"/>
          <p:cNvSpPr txBox="1">
            <a:spLocks noGrp="1"/>
          </p:cNvSpPr>
          <p:nvPr>
            <p:ph type="sldNum" idx="12"/>
          </p:nvPr>
        </p:nvSpPr>
        <p:spPr>
          <a:xfrm>
            <a:off x="8328327" y="4338350"/>
            <a:ext cx="242700" cy="2592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60">
                                            <p:txEl>
                                              <p:pRg st="0" end="0"/>
                                            </p:txEl>
                                          </p:spTgt>
                                        </p:tgtEl>
                                        <p:attrNameLst>
                                          <p:attrName>style.visibility</p:attrName>
                                        </p:attrNameLst>
                                      </p:cBhvr>
                                      <p:to>
                                        <p:strVal val="visible"/>
                                      </p:to>
                                    </p:set>
                                    <p:anim calcmode="lin" valueType="num">
                                      <p:cBhvr additive="base">
                                        <p:cTn id="12" dur="1000"/>
                                        <p:tgtEl>
                                          <p:spTgt spid="26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0">
                                            <p:txEl>
                                              <p:pRg st="1" end="1"/>
                                            </p:txEl>
                                          </p:spTgt>
                                        </p:tgtEl>
                                        <p:attrNameLst>
                                          <p:attrName>style.visibility</p:attrName>
                                        </p:attrNameLst>
                                      </p:cBhvr>
                                      <p:to>
                                        <p:strVal val="visible"/>
                                      </p:to>
                                    </p:set>
                                    <p:anim calcmode="lin" valueType="num">
                                      <p:cBhvr additive="base">
                                        <p:cTn id="17" dur="1000"/>
                                        <p:tgtEl>
                                          <p:spTgt spid="26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60">
                                            <p:txEl>
                                              <p:pRg st="2" end="2"/>
                                            </p:txEl>
                                          </p:spTgt>
                                        </p:tgtEl>
                                        <p:attrNameLst>
                                          <p:attrName>style.visibility</p:attrName>
                                        </p:attrNameLst>
                                      </p:cBhvr>
                                      <p:to>
                                        <p:strVal val="visible"/>
                                      </p:to>
                                    </p:set>
                                    <p:anim calcmode="lin" valueType="num">
                                      <p:cBhvr additive="base">
                                        <p:cTn id="22" dur="1000"/>
                                        <p:tgtEl>
                                          <p:spTgt spid="26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60">
                                            <p:txEl>
                                              <p:pRg st="3" end="3"/>
                                            </p:txEl>
                                          </p:spTgt>
                                        </p:tgtEl>
                                        <p:attrNameLst>
                                          <p:attrName>style.visibility</p:attrName>
                                        </p:attrNameLst>
                                      </p:cBhvr>
                                      <p:to>
                                        <p:strVal val="visible"/>
                                      </p:to>
                                    </p:set>
                                    <p:anim calcmode="lin" valueType="num">
                                      <p:cBhvr additive="base">
                                        <p:cTn id="27" dur="1000"/>
                                        <p:tgtEl>
                                          <p:spTgt spid="260">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60">
                                            <p:txEl>
                                              <p:pRg st="4" end="4"/>
                                            </p:txEl>
                                          </p:spTgt>
                                        </p:tgtEl>
                                        <p:attrNameLst>
                                          <p:attrName>style.visibility</p:attrName>
                                        </p:attrNameLst>
                                      </p:cBhvr>
                                      <p:to>
                                        <p:strVal val="visible"/>
                                      </p:to>
                                    </p:set>
                                    <p:anim calcmode="lin" valueType="num">
                                      <p:cBhvr additive="base">
                                        <p:cTn id="32" dur="1000"/>
                                        <p:tgtEl>
                                          <p:spTgt spid="260">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0">
                                            <p:txEl>
                                              <p:pRg st="5" end="5"/>
                                            </p:txEl>
                                          </p:spTgt>
                                        </p:tgtEl>
                                        <p:attrNameLst>
                                          <p:attrName>style.visibility</p:attrName>
                                        </p:attrNameLst>
                                      </p:cBhvr>
                                      <p:to>
                                        <p:strVal val="visible"/>
                                      </p:to>
                                    </p:set>
                                    <p:anim calcmode="lin" valueType="num">
                                      <p:cBhvr additive="base">
                                        <p:cTn id="37" dur="1000"/>
                                        <p:tgtEl>
                                          <p:spTgt spid="260">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9"/>
                                        </p:tgtEl>
                                        <p:attrNameLst>
                                          <p:attrName>style.visibility</p:attrName>
                                        </p:attrNameLst>
                                      </p:cBhvr>
                                      <p:to>
                                        <p:strVal val="visible"/>
                                      </p:to>
                                    </p:set>
                                    <p:animEffect transition="in" filter="fade">
                                      <p:cBhvr>
                                        <p:cTn id="42" dur="1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sp>
        <p:nvSpPr>
          <p:cNvPr id="266" name="Google Shape;266;p26"/>
          <p:cNvSpPr txBox="1">
            <a:spLocks noGrp="1"/>
          </p:cNvSpPr>
          <p:nvPr>
            <p:ph type="title"/>
          </p:nvPr>
        </p:nvSpPr>
        <p:spPr>
          <a:prstGeom prst="rect">
            <a:avLst/>
          </a:prstGeom>
        </p:spPr>
        <p:txBody>
          <a:bodyPr spcFirstLastPara="1" wrap="square" lIns="0" tIns="0" rIns="0" bIns="0" anchor="t" anchorCtr="0">
            <a:noAutofit/>
          </a:bodyPr>
          <a:lstStyle/>
          <a:p>
            <a:r>
              <a:rPr lang="en" sz="3000" dirty="0">
                <a:solidFill>
                  <a:srgbClr val="FFFFFF"/>
                </a:solidFill>
              </a:rPr>
              <a:t>Sexual abuse </a:t>
            </a:r>
            <a:r>
              <a:rPr lang="en-US" sz="1400" dirty="0"/>
              <a:t>In form of coercion, abuse or rape.</a:t>
            </a:r>
            <a:br>
              <a:rPr lang="en-US" sz="1400" dirty="0"/>
            </a:br>
            <a:endParaRPr sz="1400" dirty="0">
              <a:solidFill>
                <a:srgbClr val="FFFFFF"/>
              </a:solidFill>
            </a:endParaRPr>
          </a:p>
          <a:p>
            <a:pPr marL="0" lvl="0" indent="0" algn="l" rtl="0">
              <a:spcBef>
                <a:spcPts val="0"/>
              </a:spcBef>
              <a:spcAft>
                <a:spcPts val="0"/>
              </a:spcAft>
              <a:buNone/>
            </a:pPr>
            <a:endParaRPr dirty="0">
              <a:solidFill>
                <a:schemeClr val="dk1"/>
              </a:solidFill>
            </a:endParaRPr>
          </a:p>
        </p:txBody>
      </p:sp>
      <p:sp>
        <p:nvSpPr>
          <p:cNvPr id="269" name="Google Shape;269;p26"/>
          <p:cNvSpPr txBox="1">
            <a:spLocks noGrp="1"/>
          </p:cNvSpPr>
          <p:nvPr>
            <p:ph type="body" idx="1"/>
          </p:nvPr>
        </p:nvSpPr>
        <p:spPr>
          <a:prstGeom prst="rect">
            <a:avLst/>
          </a:prstGeom>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dirty="0"/>
              <a:t>CONSENT </a:t>
            </a:r>
          </a:p>
          <a:p>
            <a:pPr marL="0" marR="0" lvl="0" indent="0" algn="l" rtl="0">
              <a:lnSpc>
                <a:spcPct val="100000"/>
              </a:lnSpc>
              <a:spcBef>
                <a:spcPts val="0"/>
              </a:spcBef>
              <a:spcAft>
                <a:spcPts val="0"/>
              </a:spcAft>
              <a:buNone/>
            </a:pPr>
            <a:r>
              <a:rPr lang="fi-FI" sz="1400" dirty="0" err="1">
                <a:solidFill>
                  <a:schemeClr val="accent1"/>
                </a:solidFill>
              </a:rPr>
              <a:t>Consent</a:t>
            </a:r>
            <a:r>
              <a:rPr lang="fi-FI" sz="1400" dirty="0">
                <a:solidFill>
                  <a:schemeClr val="accent1"/>
                </a:solidFill>
              </a:rPr>
              <a:t> </a:t>
            </a:r>
            <a:r>
              <a:rPr lang="fi-FI" sz="1400" dirty="0" err="1">
                <a:solidFill>
                  <a:schemeClr val="accent1"/>
                </a:solidFill>
              </a:rPr>
              <a:t>means</a:t>
            </a:r>
            <a:r>
              <a:rPr lang="fi-FI" sz="1400" dirty="0">
                <a:solidFill>
                  <a:schemeClr val="accent1"/>
                </a:solidFill>
              </a:rPr>
              <a:t> </a:t>
            </a:r>
            <a:r>
              <a:rPr lang="fi-FI" sz="1400" dirty="0" err="1">
                <a:solidFill>
                  <a:schemeClr val="accent1"/>
                </a:solidFill>
              </a:rPr>
              <a:t>actively</a:t>
            </a:r>
            <a:r>
              <a:rPr lang="fi-FI" sz="1400" dirty="0">
                <a:solidFill>
                  <a:schemeClr val="accent1"/>
                </a:solidFill>
              </a:rPr>
              <a:t> </a:t>
            </a:r>
            <a:r>
              <a:rPr lang="fi-FI" sz="1400" dirty="0" err="1">
                <a:solidFill>
                  <a:schemeClr val="accent1"/>
                </a:solidFill>
              </a:rPr>
              <a:t>agreeing</a:t>
            </a:r>
            <a:r>
              <a:rPr lang="fi-FI" sz="1400" dirty="0">
                <a:solidFill>
                  <a:schemeClr val="accent1"/>
                </a:solidFill>
              </a:rPr>
              <a:t> to </a:t>
            </a:r>
            <a:r>
              <a:rPr lang="fi-FI" sz="1400" dirty="0" err="1">
                <a:solidFill>
                  <a:schemeClr val="accent1"/>
                </a:solidFill>
              </a:rPr>
              <a:t>being</a:t>
            </a:r>
            <a:r>
              <a:rPr lang="fi-FI" sz="1400" dirty="0">
                <a:solidFill>
                  <a:schemeClr val="accent1"/>
                </a:solidFill>
              </a:rPr>
              <a:t> </a:t>
            </a:r>
            <a:r>
              <a:rPr lang="fi-FI" sz="1400" dirty="0" err="1">
                <a:solidFill>
                  <a:schemeClr val="accent1"/>
                </a:solidFill>
              </a:rPr>
              <a:t>sexual</a:t>
            </a:r>
            <a:r>
              <a:rPr lang="fi-FI" sz="1400" dirty="0">
                <a:solidFill>
                  <a:schemeClr val="accent1"/>
                </a:solidFill>
              </a:rPr>
              <a:t>/</a:t>
            </a:r>
            <a:r>
              <a:rPr lang="fi-FI" sz="1400" dirty="0" err="1">
                <a:solidFill>
                  <a:schemeClr val="accent1"/>
                </a:solidFill>
              </a:rPr>
              <a:t>physical</a:t>
            </a:r>
            <a:r>
              <a:rPr lang="fi-FI" sz="1400" dirty="0">
                <a:solidFill>
                  <a:schemeClr val="accent1"/>
                </a:solidFill>
              </a:rPr>
              <a:t> </a:t>
            </a:r>
            <a:r>
              <a:rPr lang="fi-FI" sz="1400" dirty="0" err="1">
                <a:solidFill>
                  <a:schemeClr val="accent1"/>
                </a:solidFill>
              </a:rPr>
              <a:t>with</a:t>
            </a:r>
            <a:r>
              <a:rPr lang="fi-FI" sz="1400" dirty="0">
                <a:solidFill>
                  <a:schemeClr val="accent1"/>
                </a:solidFill>
              </a:rPr>
              <a:t> </a:t>
            </a:r>
            <a:r>
              <a:rPr lang="fi-FI" sz="1400" dirty="0" err="1">
                <a:solidFill>
                  <a:schemeClr val="accent1"/>
                </a:solidFill>
              </a:rPr>
              <a:t>someone</a:t>
            </a:r>
            <a:r>
              <a:rPr lang="fi-FI" sz="1400" dirty="0">
                <a:solidFill>
                  <a:schemeClr val="accent1"/>
                </a:solidFill>
              </a:rPr>
              <a:t>, it </a:t>
            </a:r>
            <a:r>
              <a:rPr lang="fi-FI" sz="1400" dirty="0" err="1">
                <a:solidFill>
                  <a:schemeClr val="accent1"/>
                </a:solidFill>
              </a:rPr>
              <a:t>can</a:t>
            </a:r>
            <a:r>
              <a:rPr lang="fi-FI" sz="1400" dirty="0">
                <a:solidFill>
                  <a:schemeClr val="accent1"/>
                </a:solidFill>
              </a:rPr>
              <a:t> </a:t>
            </a:r>
            <a:r>
              <a:rPr lang="fi-FI" sz="1400" dirty="0" err="1">
                <a:solidFill>
                  <a:schemeClr val="accent1"/>
                </a:solidFill>
              </a:rPr>
              <a:t>be</a:t>
            </a:r>
            <a:r>
              <a:rPr lang="fi-FI" sz="1400" dirty="0">
                <a:solidFill>
                  <a:schemeClr val="accent1"/>
                </a:solidFill>
              </a:rPr>
              <a:t> </a:t>
            </a:r>
            <a:r>
              <a:rPr lang="fi-FI" sz="1400" dirty="0" err="1">
                <a:solidFill>
                  <a:schemeClr val="accent1"/>
                </a:solidFill>
              </a:rPr>
              <a:t>verbal</a:t>
            </a:r>
            <a:r>
              <a:rPr lang="fi-FI" sz="1400" dirty="0">
                <a:solidFill>
                  <a:schemeClr val="accent1"/>
                </a:solidFill>
              </a:rPr>
              <a:t> </a:t>
            </a:r>
            <a:r>
              <a:rPr lang="fi-FI" sz="1400" dirty="0" err="1">
                <a:solidFill>
                  <a:schemeClr val="accent1"/>
                </a:solidFill>
              </a:rPr>
              <a:t>or</a:t>
            </a:r>
            <a:r>
              <a:rPr lang="fi-FI" sz="1400" dirty="0">
                <a:solidFill>
                  <a:schemeClr val="accent1"/>
                </a:solidFill>
              </a:rPr>
              <a:t> </a:t>
            </a:r>
            <a:r>
              <a:rPr lang="fi-FI" sz="1400" dirty="0" err="1">
                <a:solidFill>
                  <a:schemeClr val="accent1"/>
                </a:solidFill>
              </a:rPr>
              <a:t>nonverbal</a:t>
            </a:r>
            <a:r>
              <a:rPr lang="fi-FI" sz="1400" dirty="0">
                <a:solidFill>
                  <a:schemeClr val="accent1"/>
                </a:solidFill>
              </a:rPr>
              <a:t>.</a:t>
            </a:r>
          </a:p>
          <a:p>
            <a:pPr marL="0" marR="0" lvl="0" indent="0" algn="l" rtl="0">
              <a:lnSpc>
                <a:spcPct val="100000"/>
              </a:lnSpc>
              <a:spcBef>
                <a:spcPts val="0"/>
              </a:spcBef>
              <a:spcAft>
                <a:spcPts val="0"/>
              </a:spcAft>
              <a:buNone/>
            </a:pPr>
            <a:endParaRPr dirty="0">
              <a:solidFill>
                <a:schemeClr val="accent1"/>
              </a:solidFill>
            </a:endParaRPr>
          </a:p>
          <a:p>
            <a:pPr marL="457200" marR="0" lvl="0" indent="-381000" algn="l" rtl="0">
              <a:lnSpc>
                <a:spcPct val="100000"/>
              </a:lnSpc>
              <a:spcBef>
                <a:spcPts val="0"/>
              </a:spcBef>
              <a:spcAft>
                <a:spcPts val="0"/>
              </a:spcAft>
              <a:buClr>
                <a:schemeClr val="lt1"/>
              </a:buClr>
              <a:buSzPts val="2400"/>
              <a:buChar char="★"/>
            </a:pPr>
            <a:r>
              <a:rPr lang="en" sz="1400" dirty="0"/>
              <a:t>You can say yes to one thing and no to another!</a:t>
            </a:r>
          </a:p>
          <a:p>
            <a:pPr marL="457200" marR="0" lvl="0" indent="-381000" algn="l" rtl="0">
              <a:lnSpc>
                <a:spcPct val="100000"/>
              </a:lnSpc>
              <a:spcBef>
                <a:spcPts val="0"/>
              </a:spcBef>
              <a:spcAft>
                <a:spcPts val="0"/>
              </a:spcAft>
              <a:buClr>
                <a:schemeClr val="lt1"/>
              </a:buClr>
              <a:buSzPts val="2400"/>
              <a:buChar char="★"/>
            </a:pPr>
            <a:endParaRPr sz="1400" dirty="0"/>
          </a:p>
          <a:p>
            <a:pPr marL="457200" marR="0" lvl="0" indent="-381000" algn="l" rtl="0">
              <a:lnSpc>
                <a:spcPct val="100000"/>
              </a:lnSpc>
              <a:spcBef>
                <a:spcPts val="0"/>
              </a:spcBef>
              <a:spcAft>
                <a:spcPts val="0"/>
              </a:spcAft>
              <a:buClr>
                <a:schemeClr val="lt1"/>
              </a:buClr>
              <a:buSzPts val="2400"/>
              <a:buChar char="★"/>
            </a:pPr>
            <a:r>
              <a:rPr lang="en" sz="1400" dirty="0"/>
              <a:t>You can stop what you are doing at any time.</a:t>
            </a:r>
            <a:endParaRPr sz="1400" dirty="0"/>
          </a:p>
          <a:p>
            <a:pPr marL="0" lvl="0" indent="0" algn="l" rtl="0">
              <a:spcBef>
                <a:spcPts val="600"/>
              </a:spcBef>
              <a:spcAft>
                <a:spcPts val="0"/>
              </a:spcAft>
              <a:buNone/>
            </a:pPr>
            <a:endParaRPr dirty="0">
              <a:solidFill>
                <a:schemeClr val="accent1"/>
              </a:solidFill>
            </a:endParaRPr>
          </a:p>
        </p:txBody>
      </p:sp>
      <p:sp>
        <p:nvSpPr>
          <p:cNvPr id="2" name="Tekstin paikkamerkki 1">
            <a:extLst>
              <a:ext uri="{FF2B5EF4-FFF2-40B4-BE49-F238E27FC236}">
                <a16:creationId xmlns:a16="http://schemas.microsoft.com/office/drawing/2014/main" id="{6918689A-E341-445F-9312-63C836FF2D28}"/>
              </a:ext>
            </a:extLst>
          </p:cNvPr>
          <p:cNvSpPr>
            <a:spLocks noGrp="1"/>
          </p:cNvSpPr>
          <p:nvPr>
            <p:ph type="body" idx="2"/>
          </p:nvPr>
        </p:nvSpPr>
        <p:spPr>
          <a:xfrm>
            <a:off x="2811301" y="1403350"/>
            <a:ext cx="3192322" cy="2934975"/>
          </a:xfrm>
        </p:spPr>
        <p:txBody>
          <a:bodyPr/>
          <a:lstStyle/>
          <a:p>
            <a:r>
              <a:rPr lang="fi-FI" sz="1400" dirty="0" err="1"/>
              <a:t>It’s</a:t>
            </a:r>
            <a:r>
              <a:rPr lang="fi-FI" sz="1400" dirty="0"/>
              <a:t> </a:t>
            </a:r>
            <a:r>
              <a:rPr lang="fi-FI" sz="1400" u="sng" dirty="0" err="1"/>
              <a:t>not</a:t>
            </a:r>
            <a:r>
              <a:rPr lang="fi-FI" sz="1400" dirty="0"/>
              <a:t> </a:t>
            </a:r>
            <a:r>
              <a:rPr lang="fi-FI" sz="1400" dirty="0" err="1"/>
              <a:t>consent</a:t>
            </a:r>
            <a:r>
              <a:rPr lang="fi-FI" sz="1400" dirty="0"/>
              <a:t> </a:t>
            </a:r>
            <a:r>
              <a:rPr lang="fi-FI" sz="1400" dirty="0" err="1"/>
              <a:t>if</a:t>
            </a:r>
            <a:r>
              <a:rPr lang="fi-FI" sz="1400" dirty="0"/>
              <a:t> </a:t>
            </a:r>
            <a:r>
              <a:rPr lang="fi-FI" sz="1400" dirty="0" err="1"/>
              <a:t>you</a:t>
            </a:r>
            <a:r>
              <a:rPr lang="fi-FI" sz="1400" dirty="0"/>
              <a:t> </a:t>
            </a:r>
            <a:r>
              <a:rPr lang="fi-FI" sz="1400" dirty="0" err="1"/>
              <a:t>feel</a:t>
            </a:r>
            <a:r>
              <a:rPr lang="fi-FI" sz="1400" dirty="0"/>
              <a:t> </a:t>
            </a:r>
            <a:r>
              <a:rPr lang="fi-FI" sz="1400" dirty="0" err="1"/>
              <a:t>manipulated</a:t>
            </a:r>
            <a:r>
              <a:rPr lang="fi-FI" sz="1400" dirty="0"/>
              <a:t>, </a:t>
            </a:r>
            <a:r>
              <a:rPr lang="fi-FI" sz="1400" dirty="0" err="1"/>
              <a:t>pressured</a:t>
            </a:r>
            <a:r>
              <a:rPr lang="fi-FI" sz="1400" dirty="0"/>
              <a:t> </a:t>
            </a:r>
            <a:r>
              <a:rPr lang="fi-FI" sz="1400" dirty="0" err="1"/>
              <a:t>or</a:t>
            </a:r>
            <a:r>
              <a:rPr lang="fi-FI" sz="1400" dirty="0"/>
              <a:t> </a:t>
            </a:r>
            <a:r>
              <a:rPr lang="fi-FI" sz="1400" dirty="0" err="1"/>
              <a:t>persuaded</a:t>
            </a:r>
            <a:r>
              <a:rPr lang="fi-FI" sz="1400" dirty="0"/>
              <a:t> (</a:t>
            </a:r>
            <a:r>
              <a:rPr lang="fi-FI" sz="1400" dirty="0" err="1"/>
              <a:t>when</a:t>
            </a:r>
            <a:r>
              <a:rPr lang="fi-FI" sz="1400" dirty="0"/>
              <a:t> </a:t>
            </a:r>
            <a:r>
              <a:rPr lang="fi-FI" sz="1400" dirty="0" err="1"/>
              <a:t>you</a:t>
            </a:r>
            <a:r>
              <a:rPr lang="fi-FI" sz="1400" dirty="0"/>
              <a:t> </a:t>
            </a:r>
            <a:r>
              <a:rPr lang="fi-FI" sz="1400" dirty="0" err="1"/>
              <a:t>don’t</a:t>
            </a:r>
            <a:r>
              <a:rPr lang="fi-FI" sz="1400" dirty="0"/>
              <a:t> </a:t>
            </a:r>
            <a:r>
              <a:rPr lang="fi-FI" sz="1400" dirty="0" err="1"/>
              <a:t>really</a:t>
            </a:r>
            <a:r>
              <a:rPr lang="fi-FI" sz="1400" dirty="0"/>
              <a:t> </a:t>
            </a:r>
            <a:r>
              <a:rPr lang="fi-FI" sz="1400" dirty="0" err="1"/>
              <a:t>want</a:t>
            </a:r>
            <a:r>
              <a:rPr lang="fi-FI" sz="1400" dirty="0"/>
              <a:t> to </a:t>
            </a:r>
            <a:r>
              <a:rPr lang="fi-FI" sz="1400" dirty="0" err="1"/>
              <a:t>do</a:t>
            </a:r>
            <a:r>
              <a:rPr lang="fi-FI" sz="1400" dirty="0"/>
              <a:t> </a:t>
            </a:r>
            <a:r>
              <a:rPr lang="fi-FI" sz="1400" dirty="0" err="1"/>
              <a:t>something</a:t>
            </a:r>
            <a:r>
              <a:rPr lang="fi-FI" sz="1400" dirty="0"/>
              <a:t>), </a:t>
            </a:r>
            <a:r>
              <a:rPr lang="fi-FI" sz="1400" dirty="0" err="1"/>
              <a:t>or</a:t>
            </a:r>
            <a:r>
              <a:rPr lang="fi-FI" sz="1400" dirty="0"/>
              <a:t> </a:t>
            </a:r>
            <a:r>
              <a:rPr lang="fi-FI" sz="1400" dirty="0" err="1"/>
              <a:t>you</a:t>
            </a:r>
            <a:r>
              <a:rPr lang="fi-FI" sz="1400" dirty="0"/>
              <a:t> </a:t>
            </a:r>
            <a:r>
              <a:rPr lang="fi-FI" sz="1400" dirty="0" err="1"/>
              <a:t>are</a:t>
            </a:r>
            <a:r>
              <a:rPr lang="fi-FI" sz="1400" dirty="0"/>
              <a:t> </a:t>
            </a:r>
            <a:r>
              <a:rPr lang="fi-FI" sz="1400" dirty="0" err="1"/>
              <a:t>unable</a:t>
            </a:r>
            <a:r>
              <a:rPr lang="fi-FI" sz="1400" dirty="0"/>
              <a:t> to </a:t>
            </a:r>
            <a:r>
              <a:rPr lang="fi-FI" sz="1400" dirty="0" err="1"/>
              <a:t>give</a:t>
            </a:r>
            <a:r>
              <a:rPr lang="fi-FI" sz="1400" dirty="0"/>
              <a:t> </a:t>
            </a:r>
            <a:r>
              <a:rPr lang="fi-FI" sz="1400" dirty="0" err="1"/>
              <a:t>consent</a:t>
            </a:r>
            <a:r>
              <a:rPr lang="fi-FI" sz="1400" dirty="0"/>
              <a:t> (for ex. </a:t>
            </a:r>
            <a:r>
              <a:rPr lang="fi-FI" sz="1400" dirty="0" err="1"/>
              <a:t>being</a:t>
            </a:r>
            <a:r>
              <a:rPr lang="fi-FI" sz="1400" dirty="0"/>
              <a:t> </a:t>
            </a:r>
            <a:r>
              <a:rPr lang="fi-FI" sz="1400" dirty="0" err="1"/>
              <a:t>asleep</a:t>
            </a:r>
            <a:r>
              <a:rPr lang="fi-FI" sz="1400" dirty="0"/>
              <a:t> </a:t>
            </a:r>
            <a:r>
              <a:rPr lang="fi-FI" sz="1400" dirty="0" err="1"/>
              <a:t>or</a:t>
            </a:r>
            <a:r>
              <a:rPr lang="fi-FI" sz="1400" dirty="0"/>
              <a:t> </a:t>
            </a:r>
            <a:r>
              <a:rPr lang="fi-FI" sz="1400" dirty="0" err="1"/>
              <a:t>too</a:t>
            </a:r>
            <a:r>
              <a:rPr lang="fi-FI" sz="1400" dirty="0"/>
              <a:t> </a:t>
            </a:r>
            <a:r>
              <a:rPr lang="fi-FI" sz="1400" dirty="0" err="1"/>
              <a:t>drunk</a:t>
            </a:r>
            <a:r>
              <a:rPr lang="fi-FI" sz="1400" dirty="0"/>
              <a:t>).</a:t>
            </a:r>
          </a:p>
          <a:p>
            <a:r>
              <a:rPr lang="fi-FI" sz="1400" dirty="0"/>
              <a:t>If </a:t>
            </a:r>
            <a:r>
              <a:rPr lang="fi-FI" sz="1400" dirty="0" err="1"/>
              <a:t>your</a:t>
            </a:r>
            <a:r>
              <a:rPr lang="fi-FI" sz="1400" dirty="0"/>
              <a:t> </a:t>
            </a:r>
            <a:r>
              <a:rPr lang="fi-FI" sz="1400" dirty="0" err="1"/>
              <a:t>partner</a:t>
            </a:r>
            <a:r>
              <a:rPr lang="fi-FI" sz="1400" dirty="0"/>
              <a:t> </a:t>
            </a:r>
            <a:r>
              <a:rPr lang="fi-FI" sz="1400" dirty="0" err="1"/>
              <a:t>says</a:t>
            </a:r>
            <a:r>
              <a:rPr lang="fi-FI" sz="1400" dirty="0"/>
              <a:t> ’no’ </a:t>
            </a:r>
            <a:r>
              <a:rPr lang="fi-FI" sz="1400" dirty="0" err="1"/>
              <a:t>or</a:t>
            </a:r>
            <a:r>
              <a:rPr lang="fi-FI" sz="1400" dirty="0"/>
              <a:t> </a:t>
            </a:r>
            <a:r>
              <a:rPr lang="fi-FI" sz="1400" dirty="0" err="1"/>
              <a:t>doesn’t</a:t>
            </a:r>
            <a:r>
              <a:rPr lang="fi-FI" sz="1400" dirty="0"/>
              <a:t> </a:t>
            </a:r>
            <a:r>
              <a:rPr lang="fi-FI" sz="1400" dirty="0" err="1"/>
              <a:t>say</a:t>
            </a:r>
            <a:r>
              <a:rPr lang="fi-FI" sz="1400" dirty="0"/>
              <a:t> </a:t>
            </a:r>
            <a:r>
              <a:rPr lang="fi-FI" sz="1400" dirty="0" err="1"/>
              <a:t>anything</a:t>
            </a:r>
            <a:r>
              <a:rPr lang="fi-FI" sz="1400" dirty="0"/>
              <a:t> and </a:t>
            </a:r>
            <a:r>
              <a:rPr lang="fi-FI" sz="1400" dirty="0" err="1"/>
              <a:t>seems</a:t>
            </a:r>
            <a:r>
              <a:rPr lang="fi-FI" sz="1400" dirty="0"/>
              <a:t> </a:t>
            </a:r>
            <a:r>
              <a:rPr lang="fi-FI" sz="1400" dirty="0" err="1"/>
              <a:t>unsure</a:t>
            </a:r>
            <a:r>
              <a:rPr lang="fi-FI" sz="1400" dirty="0"/>
              <a:t> </a:t>
            </a:r>
            <a:r>
              <a:rPr lang="fi-FI" sz="1400" dirty="0" err="1"/>
              <a:t>or</a:t>
            </a:r>
            <a:r>
              <a:rPr lang="fi-FI" sz="1400" dirty="0"/>
              <a:t> </a:t>
            </a:r>
            <a:r>
              <a:rPr lang="fi-FI" sz="1400" dirty="0" err="1"/>
              <a:t>uncomfortable</a:t>
            </a:r>
            <a:r>
              <a:rPr lang="fi-FI" sz="1400" dirty="0"/>
              <a:t> – </a:t>
            </a:r>
            <a:r>
              <a:rPr lang="fi-FI" sz="1400" dirty="0" err="1"/>
              <a:t>you</a:t>
            </a:r>
            <a:r>
              <a:rPr lang="fi-FI" sz="1400" dirty="0"/>
              <a:t> </a:t>
            </a:r>
            <a:r>
              <a:rPr lang="fi-FI" sz="1400" dirty="0" err="1"/>
              <a:t>don’t</a:t>
            </a:r>
            <a:r>
              <a:rPr lang="fi-FI" sz="1400" dirty="0"/>
              <a:t> </a:t>
            </a:r>
            <a:r>
              <a:rPr lang="fi-FI" sz="1400" dirty="0" err="1"/>
              <a:t>have</a:t>
            </a:r>
            <a:r>
              <a:rPr lang="fi-FI" sz="1400" dirty="0"/>
              <a:t> </a:t>
            </a:r>
            <a:r>
              <a:rPr lang="fi-FI" sz="1400" dirty="0" err="1"/>
              <a:t>consent</a:t>
            </a:r>
            <a:r>
              <a:rPr lang="fi-FI" sz="1400" dirty="0"/>
              <a:t>. If </a:t>
            </a:r>
            <a:r>
              <a:rPr lang="fi-FI" sz="1400" dirty="0" err="1"/>
              <a:t>they</a:t>
            </a:r>
            <a:r>
              <a:rPr lang="fi-FI" sz="1400" dirty="0"/>
              <a:t> </a:t>
            </a:r>
            <a:r>
              <a:rPr lang="fi-FI" sz="1400" dirty="0" err="1"/>
              <a:t>say</a:t>
            </a:r>
            <a:r>
              <a:rPr lang="fi-FI" sz="1400" dirty="0"/>
              <a:t> ’</a:t>
            </a:r>
            <a:r>
              <a:rPr lang="fi-FI" sz="1400" dirty="0" err="1"/>
              <a:t>yes</a:t>
            </a:r>
            <a:r>
              <a:rPr lang="fi-FI" sz="1400" dirty="0"/>
              <a:t>’ </a:t>
            </a:r>
            <a:r>
              <a:rPr lang="fi-FI" sz="1400" dirty="0" err="1"/>
              <a:t>or</a:t>
            </a:r>
            <a:r>
              <a:rPr lang="fi-FI" sz="1400" dirty="0"/>
              <a:t> </a:t>
            </a:r>
            <a:r>
              <a:rPr lang="fi-FI" sz="1400" dirty="0" err="1"/>
              <a:t>make</a:t>
            </a:r>
            <a:r>
              <a:rPr lang="fi-FI" sz="1400" dirty="0"/>
              <a:t> it </a:t>
            </a:r>
            <a:r>
              <a:rPr lang="fi-FI" sz="1400" dirty="0" err="1"/>
              <a:t>clear</a:t>
            </a:r>
            <a:r>
              <a:rPr lang="fi-FI" sz="1400" dirty="0"/>
              <a:t> </a:t>
            </a:r>
            <a:r>
              <a:rPr lang="fi-FI" sz="1400" dirty="0" err="1"/>
              <a:t>that</a:t>
            </a:r>
            <a:r>
              <a:rPr lang="fi-FI" sz="1400" dirty="0"/>
              <a:t> </a:t>
            </a:r>
            <a:r>
              <a:rPr lang="fi-FI" sz="1400" dirty="0" err="1"/>
              <a:t>they</a:t>
            </a:r>
            <a:r>
              <a:rPr lang="fi-FI" sz="1400" dirty="0"/>
              <a:t> </a:t>
            </a:r>
            <a:r>
              <a:rPr lang="fi-FI" sz="1400" dirty="0" err="1"/>
              <a:t>are</a:t>
            </a:r>
            <a:r>
              <a:rPr lang="fi-FI" sz="1400" dirty="0"/>
              <a:t> into it – </a:t>
            </a:r>
            <a:r>
              <a:rPr lang="fi-FI" sz="1400" dirty="0" err="1"/>
              <a:t>you</a:t>
            </a:r>
            <a:r>
              <a:rPr lang="fi-FI" sz="1400" dirty="0"/>
              <a:t> </a:t>
            </a:r>
            <a:r>
              <a:rPr lang="fi-FI" sz="1400" dirty="0" err="1"/>
              <a:t>have</a:t>
            </a:r>
            <a:r>
              <a:rPr lang="fi-FI" sz="1400" dirty="0"/>
              <a:t> </a:t>
            </a:r>
            <a:r>
              <a:rPr lang="fi-FI" sz="1400" dirty="0" err="1"/>
              <a:t>consent</a:t>
            </a:r>
            <a:r>
              <a:rPr lang="fi-FI" sz="1400" dirty="0"/>
              <a:t>.</a:t>
            </a:r>
          </a:p>
        </p:txBody>
      </p:sp>
      <p:sp>
        <p:nvSpPr>
          <p:cNvPr id="3" name="Tekstin paikkamerkki 2">
            <a:extLst>
              <a:ext uri="{FF2B5EF4-FFF2-40B4-BE49-F238E27FC236}">
                <a16:creationId xmlns:a16="http://schemas.microsoft.com/office/drawing/2014/main" id="{0DE00B01-DE0E-4CF8-B650-B66995393285}"/>
              </a:ext>
            </a:extLst>
          </p:cNvPr>
          <p:cNvSpPr>
            <a:spLocks noGrp="1"/>
          </p:cNvSpPr>
          <p:nvPr>
            <p:ph type="body" idx="3"/>
          </p:nvPr>
        </p:nvSpPr>
        <p:spPr>
          <a:xfrm>
            <a:off x="6089650" y="1494625"/>
            <a:ext cx="2152650" cy="2843700"/>
          </a:xfrm>
        </p:spPr>
        <p:txBody>
          <a:bodyPr/>
          <a:lstStyle/>
          <a:p>
            <a:pPr lvl="0" indent="-381000">
              <a:lnSpc>
                <a:spcPct val="100000"/>
              </a:lnSpc>
              <a:spcBef>
                <a:spcPts val="0"/>
              </a:spcBef>
              <a:buClr>
                <a:schemeClr val="lt1"/>
              </a:buClr>
              <a:buSzPts val="2400"/>
              <a:buChar char="★"/>
            </a:pPr>
            <a:r>
              <a:rPr lang="en-US" sz="1400" dirty="0"/>
              <a:t>Always make sure you have consent!</a:t>
            </a:r>
          </a:p>
          <a:p>
            <a:pPr lvl="0" indent="-381000">
              <a:lnSpc>
                <a:spcPct val="100000"/>
              </a:lnSpc>
              <a:spcBef>
                <a:spcPts val="0"/>
              </a:spcBef>
              <a:buClr>
                <a:schemeClr val="lt1"/>
              </a:buClr>
              <a:buSzPts val="2400"/>
              <a:buChar char="★"/>
            </a:pPr>
            <a:endParaRPr lang="en-US" sz="1400" dirty="0"/>
          </a:p>
          <a:p>
            <a:pPr lvl="0" indent="-381000">
              <a:lnSpc>
                <a:spcPct val="100000"/>
              </a:lnSpc>
              <a:spcBef>
                <a:spcPts val="0"/>
              </a:spcBef>
              <a:buClr>
                <a:schemeClr val="lt1"/>
              </a:buClr>
              <a:buSzPts val="2400"/>
              <a:buChar char="★"/>
            </a:pPr>
            <a:r>
              <a:rPr lang="en-US" sz="1400" dirty="0"/>
              <a:t>The best thing to do is to communicate with your partner.</a:t>
            </a:r>
          </a:p>
          <a:p>
            <a:pPr lvl="0" indent="-381000">
              <a:lnSpc>
                <a:spcPct val="100000"/>
              </a:lnSpc>
              <a:spcBef>
                <a:spcPts val="0"/>
              </a:spcBef>
              <a:buClr>
                <a:schemeClr val="lt1"/>
              </a:buClr>
              <a:buSzPts val="2400"/>
              <a:buChar char="★"/>
            </a:pPr>
            <a:endParaRPr lang="en-US" sz="1400" dirty="0"/>
          </a:p>
          <a:p>
            <a:pPr lvl="0" indent="-381000">
              <a:lnSpc>
                <a:spcPct val="100000"/>
              </a:lnSpc>
              <a:spcBef>
                <a:spcPts val="0"/>
              </a:spcBef>
              <a:buClr>
                <a:schemeClr val="lt1"/>
              </a:buClr>
              <a:buSzPts val="2400"/>
              <a:buChar char="★"/>
            </a:pPr>
            <a:r>
              <a:rPr lang="en-US" sz="1400" dirty="0"/>
              <a:t>24% legitimizes sexual violence in dating relationships (girls 15% and 34% boys)</a:t>
            </a:r>
            <a:endParaRPr lang="en-US" sz="1400" dirty="0">
              <a:solidFill>
                <a:schemeClr val="accent1"/>
              </a:solidFill>
            </a:endParaRPr>
          </a:p>
          <a:p>
            <a:endParaRPr lang="fi-FI" dirty="0"/>
          </a:p>
        </p:txBody>
      </p:sp>
      <p:sp>
        <p:nvSpPr>
          <p:cNvPr id="267" name="Google Shape;267;p26"/>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9</a:t>
            </a:fld>
            <a:endParaRPr/>
          </a:p>
        </p:txBody>
      </p:sp>
      <p:sp>
        <p:nvSpPr>
          <p:cNvPr id="268" name="Google Shape;268;p26"/>
          <p:cNvSpPr/>
          <p:nvPr/>
        </p:nvSpPr>
        <p:spPr>
          <a:xfrm>
            <a:off x="8328324" y="270424"/>
            <a:ext cx="651680" cy="592809"/>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Bullen template">
  <a:themeElements>
    <a:clrScheme name="Custom 347">
      <a:dk1>
        <a:srgbClr val="040F20"/>
      </a:dk1>
      <a:lt1>
        <a:srgbClr val="FFFFFF"/>
      </a:lt1>
      <a:dk2>
        <a:srgbClr val="717881"/>
      </a:dk2>
      <a:lt2>
        <a:srgbClr val="F3F3F3"/>
      </a:lt2>
      <a:accent1>
        <a:srgbClr val="FFDE00"/>
      </a:accent1>
      <a:accent2>
        <a:srgbClr val="FFA700"/>
      </a:accent2>
      <a:accent3>
        <a:srgbClr val="E97100"/>
      </a:accent3>
      <a:accent4>
        <a:srgbClr val="91AACF"/>
      </a:accent4>
      <a:accent5>
        <a:srgbClr val="466799"/>
      </a:accent5>
      <a:accent6>
        <a:srgbClr val="040F20"/>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TotalTime>
  <Words>2027</Words>
  <Application>Microsoft Office PowerPoint</Application>
  <PresentationFormat>Diaprojekcija na zaslonu (16:9)</PresentationFormat>
  <Paragraphs>169</Paragraphs>
  <Slides>21</Slides>
  <Notes>19</Notes>
  <HiddenSlides>0</HiddenSlides>
  <MMClips>0</MMClips>
  <ScaleCrop>false</ScaleCrop>
  <HeadingPairs>
    <vt:vector size="6" baseType="variant">
      <vt:variant>
        <vt:lpstr>Uporabljene pisave</vt:lpstr>
      </vt:variant>
      <vt:variant>
        <vt:i4>10</vt:i4>
      </vt:variant>
      <vt:variant>
        <vt:lpstr>Tema</vt:lpstr>
      </vt:variant>
      <vt:variant>
        <vt:i4>1</vt:i4>
      </vt:variant>
      <vt:variant>
        <vt:lpstr>Naslovi diapozitivov</vt:lpstr>
      </vt:variant>
      <vt:variant>
        <vt:i4>21</vt:i4>
      </vt:variant>
    </vt:vector>
  </HeadingPairs>
  <TitlesOfParts>
    <vt:vector size="32" baseType="lpstr">
      <vt:lpstr>Merriweather</vt:lpstr>
      <vt:lpstr>Arial</vt:lpstr>
      <vt:lpstr>IBM Plex Serif SemiBold</vt:lpstr>
      <vt:lpstr>IBM Plex Serif</vt:lpstr>
      <vt:lpstr>Century Gothic</vt:lpstr>
      <vt:lpstr>IBM Plex Serif Medium</vt:lpstr>
      <vt:lpstr>IBM Plex Sans</vt:lpstr>
      <vt:lpstr>Lora</vt:lpstr>
      <vt:lpstr>Calibri</vt:lpstr>
      <vt:lpstr>Georgia</vt:lpstr>
      <vt:lpstr>Bullen template</vt:lpstr>
      <vt:lpstr>Dating violence</vt:lpstr>
      <vt:lpstr>PowerPointova predstavitev</vt:lpstr>
      <vt:lpstr>Dating violence can occur as…</vt:lpstr>
      <vt:lpstr>  Control What controlling behaviour might look like:  </vt:lpstr>
      <vt:lpstr>Psychological Abuse </vt:lpstr>
      <vt:lpstr>Psychological Abuse </vt:lpstr>
      <vt:lpstr>Psychological Abuse </vt:lpstr>
      <vt:lpstr>Harassment </vt:lpstr>
      <vt:lpstr>Sexual abuse In form of coercion, abuse or rape.  </vt:lpstr>
      <vt:lpstr>Physical Violence</vt:lpstr>
      <vt:lpstr>How does it occur?</vt:lpstr>
      <vt:lpstr>PowerPointova predstavitev</vt:lpstr>
      <vt:lpstr>PowerPointova predstavitev</vt:lpstr>
      <vt:lpstr>Digital abuse happens when someone…</vt:lpstr>
      <vt:lpstr>Unauthorised sharing</vt:lpstr>
      <vt:lpstr>Cyberstalking</vt:lpstr>
      <vt:lpstr>Unauthorised access</vt:lpstr>
      <vt:lpstr>Group Dynamic</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Dating violence</dc:title>
  <dc:creator>Anna</dc:creator>
  <cp:lastModifiedBy>Klara Avsec</cp:lastModifiedBy>
  <cp:revision>28</cp:revision>
  <dcterms:modified xsi:type="dcterms:W3CDTF">2020-05-11T10:11:33Z</dcterms:modified>
</cp:coreProperties>
</file>